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5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3504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3687">
          <p15:clr>
            <a:srgbClr val="A4A3A4"/>
          </p15:clr>
        </p15:guide>
        <p15:guide id="4" orient="horz" pos="4166">
          <p15:clr>
            <a:srgbClr val="A4A3A4"/>
          </p15:clr>
        </p15:guide>
        <p15:guide id="5" orient="horz" pos="4080">
          <p15:clr>
            <a:srgbClr val="A4A3A4"/>
          </p15:clr>
        </p15:guide>
        <p15:guide id="6" orient="horz" pos="144">
          <p15:clr>
            <a:srgbClr val="A4A3A4"/>
          </p15:clr>
        </p15:guide>
        <p15:guide id="7" orient="horz" pos="776">
          <p15:clr>
            <a:srgbClr val="A4A3A4"/>
          </p15:clr>
        </p15:guide>
        <p15:guide id="8" orient="horz" pos="2488">
          <p15:clr>
            <a:srgbClr val="A4A3A4"/>
          </p15:clr>
        </p15:guide>
        <p15:guide id="9" pos="5254">
          <p15:clr>
            <a:srgbClr val="A4A3A4"/>
          </p15:clr>
        </p15:guide>
        <p15:guide id="10" pos="5520">
          <p15:clr>
            <a:srgbClr val="A4A3A4"/>
          </p15:clr>
        </p15:guide>
        <p15:guide id="11" pos="4299">
          <p15:clr>
            <a:srgbClr val="A4A3A4"/>
          </p15:clr>
        </p15:guide>
        <p15:guide id="12" pos="502">
          <p15:clr>
            <a:srgbClr val="A4A3A4"/>
          </p15:clr>
        </p15:guide>
        <p15:guide id="13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953"/>
    <a:srgbClr val="004821"/>
    <a:srgbClr val="0045AE"/>
    <a:srgbClr val="99CC00"/>
    <a:srgbClr val="0046AD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C69B2-4CD0-4C67-9B89-E1F31120BDDC}" v="20" dt="2020-10-25T16:02:06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>
      <p:cViewPr varScale="1">
        <p:scale>
          <a:sx n="81" d="100"/>
          <a:sy n="81" d="100"/>
        </p:scale>
        <p:origin x="869" y="62"/>
      </p:cViewPr>
      <p:guideLst>
        <p:guide orient="horz" pos="3504"/>
        <p:guide orient="horz" pos="480"/>
        <p:guide orient="horz" pos="3687"/>
        <p:guide orient="horz" pos="4166"/>
        <p:guide orient="horz" pos="4080"/>
        <p:guide orient="horz" pos="144"/>
        <p:guide orient="horz" pos="776"/>
        <p:guide orient="horz" pos="2488"/>
        <p:guide pos="5254"/>
        <p:guide pos="5520"/>
        <p:guide pos="4299"/>
        <p:guide pos="502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Yang" userId="d60a837f-a1bf-45ee-adc2-1c89e576978e" providerId="ADAL" clId="{100C69B2-4CD0-4C67-9B89-E1F31120BDDC}"/>
    <pc:docChg chg="undo modSld">
      <pc:chgData name="Alan Yang" userId="d60a837f-a1bf-45ee-adc2-1c89e576978e" providerId="ADAL" clId="{100C69B2-4CD0-4C67-9B89-E1F31120BDDC}" dt="2020-10-27T19:37:51.952" v="39" actId="20577"/>
      <pc:docMkLst>
        <pc:docMk/>
      </pc:docMkLst>
      <pc:sldChg chg="modSp">
        <pc:chgData name="Alan Yang" userId="d60a837f-a1bf-45ee-adc2-1c89e576978e" providerId="ADAL" clId="{100C69B2-4CD0-4C67-9B89-E1F31120BDDC}" dt="2020-10-27T19:37:51.952" v="39" actId="20577"/>
        <pc:sldMkLst>
          <pc:docMk/>
          <pc:sldMk cId="0" sldId="256"/>
        </pc:sldMkLst>
        <pc:spChg chg="mod">
          <ac:chgData name="Alan Yang" userId="d60a837f-a1bf-45ee-adc2-1c89e576978e" providerId="ADAL" clId="{100C69B2-4CD0-4C67-9B89-E1F31120BDDC}" dt="2020-10-27T19:37:51.952" v="39" actId="20577"/>
          <ac:spMkLst>
            <pc:docMk/>
            <pc:sldMk cId="0" sldId="256"/>
            <ac:spMk id="30722" creationId="{3C72EF7D-D658-40DC-8762-72F59C4D29D0}"/>
          </ac:spMkLst>
        </pc:spChg>
      </pc:sldChg>
      <pc:sldChg chg="modSp modAnim">
        <pc:chgData name="Alan Yang" userId="d60a837f-a1bf-45ee-adc2-1c89e576978e" providerId="ADAL" clId="{100C69B2-4CD0-4C67-9B89-E1F31120BDDC}" dt="2020-10-25T16:02:06.265" v="31" actId="20577"/>
        <pc:sldMkLst>
          <pc:docMk/>
          <pc:sldMk cId="0" sldId="265"/>
        </pc:sldMkLst>
        <pc:spChg chg="mod">
          <ac:chgData name="Alan Yang" userId="d60a837f-a1bf-45ee-adc2-1c89e576978e" providerId="ADAL" clId="{100C69B2-4CD0-4C67-9B89-E1F31120BDDC}" dt="2020-10-25T16:02:06.265" v="31" actId="20577"/>
          <ac:spMkLst>
            <pc:docMk/>
            <pc:sldMk cId="0" sldId="265"/>
            <ac:spMk id="9219" creationId="{217AE26C-E46A-456E-878E-B2133B36DC2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E9B0BA5-DBD2-40FF-BE5E-49056A7A0D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19C5DC6-91A1-4674-B2DB-CF76A56765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C5A8548-DBCF-4CD0-9AB9-EE39015CC2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5D8595BB-04FB-470A-B616-AB872BBCCB7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05D04C-C60A-4727-BD60-5B46783615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84553E2-B8A2-4E67-B320-C832790286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D3E773A-5CD7-48CA-AE75-6B88CE32FD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2D55208-F081-4207-BF42-2C157C9816A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190B6280-691E-42D8-BFD8-DA70825C58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A4728DEE-6FC8-4CF2-8859-BB3ED92318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DAFF4E4D-AE47-40DA-A2CF-1B33EB67B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405054-3ED0-49E5-B374-8C30C58748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DB575691-D6E5-400C-8DD0-CF708D1EA3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/>
              <a:t>Slide</a:t>
            </a: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F84996E5-9D23-4343-A4B3-14C7F73ED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5C249A53-1FC6-4339-9C30-B9474F88968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78972D76-1CC1-48E0-B0A5-D841369D1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DF4EA9C-9D03-46ED-9F53-E35F6E6BA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B854FC5-FBA4-4DE7-A983-BE5C79BB3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1CE86AA-A11F-4429-961A-7490C57EB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>
                <a:latin typeface="Arial" panose="020B0604020202020204" pitchFamily="34" charset="0"/>
                <a:ea typeface="ヒラギノ角ゴ Pro W3"/>
                <a:cs typeface="ヒラギノ角ゴ Pro W3"/>
              </a:rPr>
              <a:t>Highlight that R chunks start using ```{r} and end with ``` </a:t>
            </a:r>
          </a:p>
        </p:txBody>
      </p:sp>
      <p:sp>
        <p:nvSpPr>
          <p:cNvPr id="12292" name="Footer Placeholder 3">
            <a:extLst>
              <a:ext uri="{FF2B5EF4-FFF2-40B4-BE49-F238E27FC236}">
                <a16:creationId xmlns:a16="http://schemas.microsoft.com/office/drawing/2014/main" id="{573623C5-6FF1-46FE-B0A0-5AD45E96A5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/>
              <a:t>Slide</a:t>
            </a:r>
          </a:p>
        </p:txBody>
      </p:sp>
      <p:sp>
        <p:nvSpPr>
          <p:cNvPr id="12293" name="Slide Number Placeholder 4">
            <a:extLst>
              <a:ext uri="{FF2B5EF4-FFF2-40B4-BE49-F238E27FC236}">
                <a16:creationId xmlns:a16="http://schemas.microsoft.com/office/drawing/2014/main" id="{72782D7F-81F4-4F55-B7D4-8ABB630540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D8822709-44BF-4CC7-9DC1-AC1F1C20DB9E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5650.stat.SK ppt templates 2016 FA blank3.jpg">
            <a:extLst>
              <a:ext uri="{FF2B5EF4-FFF2-40B4-BE49-F238E27FC236}">
                <a16:creationId xmlns:a16="http://schemas.microsoft.com/office/drawing/2014/main" id="{2D688469-8AE6-45CD-8A15-178444149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47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5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381000"/>
            <a:ext cx="2095500" cy="4876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7275" cy="4876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5650.stat.SK ppt templates 2016 FA blank4.jpg">
            <a:extLst>
              <a:ext uri="{FF2B5EF4-FFF2-40B4-BE49-F238E27FC236}">
                <a16:creationId xmlns:a16="http://schemas.microsoft.com/office/drawing/2014/main" id="{B2BF0DD3-4205-44DB-96E1-F19CB17E9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5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64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6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64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37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23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ECB826B-0821-4409-BF29-C3B60BD7FB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81000" y="381000"/>
            <a:ext cx="8385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573F7CF4-489A-4DD9-B579-89D78B5559B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1400">
          <a:solidFill>
            <a:srgbClr val="000000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C72EF7D-D658-40DC-8762-72F59C4D29D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0" y="3429000"/>
            <a:ext cx="2971800" cy="19812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algn="ctr" eaLnBrk="1" hangingPunct="1">
              <a:defRPr/>
            </a:pP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Pre-Course: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Getting Ready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>
                <a:solidFill>
                  <a:schemeClr val="tx1"/>
                </a:solidFill>
              </a:rPr>
            </a:br>
            <a:r>
              <a:rPr lang="en-US" sz="1600">
                <a:solidFill>
                  <a:schemeClr val="tx1"/>
                </a:solidFill>
              </a:rPr>
              <a:t>Intro </a:t>
            </a:r>
            <a:r>
              <a:rPr lang="en-US" sz="1600" dirty="0">
                <a:solidFill>
                  <a:schemeClr val="tx1"/>
                </a:solidFill>
              </a:rPr>
              <a:t>to R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CA" sz="3200" dirty="0">
                <a:solidFill>
                  <a:schemeClr val="tx1"/>
                </a:solidFill>
              </a:rPr>
            </a:br>
            <a:endParaRPr lang="en-US" sz="30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073140A8-BA56-4155-9CD9-7B108E92C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79120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Outline</a:t>
            </a:r>
            <a:endParaRPr lang="en-US" dirty="0">
              <a:cs typeface="+mj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17AE26C-E46A-456E-878E-B2133B36DC2B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47700" y="1727200"/>
            <a:ext cx="7848600" cy="381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50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500" dirty="0"/>
              <a:t>Introduction to R and RStudio </a:t>
            </a:r>
          </a:p>
          <a:p>
            <a:pPr marL="0" indent="0">
              <a:defRPr/>
            </a:pPr>
            <a:endParaRPr lang="en-US" altLang="en-US" sz="25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500" dirty="0"/>
              <a:t>Introduction to markdown documents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500" dirty="0"/>
          </a:p>
          <a:p>
            <a:pPr marL="0" indent="0">
              <a:defRPr/>
            </a:pPr>
            <a:endParaRPr lang="en-US" altLang="en-US" sz="2500" dirty="0"/>
          </a:p>
          <a:p>
            <a:pPr marL="0" indent="0">
              <a:defRPr/>
            </a:pPr>
            <a:r>
              <a:rPr lang="en-US" altLang="en-US" sz="2500" dirty="0"/>
              <a:t>Using worksheet </a:t>
            </a:r>
            <a:r>
              <a:rPr lang="en-US" altLang="en-US" sz="2500" b="1" dirty="0"/>
              <a:t>01_getting_ready.Rmd</a:t>
            </a:r>
            <a:endParaRPr lang="en-US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5049C6-B9B8-43F1-9C2A-74E08BDDA9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RStudio – First Open</a:t>
            </a:r>
            <a:endParaRPr lang="en-US" dirty="0">
              <a:cs typeface="+mj-cs"/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23550F73-B37B-4188-97C8-312209EAA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46909D6-DCB0-475F-9928-7CF4FA186DAD}"/>
              </a:ext>
            </a:extLst>
          </p:cNvPr>
          <p:cNvGrpSpPr>
            <a:grpSpLocks/>
          </p:cNvGrpSpPr>
          <p:nvPr/>
        </p:nvGrpSpPr>
        <p:grpSpPr bwMode="auto">
          <a:xfrm>
            <a:off x="0" y="1295400"/>
            <a:ext cx="5638800" cy="4495800"/>
            <a:chOff x="0" y="1295400"/>
            <a:chExt cx="5638800" cy="4557713"/>
          </a:xfrm>
        </p:grpSpPr>
        <p:sp>
          <p:nvSpPr>
            <p:cNvPr id="9227" name="Rectangle 4">
              <a:extLst>
                <a:ext uri="{FF2B5EF4-FFF2-40B4-BE49-F238E27FC236}">
                  <a16:creationId xmlns:a16="http://schemas.microsoft.com/office/drawing/2014/main" id="{E4C94782-9956-43EB-9A12-03F055609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95400"/>
              <a:ext cx="5638800" cy="4557713"/>
            </a:xfrm>
            <a:prstGeom prst="rect">
              <a:avLst/>
            </a:prstGeom>
            <a:solidFill>
              <a:srgbClr val="0070C0">
                <a:alpha val="1882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CA" altLang="en-US">
                <a:solidFill>
                  <a:srgbClr val="000000"/>
                </a:solidFill>
              </a:endParaRPr>
            </a:p>
          </p:txBody>
        </p:sp>
        <p:sp>
          <p:nvSpPr>
            <p:cNvPr id="9228" name="TextBox 5">
              <a:extLst>
                <a:ext uri="{FF2B5EF4-FFF2-40B4-BE49-F238E27FC236}">
                  <a16:creationId xmlns:a16="http://schemas.microsoft.com/office/drawing/2014/main" id="{E453B7F7-A9A8-4503-97D9-9667A4752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2250" y="3385776"/>
              <a:ext cx="13163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en-CA" altLang="en-US">
                  <a:solidFill>
                    <a:srgbClr val="0045AE"/>
                  </a:solidFill>
                </a:rPr>
                <a:t>Console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EECA9E-2247-4BBE-8B3C-411CAC7EDA61}"/>
              </a:ext>
            </a:extLst>
          </p:cNvPr>
          <p:cNvGrpSpPr>
            <a:grpSpLocks/>
          </p:cNvGrpSpPr>
          <p:nvPr/>
        </p:nvGrpSpPr>
        <p:grpSpPr bwMode="auto">
          <a:xfrm>
            <a:off x="5667375" y="1309688"/>
            <a:ext cx="3352800" cy="2119312"/>
            <a:chOff x="5667375" y="1309687"/>
            <a:chExt cx="3352800" cy="2119313"/>
          </a:xfrm>
        </p:grpSpPr>
        <p:sp>
          <p:nvSpPr>
            <p:cNvPr id="9225" name="Rectangle 6">
              <a:extLst>
                <a:ext uri="{FF2B5EF4-FFF2-40B4-BE49-F238E27FC236}">
                  <a16:creationId xmlns:a16="http://schemas.microsoft.com/office/drawing/2014/main" id="{74D43794-FE50-4CC9-BC49-74A183074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375" y="1309687"/>
              <a:ext cx="3352800" cy="2119313"/>
            </a:xfrm>
            <a:prstGeom prst="rect">
              <a:avLst/>
            </a:prstGeom>
            <a:solidFill>
              <a:srgbClr val="92D050">
                <a:alpha val="1882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endParaRPr lang="en-CA" altLang="en-US"/>
            </a:p>
          </p:txBody>
        </p:sp>
        <p:sp>
          <p:nvSpPr>
            <p:cNvPr id="9226" name="TextBox 7">
              <a:extLst>
                <a:ext uri="{FF2B5EF4-FFF2-40B4-BE49-F238E27FC236}">
                  <a16:creationId xmlns:a16="http://schemas.microsoft.com/office/drawing/2014/main" id="{51046901-FC58-49F8-B72A-35962B5D5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1460" y="2057400"/>
              <a:ext cx="199926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CA" altLang="en-US">
                  <a:solidFill>
                    <a:srgbClr val="004821"/>
                  </a:solidFill>
                </a:rPr>
                <a:t>Environment </a:t>
              </a:r>
            </a:p>
            <a:p>
              <a:pPr algn="ctr"/>
              <a:r>
                <a:rPr lang="en-CA" altLang="en-US">
                  <a:solidFill>
                    <a:srgbClr val="004821"/>
                  </a:solidFill>
                </a:rPr>
                <a:t>&amp;</a:t>
              </a:r>
            </a:p>
            <a:p>
              <a:pPr algn="ctr"/>
              <a:r>
                <a:rPr lang="en-CA" altLang="en-US">
                  <a:solidFill>
                    <a:srgbClr val="004821"/>
                  </a:solidFill>
                </a:rPr>
                <a:t>History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2F3160-49D9-4761-B85D-C6BEA2D06E28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473450"/>
            <a:ext cx="3352800" cy="2165350"/>
            <a:chOff x="5715000" y="3473767"/>
            <a:chExt cx="3352800" cy="2165033"/>
          </a:xfrm>
        </p:grpSpPr>
        <p:sp>
          <p:nvSpPr>
            <p:cNvPr id="9223" name="Rectangle 9">
              <a:extLst>
                <a:ext uri="{FF2B5EF4-FFF2-40B4-BE49-F238E27FC236}">
                  <a16:creationId xmlns:a16="http://schemas.microsoft.com/office/drawing/2014/main" id="{68564B7D-D511-4380-9ACC-11D9B9B4D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3473767"/>
              <a:ext cx="3352800" cy="2165033"/>
            </a:xfrm>
            <a:prstGeom prst="rect">
              <a:avLst/>
            </a:prstGeom>
            <a:solidFill>
              <a:srgbClr val="7030A0">
                <a:alpha val="1882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endParaRPr lang="en-CA" altLang="en-US"/>
            </a:p>
          </p:txBody>
        </p:sp>
        <p:sp>
          <p:nvSpPr>
            <p:cNvPr id="9224" name="TextBox 10">
              <a:extLst>
                <a:ext uri="{FF2B5EF4-FFF2-40B4-BE49-F238E27FC236}">
                  <a16:creationId xmlns:a16="http://schemas.microsoft.com/office/drawing/2014/main" id="{4306C1C7-1E4C-4D10-ACF2-B2AE3A188D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9740" y="3998030"/>
              <a:ext cx="1537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Files </a:t>
              </a:r>
            </a:p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Plots</a:t>
              </a:r>
            </a:p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Packages</a:t>
              </a:r>
            </a:p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Help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C14B902F-D3E8-4B5C-934E-408A8683F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>
            <a:fillRect/>
          </a:stretch>
        </p:blipFill>
        <p:spPr bwMode="auto">
          <a:xfrm>
            <a:off x="0" y="914400"/>
            <a:ext cx="9144000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5049C6-B9B8-43F1-9C2A-74E08BDDA9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RStudio – Opening a Markdown file</a:t>
            </a:r>
            <a:endParaRPr lang="en-US" dirty="0">
              <a:cs typeface="+mj-cs"/>
            </a:endParaRPr>
          </a:p>
        </p:txBody>
      </p:sp>
      <p:grpSp>
        <p:nvGrpSpPr>
          <p:cNvPr id="10244" name="Group 8">
            <a:extLst>
              <a:ext uri="{FF2B5EF4-FFF2-40B4-BE49-F238E27FC236}">
                <a16:creationId xmlns:a16="http://schemas.microsoft.com/office/drawing/2014/main" id="{5D6534F9-9E47-430C-8F1B-72F6F9CEEB91}"/>
              </a:ext>
            </a:extLst>
          </p:cNvPr>
          <p:cNvGrpSpPr>
            <a:grpSpLocks/>
          </p:cNvGrpSpPr>
          <p:nvPr/>
        </p:nvGrpSpPr>
        <p:grpSpPr bwMode="auto">
          <a:xfrm>
            <a:off x="0" y="4343400"/>
            <a:ext cx="5638800" cy="1493838"/>
            <a:chOff x="0" y="1295400"/>
            <a:chExt cx="5638800" cy="4557713"/>
          </a:xfrm>
        </p:grpSpPr>
        <p:sp>
          <p:nvSpPr>
            <p:cNvPr id="10251" name="Rectangle 4">
              <a:extLst>
                <a:ext uri="{FF2B5EF4-FFF2-40B4-BE49-F238E27FC236}">
                  <a16:creationId xmlns:a16="http://schemas.microsoft.com/office/drawing/2014/main" id="{D223CCB7-2E6E-4EAA-943F-829635E70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95400"/>
              <a:ext cx="5638800" cy="4557713"/>
            </a:xfrm>
            <a:prstGeom prst="rect">
              <a:avLst/>
            </a:prstGeom>
            <a:solidFill>
              <a:srgbClr val="0070C0">
                <a:alpha val="1882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CA" altLang="en-US">
                <a:solidFill>
                  <a:srgbClr val="000000"/>
                </a:solidFill>
              </a:endParaRPr>
            </a:p>
          </p:txBody>
        </p:sp>
        <p:sp>
          <p:nvSpPr>
            <p:cNvPr id="10252" name="TextBox 5">
              <a:extLst>
                <a:ext uri="{FF2B5EF4-FFF2-40B4-BE49-F238E27FC236}">
                  <a16:creationId xmlns:a16="http://schemas.microsoft.com/office/drawing/2014/main" id="{9E11ECF2-413C-450A-B47C-A72C1D2F1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2250" y="3385776"/>
              <a:ext cx="13163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en-CA" altLang="en-US">
                  <a:solidFill>
                    <a:srgbClr val="0045AE"/>
                  </a:solidFill>
                </a:rPr>
                <a:t>Console</a:t>
              </a:r>
            </a:p>
          </p:txBody>
        </p:sp>
      </p:grpSp>
      <p:grpSp>
        <p:nvGrpSpPr>
          <p:cNvPr id="10245" name="Group 11">
            <a:extLst>
              <a:ext uri="{FF2B5EF4-FFF2-40B4-BE49-F238E27FC236}">
                <a16:creationId xmlns:a16="http://schemas.microsoft.com/office/drawing/2014/main" id="{E1F5BB95-0650-4E87-803F-C889C5EE12D7}"/>
              </a:ext>
            </a:extLst>
          </p:cNvPr>
          <p:cNvGrpSpPr>
            <a:grpSpLocks/>
          </p:cNvGrpSpPr>
          <p:nvPr/>
        </p:nvGrpSpPr>
        <p:grpSpPr bwMode="auto">
          <a:xfrm>
            <a:off x="5667375" y="1371600"/>
            <a:ext cx="3352800" cy="1874838"/>
            <a:chOff x="5667375" y="1309687"/>
            <a:chExt cx="3352800" cy="2119313"/>
          </a:xfrm>
        </p:grpSpPr>
        <p:sp>
          <p:nvSpPr>
            <p:cNvPr id="10249" name="Rectangle 6">
              <a:extLst>
                <a:ext uri="{FF2B5EF4-FFF2-40B4-BE49-F238E27FC236}">
                  <a16:creationId xmlns:a16="http://schemas.microsoft.com/office/drawing/2014/main" id="{82AB5714-DEAC-4988-BE45-2A16DF11B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375" y="1309687"/>
              <a:ext cx="3352800" cy="2119313"/>
            </a:xfrm>
            <a:prstGeom prst="rect">
              <a:avLst/>
            </a:prstGeom>
            <a:solidFill>
              <a:srgbClr val="92D050">
                <a:alpha val="1882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endParaRPr lang="en-CA" altLang="en-US"/>
            </a:p>
          </p:txBody>
        </p:sp>
        <p:sp>
          <p:nvSpPr>
            <p:cNvPr id="10250" name="TextBox 7">
              <a:extLst>
                <a:ext uri="{FF2B5EF4-FFF2-40B4-BE49-F238E27FC236}">
                  <a16:creationId xmlns:a16="http://schemas.microsoft.com/office/drawing/2014/main" id="{6332C9F1-35AE-4662-BE8B-D34C1E39A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67" y="1977820"/>
              <a:ext cx="199926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CA" altLang="en-US">
                  <a:solidFill>
                    <a:srgbClr val="004821"/>
                  </a:solidFill>
                </a:rPr>
                <a:t>Environment </a:t>
              </a:r>
            </a:p>
            <a:p>
              <a:pPr algn="ctr"/>
              <a:r>
                <a:rPr lang="en-CA" altLang="en-US">
                  <a:solidFill>
                    <a:srgbClr val="004821"/>
                  </a:solidFill>
                </a:rPr>
                <a:t>&amp;</a:t>
              </a:r>
            </a:p>
            <a:p>
              <a:pPr algn="ctr"/>
              <a:r>
                <a:rPr lang="en-CA" altLang="en-US">
                  <a:solidFill>
                    <a:srgbClr val="004821"/>
                  </a:solidFill>
                </a:rPr>
                <a:t>History</a:t>
              </a:r>
            </a:p>
          </p:txBody>
        </p:sp>
      </p:grpSp>
      <p:grpSp>
        <p:nvGrpSpPr>
          <p:cNvPr id="10246" name="Group 12">
            <a:extLst>
              <a:ext uri="{FF2B5EF4-FFF2-40B4-BE49-F238E27FC236}">
                <a16:creationId xmlns:a16="http://schemas.microsoft.com/office/drawing/2014/main" id="{1C8CF7E1-2ACA-4B03-9E0A-B346DF9B93A1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611563"/>
            <a:ext cx="3352800" cy="2241550"/>
            <a:chOff x="5715000" y="3738005"/>
            <a:chExt cx="3352800" cy="1900795"/>
          </a:xfrm>
        </p:grpSpPr>
        <p:sp>
          <p:nvSpPr>
            <p:cNvPr id="10247" name="Rectangle 9">
              <a:extLst>
                <a:ext uri="{FF2B5EF4-FFF2-40B4-BE49-F238E27FC236}">
                  <a16:creationId xmlns:a16="http://schemas.microsoft.com/office/drawing/2014/main" id="{6CE2376C-A60C-43E8-8786-4961888F5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3738005"/>
              <a:ext cx="3352800" cy="1900795"/>
            </a:xfrm>
            <a:prstGeom prst="rect">
              <a:avLst/>
            </a:prstGeom>
            <a:solidFill>
              <a:srgbClr val="7030A0">
                <a:alpha val="1882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endParaRPr lang="en-CA" altLang="en-US"/>
            </a:p>
          </p:txBody>
        </p:sp>
        <p:sp>
          <p:nvSpPr>
            <p:cNvPr id="10248" name="TextBox 10">
              <a:extLst>
                <a:ext uri="{FF2B5EF4-FFF2-40B4-BE49-F238E27FC236}">
                  <a16:creationId xmlns:a16="http://schemas.microsoft.com/office/drawing/2014/main" id="{96C3B1DB-8EE2-4682-AC2E-CBEB520AE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9740" y="3998030"/>
              <a:ext cx="1537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Files </a:t>
              </a:r>
            </a:p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Plots</a:t>
              </a:r>
            </a:p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Packages</a:t>
              </a:r>
            </a:p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Help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Running R chunks</a:t>
            </a:r>
            <a:endParaRPr lang="en-US" dirty="0">
              <a:cs typeface="+mj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1823C19-9250-44E9-898D-310F3278A74A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47700" y="1981200"/>
            <a:ext cx="7848600" cy="762000"/>
          </a:xfrm>
        </p:spPr>
        <p:txBody>
          <a:bodyPr/>
          <a:lstStyle/>
          <a:p>
            <a:pPr marL="0" indent="0"/>
            <a:r>
              <a:rPr lang="en-US" altLang="en-US" sz="2000">
                <a:cs typeface="ヒラギノ角ゴ Pro W3"/>
              </a:rPr>
              <a:t>Run all the code in the chunk using the green arrow, or ctrl+shift+enter. 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FBE421AB-FD3C-43D1-A0E5-5A9A7BAA9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9" r="39166" b="47037"/>
          <a:stretch>
            <a:fillRect/>
          </a:stretch>
        </p:blipFill>
        <p:spPr bwMode="auto">
          <a:xfrm>
            <a:off x="647700" y="2895600"/>
            <a:ext cx="7620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D8F9DB6-8B8E-4190-B32F-BF2C0F3DB72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09600" y="471805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en-US" sz="2000" kern="0" dirty="0"/>
              <a:t>Run a single line of code using Ctrl + 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strat">
  <a:themeElements>
    <a:clrScheme name="newstrat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newstrat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newstrat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trat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>
  <LongProp xmlns="" name="TaxCatchAll"><![CDATA[882;#powerpoint|c244c997-50c6-499e-b442-2b83b4ec3c82;#1391;#template|7d36bbcc-e102-42f9-a4ff-f534383972f8;#369;#Creative Services Studio|93291967-9577-4a04-b1b0-0be013a68b3c;#45;#Office Document|c785f37c-b2a8-415c-9b52-b73624a14902;#960;#care|0c357417-421f-4687-92d1-0fc1252f2463;#5;#Staff Support Resources|d8919b47-c6be-4a56-96e4-2ff0d31d204e]]></LongProp>
</Long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379462216E8B479519BEC94E0999AF" ma:contentTypeVersion="10" ma:contentTypeDescription="Create a new document." ma:contentTypeScope="" ma:versionID="ceb96405dae41928eb90bcef6b565578">
  <xsd:schema xmlns:xsd="http://www.w3.org/2001/XMLSchema" xmlns:xs="http://www.w3.org/2001/XMLSchema" xmlns:p="http://schemas.microsoft.com/office/2006/metadata/properties" xmlns:ns3="81fdd8e0-6b96-4ddf-a85a-2e931d037e54" xmlns:ns4="dbbb6443-9fab-42cd-bf6c-cadfbf742763" targetNamespace="http://schemas.microsoft.com/office/2006/metadata/properties" ma:root="true" ma:fieldsID="32886afb67755c4ac7ab8bddb366d3a1" ns3:_="" ns4:_="">
    <xsd:import namespace="81fdd8e0-6b96-4ddf-a85a-2e931d037e54"/>
    <xsd:import namespace="dbbb6443-9fab-42cd-bf6c-cadfbf7427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dd8e0-6b96-4ddf-a85a-2e931d037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b6443-9fab-42cd-bf6c-cadfbf7427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DCE024-DAEC-43C9-86F0-C0AAD7CCBE77}">
  <ds:schemaRefs>
    <ds:schemaRef ds:uri="http://schemas.microsoft.com/office/2006/metadata/longProperties"/>
    <ds:schemaRef ds:uri=""/>
  </ds:schemaRefs>
</ds:datastoreItem>
</file>

<file path=customXml/itemProps2.xml><?xml version="1.0" encoding="utf-8"?>
<ds:datastoreItem xmlns:ds="http://schemas.openxmlformats.org/officeDocument/2006/customXml" ds:itemID="{F46C70D9-2E00-43DA-92C8-3307883387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DE6BD6-E616-4632-A75C-516116200A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fdd8e0-6b96-4ddf-a85a-2e931d037e54"/>
    <ds:schemaRef ds:uri="dbbb6443-9fab-42cd-bf6c-cadfbf742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EA1AC56-0DBF-4747-B0A2-52BC67F4D9E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110</Words>
  <Application>Microsoft Office PowerPoint</Application>
  <PresentationFormat>On-screen Show (4:3)</PresentationFormat>
  <Paragraphs>35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Wingdings</vt:lpstr>
      <vt:lpstr>newstrat</vt:lpstr>
      <vt:lpstr>   Pre-Course: Getting Ready   Intro to R  </vt:lpstr>
      <vt:lpstr>Outline</vt:lpstr>
      <vt:lpstr>RStudio – First Open</vt:lpstr>
      <vt:lpstr>RStudio – Opening a Markdown file</vt:lpstr>
      <vt:lpstr>Running R chunks</vt:lpstr>
    </vt:vector>
  </TitlesOfParts>
  <Company>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Research2016</dc:title>
  <dc:creator>HSC</dc:creator>
  <cp:keywords>care; template; powerpoint</cp:keywords>
  <cp:lastModifiedBy>Alan Yang</cp:lastModifiedBy>
  <cp:revision>91</cp:revision>
  <dcterms:created xsi:type="dcterms:W3CDTF">2006-01-26T15:11:59Z</dcterms:created>
  <dcterms:modified xsi:type="dcterms:W3CDTF">2020-10-27T19:37:52Z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Pillar">
    <vt:lpwstr>5;#Staff Support Resources|d8919b47-c6be-4a56-96e4-2ff0d31d204e</vt:lpwstr>
  </property>
  <property fmtid="{D5CDD505-2E9C-101B-9397-08002B2CF9AE}" pid="3" name="DocumentType">
    <vt:lpwstr>45;#Office Document|c785f37c-b2a8-415c-9b52-b73624a14902</vt:lpwstr>
  </property>
  <property fmtid="{D5CDD505-2E9C-101B-9397-08002B2CF9AE}" pid="4" name="TaxKeywordTaxHTField">
    <vt:lpwstr>template|7d36bbcc-e102-42f9-a4ff-f534383972f8;care|0c357417-421f-4687-92d1-0fc1252f2463;powerpoint|c244c997-50c6-499e-b442-2b83b4ec3c82</vt:lpwstr>
  </property>
  <property fmtid="{D5CDD505-2E9C-101B-9397-08002B2CF9AE}" pid="5" name="PillarTaxHTField0">
    <vt:lpwstr>Staff Support Resources|d8919b47-c6be-4a56-96e4-2ff0d31d204e</vt:lpwstr>
  </property>
  <property fmtid="{D5CDD505-2E9C-101B-9397-08002B2CF9AE}" pid="6" name="SCDepartment">
    <vt:lpwstr>369;#Creative Services Studio|93291967-9577-4a04-b1b0-0be013a68b3c</vt:lpwstr>
  </property>
  <property fmtid="{D5CDD505-2E9C-101B-9397-08002B2CF9AE}" pid="7" name="TaxKeyword">
    <vt:lpwstr>1391;#template|7d36bbcc-e102-42f9-a4ff-f534383972f8;#960;#care|0c357417-421f-4687-92d1-0fc1252f2463;#882;#powerpoint|c244c997-50c6-499e-b442-2b83b4ec3c82</vt:lpwstr>
  </property>
  <property fmtid="{D5CDD505-2E9C-101B-9397-08002B2CF9AE}" pid="8" name="DepartmentTaxHTField0">
    <vt:lpwstr>Creative Services Studio|93291967-9577-4a04-b1b0-0be013a68b3c</vt:lpwstr>
  </property>
  <property fmtid="{D5CDD505-2E9C-101B-9397-08002B2CF9AE}" pid="9" name="DocumentTypeTaxHTField0">
    <vt:lpwstr>Office Document|c785f37c-b2a8-415c-9b52-b73624a14902</vt:lpwstr>
  </property>
  <property fmtid="{D5CDD505-2E9C-101B-9397-08002B2CF9AE}" pid="10" name="TaxCatchAll">
    <vt:lpwstr>882;#powerpoint|c244c997-50c6-499e-b442-2b83b4ec3c82;#1391;#template|7d36bbcc-e102-42f9-a4ff-f534383972f8;#369;#Creative Services Studio|93291967-9577-4a04-b1b0-0be013a68b3c;#45;#Office Document|c785f37c-b2a8-415c-9b52-b73624a14902;#960;#care|0c357417-421</vt:lpwstr>
  </property>
  <property fmtid="{D5CDD505-2E9C-101B-9397-08002B2CF9AE}" pid="11" name="ContentTypeId">
    <vt:lpwstr>0x010100B7379462216E8B479519BEC94E0999AF</vt:lpwstr>
  </property>
</Properties>
</file>