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9" r:id="rId1"/>
    <p:sldMasterId id="2147483710" r:id="rId2"/>
  </p:sldMasterIdLst>
  <p:notesMasterIdLst>
    <p:notesMasterId r:id="rId20"/>
  </p:notesMasterIdLst>
  <p:sldIdLst>
    <p:sldId id="296" r:id="rId3"/>
    <p:sldId id="257" r:id="rId4"/>
    <p:sldId id="258" r:id="rId5"/>
    <p:sldId id="261" r:id="rId6"/>
    <p:sldId id="284" r:id="rId7"/>
    <p:sldId id="265" r:id="rId8"/>
    <p:sldId id="280" r:id="rId9"/>
    <p:sldId id="279" r:id="rId10"/>
    <p:sldId id="297" r:id="rId11"/>
    <p:sldId id="295" r:id="rId12"/>
    <p:sldId id="373" r:id="rId13"/>
    <p:sldId id="292" r:id="rId14"/>
    <p:sldId id="375" r:id="rId15"/>
    <p:sldId id="282" r:id="rId16"/>
    <p:sldId id="264" r:id="rId17"/>
    <p:sldId id="275" r:id="rId18"/>
    <p:sldId id="276"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402CD7-E05D-4AB6-949D-92331DF3540D}">
  <a:tblStyle styleId="{FC402CD7-E05D-4AB6-949D-92331DF3540D}" styleName="Table_0">
    <a:wholeTbl>
      <a:tcTxStyle b="off" i="off">
        <a:font>
          <a:latin typeface="Verdana"/>
          <a:ea typeface="Verdana"/>
          <a:cs typeface="Verdan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452"/>
  </p:normalViewPr>
  <p:slideViewPr>
    <p:cSldViewPr snapToGrid="0">
      <p:cViewPr varScale="1">
        <p:scale>
          <a:sx n="112" d="100"/>
          <a:sy n="112" d="100"/>
        </p:scale>
        <p:origin x="1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2690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c2ffca6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g3c2ffca6a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b8aca12a9_1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b8aca12a9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400"/>
              <a:t>DARTH is a multi-institutional, multi-university collaboration of researchers with the aim to expand knowledge in decision analysis using open-source software, mainly R, and to develop educational material that empowers people to construct open-source-based decision models. </a:t>
            </a:r>
            <a:endParaRPr sz="1400"/>
          </a:p>
        </p:txBody>
      </p:sp>
      <p:sp>
        <p:nvSpPr>
          <p:cNvPr id="462" name="Google Shape;462;g3b8aca12a9_1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ddbe0e68f_0_15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ddbe0e68f_0_15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NL">
                <a:solidFill>
                  <a:schemeClr val="dk1"/>
                </a:solidFill>
                <a:latin typeface="Calibri"/>
                <a:ea typeface="Calibri"/>
                <a:cs typeface="Calibri"/>
                <a:sym typeface="Calibri"/>
              </a:rPr>
              <a:t>The team consists of Fernando Alarid-Escudero from the University of Minnesota and his colleague from this university Eva Enns. We have Hawre Jalal from the University of Pittsburgh. Petros Pechlivanoglou working in the SickKids hospital in Toronto, Canada. Myriam Hunink and I are from the Erasmus Medical centre in Rotterdam.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4e1cb93c6e_0_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42900" lvl="0" indent="-88900" algn="l" rtl="0">
              <a:spcBef>
                <a:spcPts val="440"/>
              </a:spcBef>
              <a:spcAft>
                <a:spcPts val="0"/>
              </a:spcAft>
              <a:buClr>
                <a:schemeClr val="dk1"/>
              </a:buClr>
              <a:buSzPts val="1100"/>
              <a:buFont typeface="Arial"/>
              <a:buNone/>
            </a:pPr>
            <a:r>
              <a:rPr lang="nl-NL" sz="1200" dirty="0">
                <a:solidFill>
                  <a:schemeClr val="dk1"/>
                </a:solidFill>
                <a:latin typeface="Verdana"/>
                <a:ea typeface="Verdana"/>
                <a:cs typeface="Verdana"/>
                <a:sym typeface="Verdana"/>
              </a:rPr>
              <a:t>Three </a:t>
            </a:r>
            <a:r>
              <a:rPr lang="nl-NL" sz="1200" dirty="0" err="1">
                <a:solidFill>
                  <a:schemeClr val="dk1"/>
                </a:solidFill>
                <a:latin typeface="Verdana"/>
                <a:ea typeface="Verdana"/>
                <a:cs typeface="Verdana"/>
                <a:sym typeface="Verdana"/>
              </a:rPr>
              <a:t>main</a:t>
            </a:r>
            <a:r>
              <a:rPr lang="nl-NL" sz="1200" dirty="0">
                <a:solidFill>
                  <a:schemeClr val="dk1"/>
                </a:solidFill>
                <a:latin typeface="Verdana"/>
                <a:ea typeface="Verdana"/>
                <a:cs typeface="Verdana"/>
                <a:sym typeface="Verdana"/>
              </a:rPr>
              <a:t> approaches </a:t>
            </a:r>
            <a:endParaRPr sz="1200" dirty="0">
              <a:solidFill>
                <a:schemeClr val="dk1"/>
              </a:solidFill>
              <a:latin typeface="Verdana"/>
              <a:ea typeface="Verdana"/>
              <a:cs typeface="Verdana"/>
              <a:sym typeface="Verdana"/>
            </a:endParaRPr>
          </a:p>
          <a:p>
            <a:pPr marL="457200" lvl="0" indent="-304800" algn="l" rtl="0">
              <a:spcBef>
                <a:spcPts val="440"/>
              </a:spcBef>
              <a:spcAft>
                <a:spcPts val="0"/>
              </a:spcAft>
              <a:buClr>
                <a:srgbClr val="009999"/>
              </a:buClr>
              <a:buSzPts val="1200"/>
              <a:buChar char="•"/>
            </a:pPr>
            <a:r>
              <a:rPr lang="nl-NL" sz="1200" dirty="0" err="1">
                <a:solidFill>
                  <a:schemeClr val="dk1"/>
                </a:solidFill>
                <a:latin typeface="Verdana"/>
                <a:ea typeface="Verdana"/>
                <a:cs typeface="Verdana"/>
                <a:sym typeface="Verdana"/>
              </a:rPr>
              <a:t>Specialized</a:t>
            </a:r>
            <a:r>
              <a:rPr lang="nl-NL" sz="1200" dirty="0">
                <a:solidFill>
                  <a:schemeClr val="dk1"/>
                </a:solidFill>
                <a:latin typeface="Verdana"/>
                <a:ea typeface="Verdana"/>
                <a:cs typeface="Verdana"/>
                <a:sym typeface="Verdana"/>
              </a:rPr>
              <a:t> </a:t>
            </a:r>
            <a:r>
              <a:rPr lang="nl-NL" sz="1200" dirty="0" err="1">
                <a:solidFill>
                  <a:schemeClr val="dk1"/>
                </a:solidFill>
                <a:latin typeface="Verdana"/>
                <a:ea typeface="Verdana"/>
                <a:cs typeface="Verdana"/>
                <a:sym typeface="Verdana"/>
              </a:rPr>
              <a:t>decision</a:t>
            </a:r>
            <a:r>
              <a:rPr lang="nl-NL" sz="1200" dirty="0">
                <a:solidFill>
                  <a:schemeClr val="dk1"/>
                </a:solidFill>
                <a:latin typeface="Verdana"/>
                <a:ea typeface="Verdana"/>
                <a:cs typeface="Verdana"/>
                <a:sym typeface="Verdana"/>
              </a:rPr>
              <a:t> </a:t>
            </a:r>
            <a:r>
              <a:rPr lang="nl-NL" sz="1200" dirty="0" err="1">
                <a:solidFill>
                  <a:schemeClr val="dk1"/>
                </a:solidFill>
                <a:latin typeface="Verdana"/>
                <a:ea typeface="Verdana"/>
                <a:cs typeface="Verdana"/>
                <a:sym typeface="Verdana"/>
              </a:rPr>
              <a:t>modeling</a:t>
            </a:r>
            <a:r>
              <a:rPr lang="nl-NL" sz="1200" dirty="0">
                <a:solidFill>
                  <a:schemeClr val="dk1"/>
                </a:solidFill>
                <a:latin typeface="Verdana"/>
                <a:ea typeface="Verdana"/>
                <a:cs typeface="Verdana"/>
                <a:sym typeface="Verdana"/>
              </a:rPr>
              <a:t> software</a:t>
            </a:r>
            <a:endParaRPr sz="1200" dirty="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dirty="0" err="1">
                <a:solidFill>
                  <a:schemeClr val="dk1"/>
                </a:solidFill>
                <a:latin typeface="Verdana"/>
                <a:ea typeface="Verdana"/>
                <a:cs typeface="Verdana"/>
                <a:sym typeface="Verdana"/>
              </a:rPr>
              <a:t>TreeAge</a:t>
            </a:r>
            <a:r>
              <a:rPr lang="nl-NL" sz="1200" dirty="0">
                <a:solidFill>
                  <a:schemeClr val="dk1"/>
                </a:solidFill>
                <a:latin typeface="Verdana"/>
                <a:ea typeface="Verdana"/>
                <a:cs typeface="Verdana"/>
                <a:sym typeface="Verdana"/>
              </a:rPr>
              <a:t>, Data, Crystal8, Arena etc.</a:t>
            </a:r>
            <a:endParaRPr sz="1200" dirty="0">
              <a:solidFill>
                <a:schemeClr val="dk1"/>
              </a:solidFill>
              <a:latin typeface="Verdana"/>
              <a:ea typeface="Verdana"/>
              <a:cs typeface="Verdana"/>
              <a:sym typeface="Verdana"/>
            </a:endParaRPr>
          </a:p>
          <a:p>
            <a:pPr marL="457200" lvl="0" indent="-304800" algn="l" rtl="0">
              <a:spcBef>
                <a:spcPts val="0"/>
              </a:spcBef>
              <a:spcAft>
                <a:spcPts val="0"/>
              </a:spcAft>
              <a:buClr>
                <a:srgbClr val="009999"/>
              </a:buClr>
              <a:buSzPts val="1200"/>
              <a:buChar char="•"/>
            </a:pPr>
            <a:r>
              <a:rPr lang="nl-NL" sz="1200" dirty="0">
                <a:solidFill>
                  <a:schemeClr val="dk1"/>
                </a:solidFill>
                <a:latin typeface="Verdana"/>
                <a:ea typeface="Verdana"/>
                <a:cs typeface="Verdana"/>
                <a:sym typeface="Verdana"/>
              </a:rPr>
              <a:t>Spreadsheet software</a:t>
            </a:r>
            <a:endParaRPr sz="1200" dirty="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dirty="0">
                <a:solidFill>
                  <a:schemeClr val="dk1"/>
                </a:solidFill>
                <a:latin typeface="Verdana"/>
                <a:ea typeface="Verdana"/>
                <a:cs typeface="Verdana"/>
                <a:sym typeface="Verdana"/>
              </a:rPr>
              <a:t>Microsoft Excel, Open/Libre Office</a:t>
            </a:r>
            <a:endParaRPr sz="1200" dirty="0">
              <a:solidFill>
                <a:schemeClr val="dk1"/>
              </a:solidFill>
              <a:latin typeface="Verdana"/>
              <a:ea typeface="Verdana"/>
              <a:cs typeface="Verdana"/>
              <a:sym typeface="Verdana"/>
            </a:endParaRPr>
          </a:p>
          <a:p>
            <a:pPr marL="457200" lvl="0" indent="-304800" algn="l" rtl="0">
              <a:spcBef>
                <a:spcPts val="0"/>
              </a:spcBef>
              <a:spcAft>
                <a:spcPts val="0"/>
              </a:spcAft>
              <a:buClr>
                <a:srgbClr val="009999"/>
              </a:buClr>
              <a:buSzPts val="1200"/>
              <a:buChar char="•"/>
            </a:pPr>
            <a:r>
              <a:rPr lang="nl-NL" sz="1200" dirty="0">
                <a:solidFill>
                  <a:schemeClr val="dk1"/>
                </a:solidFill>
                <a:latin typeface="Verdana"/>
                <a:ea typeface="Verdana"/>
                <a:cs typeface="Verdana"/>
                <a:sym typeface="Verdana"/>
              </a:rPr>
              <a:t>Statistical/ Computer </a:t>
            </a:r>
            <a:r>
              <a:rPr lang="nl-NL" sz="1200" dirty="0" err="1">
                <a:solidFill>
                  <a:schemeClr val="dk1"/>
                </a:solidFill>
                <a:latin typeface="Verdana"/>
                <a:ea typeface="Verdana"/>
                <a:cs typeface="Verdana"/>
                <a:sym typeface="Verdana"/>
              </a:rPr>
              <a:t>programing</a:t>
            </a:r>
            <a:r>
              <a:rPr lang="nl-NL" sz="1200" dirty="0">
                <a:solidFill>
                  <a:schemeClr val="dk1"/>
                </a:solidFill>
                <a:latin typeface="Verdana"/>
                <a:ea typeface="Verdana"/>
                <a:cs typeface="Verdana"/>
                <a:sym typeface="Verdana"/>
              </a:rPr>
              <a:t> software</a:t>
            </a:r>
            <a:endParaRPr sz="1200" dirty="0">
              <a:solidFill>
                <a:schemeClr val="dk1"/>
              </a:solidFill>
              <a:latin typeface="Verdana"/>
              <a:ea typeface="Verdana"/>
              <a:cs typeface="Verdana"/>
              <a:sym typeface="Verdana"/>
            </a:endParaRPr>
          </a:p>
          <a:p>
            <a:pPr marL="914400" lvl="1" indent="-304800" algn="l" rtl="0">
              <a:spcBef>
                <a:spcPts val="0"/>
              </a:spcBef>
              <a:spcAft>
                <a:spcPts val="0"/>
              </a:spcAft>
              <a:buClr>
                <a:srgbClr val="64B636"/>
              </a:buClr>
              <a:buSzPts val="1200"/>
              <a:buChar char="•"/>
            </a:pPr>
            <a:r>
              <a:rPr lang="nl-NL" sz="1200" dirty="0" err="1">
                <a:solidFill>
                  <a:schemeClr val="dk1"/>
                </a:solidFill>
                <a:latin typeface="Verdana"/>
                <a:ea typeface="Verdana"/>
                <a:cs typeface="Verdana"/>
                <a:sym typeface="Verdana"/>
              </a:rPr>
              <a:t>Matlab</a:t>
            </a:r>
            <a:r>
              <a:rPr lang="nl-NL" sz="1200" dirty="0">
                <a:solidFill>
                  <a:schemeClr val="dk1"/>
                </a:solidFill>
                <a:latin typeface="Verdana"/>
                <a:ea typeface="Verdana"/>
                <a:cs typeface="Verdana"/>
                <a:sym typeface="Verdana"/>
              </a:rPr>
              <a:t>, R, C++, Python, </a:t>
            </a:r>
            <a:r>
              <a:rPr lang="nl-NL" sz="1200" dirty="0" err="1">
                <a:solidFill>
                  <a:schemeClr val="dk1"/>
                </a:solidFill>
                <a:latin typeface="Verdana"/>
                <a:ea typeface="Verdana"/>
                <a:cs typeface="Verdana"/>
                <a:sym typeface="Verdana"/>
              </a:rPr>
              <a:t>WinBUGS</a:t>
            </a:r>
            <a:r>
              <a:rPr lang="nl-NL" sz="1200" dirty="0">
                <a:solidFill>
                  <a:schemeClr val="dk1"/>
                </a:solidFill>
                <a:latin typeface="Verdana"/>
                <a:ea typeface="Verdana"/>
                <a:cs typeface="Verdana"/>
                <a:sym typeface="Verdana"/>
              </a:rPr>
              <a:t>, </a:t>
            </a:r>
            <a:r>
              <a:rPr lang="nl-NL" sz="1200" dirty="0" err="1">
                <a:solidFill>
                  <a:schemeClr val="dk1"/>
                </a:solidFill>
                <a:latin typeface="Verdana"/>
                <a:ea typeface="Verdana"/>
                <a:cs typeface="Verdana"/>
                <a:sym typeface="Verdana"/>
              </a:rPr>
              <a:t>etc</a:t>
            </a:r>
            <a:endParaRPr sz="1200" dirty="0"/>
          </a:p>
        </p:txBody>
      </p:sp>
      <p:sp>
        <p:nvSpPr>
          <p:cNvPr id="1013" name="Google Shape;1013;g4e1cb93c6e_0_7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14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4e1cb93c6e_0_9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g4e1cb93c6e_0_9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12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ddbe0e68f_0_15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ddbe0e68f_0_15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NL">
                <a:solidFill>
                  <a:schemeClr val="dk1"/>
                </a:solidFill>
                <a:latin typeface="Calibri"/>
                <a:ea typeface="Calibri"/>
                <a:cs typeface="Calibri"/>
                <a:sym typeface="Calibri"/>
              </a:rPr>
              <a:t>The team consists of Fernando Alarid-Escudero from the University of Minnesota and his colleague from this university Eva Enns. We have Hawre Jalal from the University of Pittsburgh. Petros Pechlivanoglou working in the SickKids hospital in Toronto, Canada. Myriam Hunink and I are from the Erasmus Medical centre in Rotterdam. </a:t>
            </a:r>
            <a:endParaRPr/>
          </a:p>
        </p:txBody>
      </p:sp>
    </p:spTree>
    <p:extLst>
      <p:ext uri="{BB962C8B-B14F-4D97-AF65-F5344CB8AC3E}">
        <p14:creationId xmlns:p14="http://schemas.microsoft.com/office/powerpoint/2010/main" val="97580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373170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4b9d4685eb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4b9d4685eb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1" name="Google Shape;1181;g4b9d4685eb_0_2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14</a:t>
            </a:fld>
            <a:endParaRPr/>
          </a:p>
        </p:txBody>
      </p:sp>
    </p:spTree>
    <p:extLst>
      <p:ext uri="{BB962C8B-B14F-4D97-AF65-F5344CB8AC3E}">
        <p14:creationId xmlns:p14="http://schemas.microsoft.com/office/powerpoint/2010/main" val="230442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400"/>
              <a:t>I like to thank you very much for your attention and I would be happy to take any questions know or find me during the lunch break </a:t>
            </a:r>
            <a:endParaRPr sz="1400"/>
          </a:p>
        </p:txBody>
      </p:sp>
      <p:sp>
        <p:nvSpPr>
          <p:cNvPr id="623" name="Google Shape;6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7.gi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bg>
      <p:bgPr>
        <a:solidFill>
          <a:srgbClr val="009999"/>
        </a:solidFill>
        <a:effectLst/>
      </p:bgPr>
    </p:bg>
    <p:spTree>
      <p:nvGrpSpPr>
        <p:cNvPr id="1" name="Shape 163"/>
        <p:cNvGrpSpPr/>
        <p:nvPr/>
      </p:nvGrpSpPr>
      <p:grpSpPr>
        <a:xfrm>
          <a:off x="0" y="0"/>
          <a:ext cx="0" cy="0"/>
          <a:chOff x="0" y="0"/>
          <a:chExt cx="0" cy="0"/>
        </a:xfrm>
      </p:grpSpPr>
      <p:sp>
        <p:nvSpPr>
          <p:cNvPr id="164" name="Google Shape;164;p23"/>
          <p:cNvSpPr txBox="1">
            <a:spLocks noGrp="1"/>
          </p:cNvSpPr>
          <p:nvPr>
            <p:ph type="subTitle" idx="1"/>
          </p:nvPr>
        </p:nvSpPr>
        <p:spPr>
          <a:xfrm>
            <a:off x="827584" y="3501008"/>
            <a:ext cx="646170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accent1"/>
              </a:buClr>
              <a:buSzPts val="2000"/>
              <a:buFont typeface="Arial"/>
              <a:buNone/>
              <a:defRPr sz="2000" b="0" i="0" u="none" strike="noStrike" cap="none">
                <a:solidFill>
                  <a:srgbClr val="FEF8F3"/>
                </a:solidFill>
                <a:latin typeface="Verdana"/>
                <a:ea typeface="Verdana"/>
                <a:cs typeface="Verdana"/>
                <a:sym typeface="Verdana"/>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ctr" rtl="0">
              <a:spcBef>
                <a:spcPts val="280"/>
              </a:spcBef>
              <a:spcAft>
                <a:spcPts val="0"/>
              </a:spcAft>
              <a:buClr>
                <a:schemeClr val="accent5"/>
              </a:buClr>
              <a:buSzPts val="1400"/>
              <a:buFont typeface="Arial"/>
              <a:buNone/>
              <a:defRPr sz="1400" b="0" i="0" u="none" strike="noStrike" cap="none">
                <a:solidFill>
                  <a:srgbClr val="888888"/>
                </a:solidFill>
                <a:latin typeface="Verdana"/>
                <a:ea typeface="Verdana"/>
                <a:cs typeface="Verdana"/>
                <a:sym typeface="Verdan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Verdana"/>
                <a:ea typeface="Verdana"/>
                <a:cs typeface="Verdana"/>
                <a:sym typeface="Verdana"/>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Verdana"/>
                <a:ea typeface="Verdana"/>
                <a:cs typeface="Verdana"/>
                <a:sym typeface="Verdana"/>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Verdana"/>
                <a:ea typeface="Verdana"/>
                <a:cs typeface="Verdana"/>
                <a:sym typeface="Verdana"/>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9pPr>
          </a:lstStyle>
          <a:p>
            <a:endParaRPr/>
          </a:p>
        </p:txBody>
      </p:sp>
      <p:sp>
        <p:nvSpPr>
          <p:cNvPr id="165" name="Google Shape;165;p23"/>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009999"/>
                </a:solidFill>
                <a:latin typeface="Verdana"/>
                <a:ea typeface="Verdana"/>
                <a:cs typeface="Verdana"/>
                <a:sym typeface="Verdana"/>
              </a:defRPr>
            </a:lvl1pPr>
            <a:lvl2pPr marL="0" marR="0" lvl="1" indent="0" algn="ctr" rtl="0">
              <a:spcBef>
                <a:spcPts val="0"/>
              </a:spcBef>
              <a:buNone/>
              <a:defRPr sz="1800" b="0" i="0" u="none" strike="noStrike" cap="none">
                <a:solidFill>
                  <a:srgbClr val="009999"/>
                </a:solidFill>
                <a:latin typeface="Verdana"/>
                <a:ea typeface="Verdana"/>
                <a:cs typeface="Verdana"/>
                <a:sym typeface="Verdana"/>
              </a:defRPr>
            </a:lvl2pPr>
            <a:lvl3pPr marL="0" marR="0" lvl="2" indent="0" algn="ctr" rtl="0">
              <a:spcBef>
                <a:spcPts val="0"/>
              </a:spcBef>
              <a:buNone/>
              <a:defRPr sz="1800" b="0" i="0" u="none" strike="noStrike" cap="none">
                <a:solidFill>
                  <a:srgbClr val="009999"/>
                </a:solidFill>
                <a:latin typeface="Verdana"/>
                <a:ea typeface="Verdana"/>
                <a:cs typeface="Verdana"/>
                <a:sym typeface="Verdana"/>
              </a:defRPr>
            </a:lvl3pPr>
            <a:lvl4pPr marL="0" marR="0" lvl="3" indent="0" algn="ctr" rtl="0">
              <a:spcBef>
                <a:spcPts val="0"/>
              </a:spcBef>
              <a:buNone/>
              <a:defRPr sz="1800" b="0" i="0" u="none" strike="noStrike" cap="none">
                <a:solidFill>
                  <a:srgbClr val="009999"/>
                </a:solidFill>
                <a:latin typeface="Verdana"/>
                <a:ea typeface="Verdana"/>
                <a:cs typeface="Verdana"/>
                <a:sym typeface="Verdana"/>
              </a:defRPr>
            </a:lvl4pPr>
            <a:lvl5pPr marL="0" marR="0" lvl="4" indent="0" algn="ctr" rtl="0">
              <a:spcBef>
                <a:spcPts val="0"/>
              </a:spcBef>
              <a:buNone/>
              <a:defRPr sz="1800" b="0" i="0" u="none" strike="noStrike" cap="none">
                <a:solidFill>
                  <a:srgbClr val="009999"/>
                </a:solidFill>
                <a:latin typeface="Verdana"/>
                <a:ea typeface="Verdana"/>
                <a:cs typeface="Verdana"/>
                <a:sym typeface="Verdana"/>
              </a:defRPr>
            </a:lvl5pPr>
            <a:lvl6pPr marL="0" marR="0" lvl="5" indent="0" algn="ctr" rtl="0">
              <a:spcBef>
                <a:spcPts val="0"/>
              </a:spcBef>
              <a:buNone/>
              <a:defRPr sz="1800" b="0" i="0" u="none" strike="noStrike" cap="none">
                <a:solidFill>
                  <a:srgbClr val="009999"/>
                </a:solidFill>
                <a:latin typeface="Verdana"/>
                <a:ea typeface="Verdana"/>
                <a:cs typeface="Verdana"/>
                <a:sym typeface="Verdana"/>
              </a:defRPr>
            </a:lvl6pPr>
            <a:lvl7pPr marL="0" marR="0" lvl="6" indent="0" algn="ctr" rtl="0">
              <a:spcBef>
                <a:spcPts val="0"/>
              </a:spcBef>
              <a:buNone/>
              <a:defRPr sz="1800" b="0" i="0" u="none" strike="noStrike" cap="none">
                <a:solidFill>
                  <a:srgbClr val="009999"/>
                </a:solidFill>
                <a:latin typeface="Verdana"/>
                <a:ea typeface="Verdana"/>
                <a:cs typeface="Verdana"/>
                <a:sym typeface="Verdana"/>
              </a:defRPr>
            </a:lvl7pPr>
            <a:lvl8pPr marL="0" marR="0" lvl="7" indent="0" algn="ctr" rtl="0">
              <a:spcBef>
                <a:spcPts val="0"/>
              </a:spcBef>
              <a:buNone/>
              <a:defRPr sz="1800" b="0" i="0" u="none" strike="noStrike" cap="none">
                <a:solidFill>
                  <a:srgbClr val="009999"/>
                </a:solidFill>
                <a:latin typeface="Verdana"/>
                <a:ea typeface="Verdana"/>
                <a:cs typeface="Verdana"/>
                <a:sym typeface="Verdana"/>
              </a:defRPr>
            </a:lvl8pPr>
            <a:lvl9pPr marL="0" marR="0" lvl="8" indent="0" algn="ctr" rtl="0">
              <a:spcBef>
                <a:spcPts val="0"/>
              </a:spcBef>
              <a:buNone/>
              <a:defRPr sz="1800" b="0" i="0" u="none" strike="noStrike" cap="none">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66" name="Google Shape;166;p23"/>
          <p:cNvSpPr txBox="1">
            <a:spLocks noGrp="1"/>
          </p:cNvSpPr>
          <p:nvPr>
            <p:ph type="ftr" idx="11"/>
          </p:nvPr>
        </p:nvSpPr>
        <p:spPr>
          <a:xfrm>
            <a:off x="649288" y="6453336"/>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7" name="Google Shape;167;p23"/>
          <p:cNvSpPr/>
          <p:nvPr/>
        </p:nvSpPr>
        <p:spPr>
          <a:xfrm>
            <a:off x="1815852" y="764704"/>
            <a:ext cx="7308300" cy="23763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D99"/>
              </a:solidFill>
              <a:latin typeface="Verdana"/>
              <a:ea typeface="Verdana"/>
              <a:cs typeface="Verdana"/>
              <a:sym typeface="Verdana"/>
            </a:endParaRPr>
          </a:p>
        </p:txBody>
      </p:sp>
      <p:sp>
        <p:nvSpPr>
          <p:cNvPr id="168" name="Google Shape;168;p23"/>
          <p:cNvSpPr txBox="1">
            <a:spLocks noGrp="1"/>
          </p:cNvSpPr>
          <p:nvPr>
            <p:ph type="ctrTitle"/>
          </p:nvPr>
        </p:nvSpPr>
        <p:spPr>
          <a:xfrm>
            <a:off x="1815852" y="764704"/>
            <a:ext cx="7357200" cy="2384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4D99"/>
              </a:buClr>
              <a:buSzPts val="6600"/>
              <a:buFont typeface="Verdana"/>
              <a:buNone/>
              <a:defRPr sz="6600" b="0" i="0" u="none" strike="noStrike" cap="none">
                <a:solidFill>
                  <a:srgbClr val="004D99"/>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9" name="Google Shape;169;p23"/>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u="none" strike="noStrike" cap="none">
                <a:solidFill>
                  <a:schemeClr val="lt1"/>
                </a:solidFill>
                <a:latin typeface="Verdana"/>
                <a:ea typeface="Verdana"/>
                <a:cs typeface="Verdana"/>
                <a:sym typeface="Verdana"/>
              </a:rPr>
              <a:t>© Copyright 2017, THE HOSPITAL FOR SICK CHILDREN AND THE COLLABORATING INSTITUTIONS.</a:t>
            </a:r>
            <a:r>
              <a:rPr lang="nl-NL" sz="900" b="0" i="0" u="none" strike="noStrike" cap="none">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sz="900">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241"/>
        <p:cNvGrpSpPr/>
        <p:nvPr/>
      </p:nvGrpSpPr>
      <p:grpSpPr>
        <a:xfrm>
          <a:off x="0" y="0"/>
          <a:ext cx="0" cy="0"/>
          <a:chOff x="0" y="0"/>
          <a:chExt cx="0" cy="0"/>
        </a:xfrm>
      </p:grpSpPr>
      <p:sp>
        <p:nvSpPr>
          <p:cNvPr id="242" name="Google Shape;242;p32"/>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3" name="Google Shape;243;p32"/>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44" name="Google Shape;244;p32"/>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976064" y="5315288"/>
            <a:ext cx="7772400" cy="5943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1"/>
              </a:buClr>
              <a:buSzPts val="2200"/>
              <a:buFont typeface="Verdana"/>
              <a:buNone/>
              <a:defRPr sz="2200" b="1"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7" name="Google Shape;247;p33"/>
          <p:cNvSpPr txBox="1">
            <a:spLocks noGrp="1"/>
          </p:cNvSpPr>
          <p:nvPr>
            <p:ph type="body" idx="1"/>
          </p:nvPr>
        </p:nvSpPr>
        <p:spPr>
          <a:xfrm>
            <a:off x="976062" y="5915744"/>
            <a:ext cx="7772400" cy="6096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248" name="Google Shape;248;p33"/>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49" name="Google Shape;249;p33"/>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50" name="Google Shape;250;p33"/>
          <p:cNvSpPr txBox="1">
            <a:spLocks noGrp="1"/>
          </p:cNvSpPr>
          <p:nvPr>
            <p:ph type="body" idx="2"/>
          </p:nvPr>
        </p:nvSpPr>
        <p:spPr>
          <a:xfrm>
            <a:off x="976063" y="200744"/>
            <a:ext cx="7772400" cy="49428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251" name="Google Shape;251;p33"/>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952056" y="5085184"/>
            <a:ext cx="7772400" cy="5946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2"/>
              </a:buClr>
              <a:buSzPts val="2200"/>
              <a:buFont typeface="Verdana"/>
              <a:buNone/>
              <a:defRPr sz="2200" b="1" i="0" u="none" strike="noStrike" cap="none">
                <a:solidFill>
                  <a:schemeClr val="dk2"/>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4" name="Google Shape;254;p34"/>
          <p:cNvSpPr>
            <a:spLocks noGrp="1"/>
          </p:cNvSpPr>
          <p:nvPr>
            <p:ph type="pic" idx="2"/>
          </p:nvPr>
        </p:nvSpPr>
        <p:spPr>
          <a:xfrm>
            <a:off x="650304" y="0"/>
            <a:ext cx="8458200" cy="49413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accent1"/>
              </a:buClr>
              <a:buSzPts val="3200"/>
              <a:buFont typeface="Arial"/>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accent2"/>
              </a:buClr>
              <a:buSzPts val="2800"/>
              <a:buFont typeface="Arial"/>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accent3"/>
              </a:buClr>
              <a:buSzPts val="2400"/>
              <a:buFont typeface="Arial"/>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accent4"/>
              </a:buClr>
              <a:buSzPts val="2000"/>
              <a:buFont typeface="Arial"/>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accent5"/>
              </a:buClr>
              <a:buSzPts val="2000"/>
              <a:buFont typeface="Arial"/>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accent1"/>
              </a:buClr>
              <a:buSzPts val="2000"/>
              <a:buFont typeface="Arial"/>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accent2"/>
              </a:buClr>
              <a:buSzPts val="2000"/>
              <a:buFont typeface="Arial"/>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accent3"/>
              </a:buClr>
              <a:buSzPts val="2000"/>
              <a:buFont typeface="Arial"/>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accent4"/>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255" name="Google Shape;255;p34"/>
          <p:cNvSpPr txBox="1">
            <a:spLocks noGrp="1"/>
          </p:cNvSpPr>
          <p:nvPr>
            <p:ph type="body" idx="1"/>
          </p:nvPr>
        </p:nvSpPr>
        <p:spPr>
          <a:xfrm>
            <a:off x="952056" y="5685906"/>
            <a:ext cx="7772400" cy="6126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256" name="Google Shape;256;p34"/>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57" name="Google Shape;257;p34"/>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58" name="Google Shape;258;p34"/>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9716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1" name="Google Shape;261;p35"/>
          <p:cNvSpPr txBox="1">
            <a:spLocks noGrp="1"/>
          </p:cNvSpPr>
          <p:nvPr>
            <p:ph type="body" idx="1"/>
          </p:nvPr>
        </p:nvSpPr>
        <p:spPr>
          <a:xfrm rot="5400000">
            <a:off x="2454148" y="87092"/>
            <a:ext cx="4680600" cy="76200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262" name="Google Shape;262;p35"/>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3" name="Google Shape;263;p35"/>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64" name="Google Shape;264;p35"/>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rot="5400000">
            <a:off x="5018422" y="2324088"/>
            <a:ext cx="5851500" cy="17526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7" name="Google Shape;267;p36"/>
          <p:cNvSpPr txBox="1">
            <a:spLocks noGrp="1"/>
          </p:cNvSpPr>
          <p:nvPr>
            <p:ph type="body" idx="1"/>
          </p:nvPr>
        </p:nvSpPr>
        <p:spPr>
          <a:xfrm rot="5400000">
            <a:off x="979822" y="190488"/>
            <a:ext cx="5851500" cy="60198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268" name="Google Shape;268;p36"/>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69" name="Google Shape;269;p36"/>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70" name="Google Shape;270;p36"/>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9716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3" name="Google Shape;273;p37"/>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74" name="Google Shape;274;p37"/>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5" name="Google Shape;275;p37"/>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rgbClr val="009999"/>
        </a:solidFill>
        <a:effectLst/>
      </p:bgPr>
    </p:bg>
    <p:spTree>
      <p:nvGrpSpPr>
        <p:cNvPr id="1" name="Shape 276"/>
        <p:cNvGrpSpPr/>
        <p:nvPr/>
      </p:nvGrpSpPr>
      <p:grpSpPr>
        <a:xfrm>
          <a:off x="0" y="0"/>
          <a:ext cx="0" cy="0"/>
          <a:chOff x="0" y="0"/>
          <a:chExt cx="0" cy="0"/>
        </a:xfrm>
      </p:grpSpPr>
      <p:sp>
        <p:nvSpPr>
          <p:cNvPr id="277" name="Google Shape;277;p38"/>
          <p:cNvSpPr txBox="1">
            <a:spLocks noGrp="1"/>
          </p:cNvSpPr>
          <p:nvPr>
            <p:ph type="sldNum" idx="12"/>
          </p:nvPr>
        </p:nvSpPr>
        <p:spPr>
          <a:xfrm>
            <a:off x="8490250" y="6241346"/>
            <a:ext cx="548700" cy="524700"/>
          </a:xfrm>
          <a:prstGeom prst="rect">
            <a:avLst/>
          </a:prstGeom>
          <a:ln>
            <a:noFill/>
          </a:ln>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880725" y="593375"/>
            <a:ext cx="79515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4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0" name="Google Shape;280;p39"/>
          <p:cNvSpPr txBox="1">
            <a:spLocks noGrp="1"/>
          </p:cNvSpPr>
          <p:nvPr>
            <p:ph type="body" idx="1"/>
          </p:nvPr>
        </p:nvSpPr>
        <p:spPr>
          <a:xfrm>
            <a:off x="728075" y="1536625"/>
            <a:ext cx="8104200" cy="4555200"/>
          </a:xfrm>
          <a:prstGeom prst="rect">
            <a:avLst/>
          </a:prstGeom>
        </p:spPr>
        <p:txBody>
          <a:bodyPr spcFirstLastPara="1" wrap="square" lIns="91425" tIns="91425" rIns="91425" bIns="91425" anchor="t" anchorCtr="0">
            <a:noAutofit/>
          </a:bodyPr>
          <a:lstStyle>
            <a:lvl1pPr marL="457200" lvl="0" indent="-368300" rtl="0">
              <a:spcBef>
                <a:spcPts val="440"/>
              </a:spcBef>
              <a:spcAft>
                <a:spcPts val="0"/>
              </a:spcAft>
              <a:buSzPts val="2200"/>
              <a:buChar char="•"/>
              <a:defRPr/>
            </a:lvl1pPr>
            <a:lvl2pPr marL="914400" lvl="1" indent="-355600" rtl="0">
              <a:spcBef>
                <a:spcPts val="400"/>
              </a:spcBef>
              <a:spcAft>
                <a:spcPts val="0"/>
              </a:spcAft>
              <a:buSzPts val="2000"/>
              <a:buChar char="•"/>
              <a:defRPr/>
            </a:lvl2pPr>
            <a:lvl3pPr marL="1371600" lvl="2" indent="-342900" rtl="0">
              <a:spcBef>
                <a:spcPts val="36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endParaRPr/>
          </a:p>
        </p:txBody>
      </p:sp>
      <p:sp>
        <p:nvSpPr>
          <p:cNvPr id="281" name="Google Shape;281;p39"/>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nl-NL"/>
              <a:t>‹#›</a:t>
            </a:fld>
            <a:endParaRPr/>
          </a:p>
        </p:txBody>
      </p:sp>
      <p:pic>
        <p:nvPicPr>
          <p:cNvPr id="282" name="Google Shape;282;p39"/>
          <p:cNvPicPr preferRelativeResize="0"/>
          <p:nvPr/>
        </p:nvPicPr>
        <p:blipFill>
          <a:blip r:embed="rId2">
            <a:alphaModFix/>
          </a:blip>
          <a:stretch>
            <a:fillRect/>
          </a:stretch>
        </p:blipFill>
        <p:spPr>
          <a:xfrm>
            <a:off x="8091949" y="223367"/>
            <a:ext cx="841799" cy="736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5" name="Google Shape;285;p40"/>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6"/>
        <p:cNvGrpSpPr/>
        <p:nvPr/>
      </p:nvGrpSpPr>
      <p:grpSpPr>
        <a:xfrm>
          <a:off x="0" y="0"/>
          <a:ext cx="0" cy="0"/>
          <a:chOff x="0" y="0"/>
          <a:chExt cx="0" cy="0"/>
        </a:xfrm>
      </p:grpSpPr>
      <p:sp>
        <p:nvSpPr>
          <p:cNvPr id="287" name="Google Shape;287;p41"/>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88" name="Google Shape;288;p4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89" name="Google Shape;289;p4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90" name="Google Shape;290;p41"/>
          <p:cNvSpPr txBox="1">
            <a:spLocks noGrp="1"/>
          </p:cNvSpPr>
          <p:nvPr>
            <p:ph type="title"/>
          </p:nvPr>
        </p:nvSpPr>
        <p:spPr>
          <a:xfrm>
            <a:off x="840432" y="4270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nd_First slide">
  <p:cSld name="2nd_First slide">
    <p:bg>
      <p:bgPr>
        <a:solidFill>
          <a:srgbClr val="009999"/>
        </a:solidFill>
        <a:effectLst/>
      </p:bgPr>
    </p:bg>
    <p:spTree>
      <p:nvGrpSpPr>
        <p:cNvPr id="1" name="Shape 170"/>
        <p:cNvGrpSpPr/>
        <p:nvPr/>
      </p:nvGrpSpPr>
      <p:grpSpPr>
        <a:xfrm>
          <a:off x="0" y="0"/>
          <a:ext cx="0" cy="0"/>
          <a:chOff x="0" y="0"/>
          <a:chExt cx="0" cy="0"/>
        </a:xfrm>
      </p:grpSpPr>
      <p:sp>
        <p:nvSpPr>
          <p:cNvPr id="171" name="Google Shape;171;p24"/>
          <p:cNvSpPr/>
          <p:nvPr/>
        </p:nvSpPr>
        <p:spPr>
          <a:xfrm>
            <a:off x="1835696" y="818458"/>
            <a:ext cx="7308300" cy="576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2000" b="1">
                <a:solidFill>
                  <a:srgbClr val="004D99"/>
                </a:solidFill>
                <a:latin typeface="Verdana"/>
                <a:ea typeface="Verdana"/>
                <a:cs typeface="Verdana"/>
                <a:sym typeface="Verdana"/>
              </a:rPr>
              <a:t>DARTH Collaboration</a:t>
            </a:r>
            <a:endParaRPr sz="2000" b="1">
              <a:solidFill>
                <a:srgbClr val="004D99"/>
              </a:solidFill>
              <a:latin typeface="Verdana"/>
              <a:ea typeface="Verdana"/>
              <a:cs typeface="Verdana"/>
              <a:sym typeface="Verdana"/>
            </a:endParaRPr>
          </a:p>
        </p:txBody>
      </p:sp>
      <p:sp>
        <p:nvSpPr>
          <p:cNvPr id="172" name="Google Shape;172;p24"/>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73" name="Google Shape;173;p24"/>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graphicFrame>
        <p:nvGraphicFramePr>
          <p:cNvPr id="174" name="Google Shape;174;p24"/>
          <p:cNvGraphicFramePr/>
          <p:nvPr/>
        </p:nvGraphicFramePr>
        <p:xfrm>
          <a:off x="1860376" y="1553344"/>
          <a:ext cx="3000000" cy="3000000"/>
        </p:xfrm>
        <a:graphic>
          <a:graphicData uri="http://schemas.openxmlformats.org/drawingml/2006/table">
            <a:tbl>
              <a:tblPr firstRow="1" bandRow="1">
                <a:noFill/>
                <a:tableStyleId>{FC402CD7-E05D-4AB6-949D-92331DF3540D}</a:tableStyleId>
              </a:tblPr>
              <a:tblGrid>
                <a:gridCol w="3647725">
                  <a:extLst>
                    <a:ext uri="{9D8B030D-6E8A-4147-A177-3AD203B41FA5}">
                      <a16:colId xmlns:a16="http://schemas.microsoft.com/office/drawing/2014/main" val="20000"/>
                    </a:ext>
                  </a:extLst>
                </a:gridCol>
                <a:gridCol w="36359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nl-NL" sz="1400" b="1" u="none" strike="noStrike" cap="none">
                          <a:solidFill>
                            <a:srgbClr val="FEF8F3"/>
                          </a:solidFill>
                        </a:rPr>
                        <a:t>Fernando Alarid-Escudero, PhD</a:t>
                      </a:r>
                      <a:r>
                        <a:rPr lang="nl-NL" sz="1400" b="1" u="none" strike="noStrike" cap="none" baseline="30000">
                          <a:solidFill>
                            <a:srgbClr val="FEF8F3"/>
                          </a:solidFill>
                        </a:rPr>
                        <a:t>1</a:t>
                      </a:r>
                      <a:r>
                        <a:rPr lang="nl-NL" sz="1400" b="1" u="none" strike="noStrike" cap="none">
                          <a:solidFill>
                            <a:srgbClr val="FEF8F3"/>
                          </a:solidFill>
                        </a:rPr>
                        <a:t> </a:t>
                      </a:r>
                      <a:endParaRPr/>
                    </a:p>
                    <a:p>
                      <a:pPr marL="0" marR="0" lvl="0" indent="0" algn="l" rtl="0">
                        <a:spcBef>
                          <a:spcPts val="0"/>
                        </a:spcBef>
                        <a:spcAft>
                          <a:spcPts val="0"/>
                        </a:spcAft>
                        <a:buNone/>
                      </a:pPr>
                      <a:r>
                        <a:rPr lang="nl-NL" sz="1400" b="1">
                          <a:solidFill>
                            <a:srgbClr val="FEF8F3"/>
                          </a:solidFill>
                        </a:rPr>
                        <a:t>Eva A. Enns, MS, PhD</a:t>
                      </a:r>
                      <a:r>
                        <a:rPr lang="nl-NL" sz="1400" b="1" baseline="30000">
                          <a:solidFill>
                            <a:srgbClr val="FEF8F3"/>
                          </a:solidFill>
                        </a:rPr>
                        <a:t>1</a:t>
                      </a:r>
                      <a:r>
                        <a:rPr lang="nl-NL" sz="1400" b="1">
                          <a:solidFill>
                            <a:srgbClr val="FEF8F3"/>
                          </a:solidFill>
                        </a:rPr>
                        <a:t>	</a:t>
                      </a:r>
                      <a:endParaRPr/>
                    </a:p>
                    <a:p>
                      <a:pPr marL="0" marR="0" lvl="0" indent="0" algn="l" rtl="0">
                        <a:spcBef>
                          <a:spcPts val="0"/>
                        </a:spcBef>
                        <a:spcAft>
                          <a:spcPts val="0"/>
                        </a:spcAft>
                        <a:buNone/>
                      </a:pPr>
                      <a:r>
                        <a:rPr lang="nl-NL" sz="1400" b="1">
                          <a:solidFill>
                            <a:srgbClr val="FEF8F3"/>
                          </a:solidFill>
                        </a:rPr>
                        <a:t>M.G. Myriam Hunink, MD, PhD</a:t>
                      </a:r>
                      <a:r>
                        <a:rPr lang="nl-NL" sz="1400" b="1" baseline="30000">
                          <a:solidFill>
                            <a:srgbClr val="FEF8F3"/>
                          </a:solidFill>
                        </a:rPr>
                        <a:t>2,3</a:t>
                      </a:r>
                      <a:endParaRPr sz="1400" b="1">
                        <a:solidFill>
                          <a:srgbClr val="FEF8F3"/>
                        </a:solidFill>
                      </a:endParaRPr>
                    </a:p>
                    <a:p>
                      <a:pPr marL="0" marR="0" lvl="0" indent="0" algn="l" rtl="0">
                        <a:spcBef>
                          <a:spcPts val="0"/>
                        </a:spcBef>
                        <a:spcAft>
                          <a:spcPts val="0"/>
                        </a:spcAft>
                        <a:buNone/>
                      </a:pPr>
                      <a:r>
                        <a:rPr lang="nl-NL" sz="1400" b="1">
                          <a:solidFill>
                            <a:srgbClr val="FEF8F3"/>
                          </a:solidFill>
                        </a:rPr>
                        <a:t>Hawre J. Jalal, MD, PhD</a:t>
                      </a:r>
                      <a:r>
                        <a:rPr lang="nl-NL" sz="1400" b="1" baseline="30000">
                          <a:solidFill>
                            <a:srgbClr val="FEF8F3"/>
                          </a:solidFill>
                        </a:rPr>
                        <a:t>4</a:t>
                      </a:r>
                      <a:r>
                        <a:rPr lang="nl-NL" sz="1400" b="1">
                          <a:solidFill>
                            <a:srgbClr val="FEF8F3"/>
                          </a:solidFill>
                        </a:rPr>
                        <a:t> </a:t>
                      </a:r>
                      <a:endParaRPr sz="1400" b="1">
                        <a:solidFill>
                          <a:srgbClr val="FEF8F3"/>
                        </a:solidFill>
                      </a:endParaRPr>
                    </a:p>
                    <a:p>
                      <a:pPr marL="0" marR="0" lvl="0" indent="0" algn="l" rtl="0">
                        <a:spcBef>
                          <a:spcPts val="0"/>
                        </a:spcBef>
                        <a:spcAft>
                          <a:spcPts val="0"/>
                        </a:spcAft>
                        <a:buNone/>
                      </a:pPr>
                      <a:r>
                        <a:rPr lang="nl-NL" sz="1400" b="1">
                          <a:solidFill>
                            <a:srgbClr val="FEF8F3"/>
                          </a:solidFill>
                        </a:rPr>
                        <a:t>Eline M. Krijkamp, MSc</a:t>
                      </a:r>
                      <a:r>
                        <a:rPr lang="nl-NL" sz="1400" b="1" baseline="30000">
                          <a:solidFill>
                            <a:srgbClr val="FEF8F3"/>
                          </a:solidFill>
                        </a:rPr>
                        <a:t>2</a:t>
                      </a:r>
                      <a:endParaRPr sz="1400" b="1">
                        <a:solidFill>
                          <a:srgbClr val="FEF8F3"/>
                        </a:solidFill>
                      </a:endParaRPr>
                    </a:p>
                    <a:p>
                      <a:pPr marL="0" marR="0" lvl="0" indent="0" algn="l" rtl="0">
                        <a:spcBef>
                          <a:spcPts val="0"/>
                        </a:spcBef>
                        <a:spcAft>
                          <a:spcPts val="0"/>
                        </a:spcAft>
                        <a:buNone/>
                      </a:pPr>
                      <a:r>
                        <a:rPr lang="nl-NL" sz="1400" b="1">
                          <a:solidFill>
                            <a:srgbClr val="FEF8F3"/>
                          </a:solidFill>
                        </a:rPr>
                        <a:t>Petros Pechlivanoglou, PhD</a:t>
                      </a:r>
                      <a:r>
                        <a:rPr lang="nl-NL" sz="1400" b="1" baseline="30000">
                          <a:solidFill>
                            <a:srgbClr val="FEF8F3"/>
                          </a:solidFill>
                        </a:rPr>
                        <a:t>5</a:t>
                      </a:r>
                      <a:r>
                        <a:rPr lang="nl-NL" sz="1400" b="1">
                          <a:solidFill>
                            <a:srgbClr val="FEF8F3"/>
                          </a:solidFill>
                        </a:rPr>
                        <a:t> </a:t>
                      </a:r>
                      <a:endParaRPr/>
                    </a:p>
                    <a:p>
                      <a:pPr marL="0" marR="0" lvl="0" indent="0" algn="l" rtl="0">
                        <a:spcBef>
                          <a:spcPts val="0"/>
                        </a:spcBef>
                        <a:spcAft>
                          <a:spcPts val="0"/>
                        </a:spcAft>
                        <a:buNone/>
                      </a:pPr>
                      <a:endParaRPr sz="1200">
                        <a:solidFill>
                          <a:schemeClr val="lt1"/>
                        </a:solidFill>
                      </a:endParaRPr>
                    </a:p>
                  </a:txBody>
                  <a:tcPr marL="91450" marR="91450" marT="45725" marB="45725"/>
                </a:tc>
                <a:tc>
                  <a:txBody>
                    <a:bodyPr/>
                    <a:lstStyle/>
                    <a:p>
                      <a:pPr marL="0" marR="0" lvl="0" indent="0" algn="l" rtl="0">
                        <a:spcBef>
                          <a:spcPts val="0"/>
                        </a:spcBef>
                        <a:spcAft>
                          <a:spcPts val="0"/>
                        </a:spcAft>
                        <a:buNone/>
                      </a:pPr>
                      <a:endParaRPr sz="1200">
                        <a:solidFill>
                          <a:schemeClr val="lt1"/>
                        </a:solidFill>
                      </a:endParaRPr>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spcBef>
                          <a:spcPts val="0"/>
                        </a:spcBef>
                        <a:spcAft>
                          <a:spcPts val="0"/>
                        </a:spcAft>
                        <a:buNone/>
                      </a:pPr>
                      <a:r>
                        <a:rPr lang="nl-NL" sz="1200">
                          <a:solidFill>
                            <a:srgbClr val="FEF8F3"/>
                          </a:solidFill>
                          <a:latin typeface="Verdana"/>
                          <a:ea typeface="Verdana"/>
                          <a:cs typeface="Verdana"/>
                          <a:sym typeface="Verdana"/>
                        </a:rPr>
                        <a:t>In collaboration of: 		</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1 </a:t>
                      </a:r>
                      <a:r>
                        <a:rPr lang="nl-NL" sz="1200">
                          <a:solidFill>
                            <a:srgbClr val="FEF8F3"/>
                          </a:solidFill>
                          <a:latin typeface="Verdana"/>
                          <a:ea typeface="Verdana"/>
                          <a:cs typeface="Verdana"/>
                          <a:sym typeface="Verdana"/>
                        </a:rPr>
                        <a:t>University of Minnesota School of Public Health, Minneapolis, MN,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2 </a:t>
                      </a:r>
                      <a:r>
                        <a:rPr lang="nl-NL" sz="1200">
                          <a:solidFill>
                            <a:srgbClr val="FEF8F3"/>
                          </a:solidFill>
                          <a:latin typeface="Verdana"/>
                          <a:ea typeface="Verdana"/>
                          <a:cs typeface="Verdana"/>
                          <a:sym typeface="Verdana"/>
                        </a:rPr>
                        <a:t>Erasmus MC, Rotterdam, The Netherlands</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3 </a:t>
                      </a:r>
                      <a:r>
                        <a:rPr lang="nl-NL" sz="1200">
                          <a:solidFill>
                            <a:srgbClr val="FEF8F3"/>
                          </a:solidFill>
                          <a:latin typeface="Verdana"/>
                          <a:ea typeface="Verdana"/>
                          <a:cs typeface="Verdana"/>
                          <a:sym typeface="Verdana"/>
                        </a:rPr>
                        <a:t>Harvard T.H. Chan School of Public Health, Boston,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4 </a:t>
                      </a:r>
                      <a:r>
                        <a:rPr lang="nl-NL" sz="1200">
                          <a:solidFill>
                            <a:srgbClr val="FEF8F3"/>
                          </a:solidFill>
                          <a:latin typeface="Verdana"/>
                          <a:ea typeface="Verdana"/>
                          <a:cs typeface="Verdana"/>
                          <a:sym typeface="Verdana"/>
                        </a:rPr>
                        <a:t>University of Pittsburgh Graduate School of Public Health, Pittsburgh, PA, USA</a:t>
                      </a:r>
                      <a:endParaRPr/>
                    </a:p>
                    <a:p>
                      <a:pPr marL="0" marR="0" lvl="0" indent="0" algn="l" rtl="0">
                        <a:spcBef>
                          <a:spcPts val="0"/>
                        </a:spcBef>
                        <a:spcAft>
                          <a:spcPts val="0"/>
                        </a:spcAft>
                        <a:buNone/>
                      </a:pPr>
                      <a:r>
                        <a:rPr lang="nl-NL" sz="1200" baseline="30000">
                          <a:solidFill>
                            <a:srgbClr val="FEF8F3"/>
                          </a:solidFill>
                          <a:latin typeface="Verdana"/>
                          <a:ea typeface="Verdana"/>
                          <a:cs typeface="Verdana"/>
                          <a:sym typeface="Verdana"/>
                        </a:rPr>
                        <a:t>5 </a:t>
                      </a:r>
                      <a:r>
                        <a:rPr lang="nl-NL" sz="1200">
                          <a:solidFill>
                            <a:srgbClr val="FEF8F3"/>
                          </a:solidFill>
                          <a:latin typeface="Verdana"/>
                          <a:ea typeface="Verdana"/>
                          <a:cs typeface="Verdana"/>
                          <a:sym typeface="Verdana"/>
                        </a:rPr>
                        <a:t>The Hospital for Sick Children, Toronto and University of Toronto, Toronto ON, Canada</a:t>
                      </a:r>
                      <a:endParaRPr/>
                    </a:p>
                    <a:p>
                      <a:pPr marL="0" marR="0" lvl="0" indent="0" algn="l" rtl="0">
                        <a:spcBef>
                          <a:spcPts val="0"/>
                        </a:spcBef>
                        <a:spcAft>
                          <a:spcPts val="0"/>
                        </a:spcAft>
                        <a:buNone/>
                      </a:pPr>
                      <a:endParaRPr sz="1200">
                        <a:solidFill>
                          <a:schemeClr val="lt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75" name="Google Shape;175;p24"/>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sz="900">
              <a:solidFill>
                <a:schemeClr val="lt1"/>
              </a:solidFill>
              <a:latin typeface="Verdana"/>
              <a:ea typeface="Verdana"/>
              <a:cs typeface="Verdana"/>
              <a:sym typeface="Verdana"/>
            </a:endParaRPr>
          </a:p>
        </p:txBody>
      </p:sp>
      <p:sp>
        <p:nvSpPr>
          <p:cNvPr id="176" name="Google Shape;176;p24" descr="Image result for hospital for sick children toronto vector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77" name="Google Shape;177;p24" descr="Image result for sick kids vector logo wiki"/>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178" name="Google Shape;178;p24" descr="\\storage.erasmusmc.nl\m\MyDocs\478030\My Documents\Desktop\The_Hospital_for_Sick_Children-logo-30EAA69EAC-seeklogo.com.png"/>
          <p:cNvPicPr preferRelativeResize="0"/>
          <p:nvPr/>
        </p:nvPicPr>
        <p:blipFill rotWithShape="1">
          <a:blip r:embed="rId2">
            <a:alphaModFix/>
          </a:blip>
          <a:srcRect/>
          <a:stretch/>
        </p:blipFill>
        <p:spPr>
          <a:xfrm>
            <a:off x="7183477" y="5348773"/>
            <a:ext cx="1224000" cy="367200"/>
          </a:xfrm>
          <a:prstGeom prst="rect">
            <a:avLst/>
          </a:prstGeom>
          <a:noFill/>
          <a:ln>
            <a:noFill/>
          </a:ln>
        </p:spPr>
      </p:pic>
      <p:pic>
        <p:nvPicPr>
          <p:cNvPr id="179" name="Google Shape;179;p24" descr="\\storage.erasmusmc.nl\m\MyDocs\478030\My Documents\Desktop\Pitt_logo.gif"/>
          <p:cNvPicPr preferRelativeResize="0"/>
          <p:nvPr/>
        </p:nvPicPr>
        <p:blipFill rotWithShape="1">
          <a:blip r:embed="rId3">
            <a:alphaModFix/>
          </a:blip>
          <a:srcRect/>
          <a:stretch/>
        </p:blipFill>
        <p:spPr>
          <a:xfrm>
            <a:off x="4295548" y="5207264"/>
            <a:ext cx="2664002" cy="508713"/>
          </a:xfrm>
          <a:prstGeom prst="rect">
            <a:avLst/>
          </a:prstGeom>
          <a:noFill/>
          <a:ln>
            <a:noFill/>
          </a:ln>
        </p:spPr>
      </p:pic>
      <p:sp>
        <p:nvSpPr>
          <p:cNvPr id="180" name="Google Shape;180;p24"/>
          <p:cNvSpPr/>
          <p:nvPr/>
        </p:nvSpPr>
        <p:spPr>
          <a:xfrm rot="5400000" flipH="1">
            <a:off x="-1201756" y="1708857"/>
            <a:ext cx="3024300" cy="3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81" name="Google Shape;181;p24"/>
          <p:cNvPicPr preferRelativeResize="0"/>
          <p:nvPr/>
        </p:nvPicPr>
        <p:blipFill rotWithShape="1">
          <a:blip r:embed="rId4">
            <a:alphaModFix/>
          </a:blip>
          <a:srcRect/>
          <a:stretch/>
        </p:blipFill>
        <p:spPr>
          <a:xfrm>
            <a:off x="2945007" y="5269439"/>
            <a:ext cx="1296145" cy="384359"/>
          </a:xfrm>
          <a:prstGeom prst="rect">
            <a:avLst/>
          </a:prstGeom>
          <a:noFill/>
          <a:ln>
            <a:noFill/>
          </a:ln>
        </p:spPr>
      </p:pic>
      <p:pic>
        <p:nvPicPr>
          <p:cNvPr id="182" name="Google Shape;182;p24"/>
          <p:cNvPicPr preferRelativeResize="0"/>
          <p:nvPr/>
        </p:nvPicPr>
        <p:blipFill rotWithShape="1">
          <a:blip r:embed="rId5">
            <a:alphaModFix/>
          </a:blip>
          <a:srcRect/>
          <a:stretch/>
        </p:blipFill>
        <p:spPr>
          <a:xfrm>
            <a:off x="798392" y="5229203"/>
            <a:ext cx="2015999" cy="41571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ast slide 2">
  <p:cSld name="Last slide_2">
    <p:bg>
      <p:bgPr>
        <a:solidFill>
          <a:srgbClr val="009999"/>
        </a:solidFill>
        <a:effectLst/>
      </p:bgPr>
    </p:bg>
    <p:spTree>
      <p:nvGrpSpPr>
        <p:cNvPr id="1" name="Shape 291"/>
        <p:cNvGrpSpPr/>
        <p:nvPr/>
      </p:nvGrpSpPr>
      <p:grpSpPr>
        <a:xfrm>
          <a:off x="0" y="0"/>
          <a:ext cx="0" cy="0"/>
          <a:chOff x="0" y="0"/>
          <a:chExt cx="0" cy="0"/>
        </a:xfrm>
      </p:grpSpPr>
      <p:sp>
        <p:nvSpPr>
          <p:cNvPr id="292" name="Google Shape;292;p42"/>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293" name="Google Shape;293;p42"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294" name="Google Shape;294;p42"/>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95" name="Google Shape;295;p42"/>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296" name="Google Shape;296;p42"/>
          <p:cNvPicPr preferRelativeResize="0"/>
          <p:nvPr/>
        </p:nvPicPr>
        <p:blipFill rotWithShape="1">
          <a:blip r:embed="rId3">
            <a:alphaModFix/>
          </a:blip>
          <a:srcRect/>
          <a:stretch/>
        </p:blipFill>
        <p:spPr>
          <a:xfrm>
            <a:off x="1835696" y="2927472"/>
            <a:ext cx="576000" cy="576000"/>
          </a:xfrm>
          <a:prstGeom prst="rect">
            <a:avLst/>
          </a:prstGeom>
          <a:noFill/>
          <a:ln>
            <a:noFill/>
          </a:ln>
        </p:spPr>
      </p:pic>
      <p:pic>
        <p:nvPicPr>
          <p:cNvPr id="297" name="Google Shape;297;p42"/>
          <p:cNvPicPr preferRelativeResize="0"/>
          <p:nvPr/>
        </p:nvPicPr>
        <p:blipFill rotWithShape="1">
          <a:blip r:embed="rId4">
            <a:alphaModFix/>
          </a:blip>
          <a:srcRect/>
          <a:stretch/>
        </p:blipFill>
        <p:spPr>
          <a:xfrm>
            <a:off x="1856233" y="3719560"/>
            <a:ext cx="540000" cy="540000"/>
          </a:xfrm>
          <a:prstGeom prst="rect">
            <a:avLst/>
          </a:prstGeom>
          <a:noFill/>
          <a:ln>
            <a:noFill/>
          </a:ln>
        </p:spPr>
      </p:pic>
      <p:sp>
        <p:nvSpPr>
          <p:cNvPr id="298" name="Google Shape;298;p42"/>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299" name="Google Shape;299;p42"/>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300" name="Google Shape;300;p42"/>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sz="900">
              <a:solidFill>
                <a:schemeClr val="lt1"/>
              </a:solidFill>
              <a:latin typeface="Verdana"/>
              <a:ea typeface="Verdana"/>
              <a:cs typeface="Verdana"/>
              <a:sym typeface="Verdana"/>
            </a:endParaRPr>
          </a:p>
        </p:txBody>
      </p:sp>
      <p:sp>
        <p:nvSpPr>
          <p:cNvPr id="301" name="Google Shape;301;p42"/>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rgbClr val="004D99"/>
                </a:solidFill>
                <a:latin typeface="Verdana"/>
                <a:ea typeface="Verdana"/>
                <a:cs typeface="Verdana"/>
                <a:sym typeface="Verdana"/>
              </a:rPr>
              <a:t>Connect with us!</a:t>
            </a:r>
            <a:endParaRPr sz="3600" dirty="0">
              <a:solidFill>
                <a:srgbClr val="004D99"/>
              </a:solidFill>
              <a:latin typeface="Verdana"/>
              <a:ea typeface="Verdana"/>
              <a:cs typeface="Verdana"/>
              <a:sym typeface="Verdana"/>
            </a:endParaRPr>
          </a:p>
        </p:txBody>
      </p:sp>
      <p:sp>
        <p:nvSpPr>
          <p:cNvPr id="302" name="Google Shape;302;p42"/>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303" name="Google Shape;303;p42"/>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304" name="Google Shape;304;p42"/>
          <p:cNvPicPr preferRelativeResize="0"/>
          <p:nvPr/>
        </p:nvPicPr>
        <p:blipFill>
          <a:blip r:embed="rId5">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501008"/>
            <a:ext cx="646176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8" name="Footer Placeholder 4"/>
          <p:cNvSpPr>
            <a:spLocks noGrp="1"/>
          </p:cNvSpPr>
          <p:nvPr>
            <p:ph type="ftr" sz="quarter" idx="3"/>
          </p:nvPr>
        </p:nvSpPr>
        <p:spPr>
          <a:xfrm>
            <a:off x="649288" y="6453336"/>
            <a:ext cx="4786808"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1815852" y="764704"/>
            <a:ext cx="7308304"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
        <p:nvSpPr>
          <p:cNvPr id="2" name="Title 1"/>
          <p:cNvSpPr>
            <a:spLocks noGrp="1"/>
          </p:cNvSpPr>
          <p:nvPr>
            <p:ph type="ctrTitle"/>
          </p:nvPr>
        </p:nvSpPr>
        <p:spPr>
          <a:xfrm>
            <a:off x="1815852" y="764704"/>
            <a:ext cx="7357120" cy="2384623"/>
          </a:xfrm>
        </p:spPr>
        <p:txBody>
          <a:bodyPr anchor="b"/>
          <a:lstStyle>
            <a:lvl1pPr>
              <a:defRPr sz="6600">
                <a:ln>
                  <a:noFill/>
                </a:ln>
                <a:solidFill>
                  <a:srgbClr val="004D99"/>
                </a:solidFill>
              </a:defRPr>
            </a:lvl1pPr>
          </a:lstStyle>
          <a:p>
            <a:r>
              <a:rPr lang="en-US"/>
              <a:t>Click to edit Master title style</a:t>
            </a:r>
            <a:endParaRPr lang="en-US" dirty="0"/>
          </a:p>
        </p:txBody>
      </p:sp>
      <p:sp>
        <p:nvSpPr>
          <p:cNvPr id="7" name="TextBox 6"/>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 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a:t>
            </a:r>
            <a:endParaRPr lang="en-GB" sz="900" dirty="0">
              <a:solidFill>
                <a:schemeClr val="bg1"/>
              </a:solidFill>
            </a:endParaRPr>
          </a:p>
        </p:txBody>
      </p:sp>
    </p:spTree>
    <p:extLst>
      <p:ext uri="{BB962C8B-B14F-4D97-AF65-F5344CB8AC3E}">
        <p14:creationId xmlns:p14="http://schemas.microsoft.com/office/powerpoint/2010/main" val="103035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a:solidFill>
                  <a:srgbClr val="004D99"/>
                </a:solidFill>
              </a:rPr>
              <a:t>DARTH Workgroup</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pPr marL="0" lvl="0" indent="0" algn="ctr" rtl="0">
              <a:spcBef>
                <a:spcPts val="0"/>
              </a:spcBef>
              <a:spcAft>
                <a:spcPts val="0"/>
              </a:spcAft>
              <a:buNone/>
            </a:pPr>
            <a:fld id="{00000000-1234-1234-1234-123412341234}" type="slidenum">
              <a:rPr lang="nl-NL" smtClean="0"/>
              <a:t>‹#›</a:t>
            </a:fld>
            <a:endParaRPr lang="nl-NL"/>
          </a:p>
        </p:txBody>
      </p:sp>
      <p:graphicFrame>
        <p:nvGraphicFramePr>
          <p:cNvPr id="5" name="Table 4"/>
          <p:cNvGraphicFramePr>
            <a:graphicFrameLocks noGrp="1"/>
          </p:cNvGraphicFramePr>
          <p:nvPr>
            <p:extLst>
              <p:ext uri="{D42A27DB-BD31-4B8C-83A1-F6EECF244321}">
                <p14:modId xmlns:p14="http://schemas.microsoft.com/office/powerpoint/2010/main" val="659037417"/>
              </p:ext>
            </p:extLst>
          </p:nvPr>
        </p:nvGraphicFramePr>
        <p:xfrm>
          <a:off x="1860376" y="1553344"/>
          <a:ext cx="7283624" cy="3291840"/>
        </p:xfrm>
        <a:graphic>
          <a:graphicData uri="http://schemas.openxmlformats.org/drawingml/2006/table">
            <a:tbl>
              <a:tblPr firstRow="1" bandRow="1">
                <a:tableStyleId>{2D5ABB26-0587-4C30-8999-92F81FD0307C}</a:tableStyleId>
              </a:tblPr>
              <a:tblGrid>
                <a:gridCol w="3647728">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370840">
                <a:tc>
                  <a:txBody>
                    <a:bodyPr/>
                    <a:lstStyle/>
                    <a:p>
                      <a:r>
                        <a:rPr lang="en-US" sz="1400" b="1" kern="1200" dirty="0">
                          <a:solidFill>
                            <a:srgbClr val="FEF8F3"/>
                          </a:solidFill>
                          <a:effectLst/>
                        </a:rPr>
                        <a:t>Fernando </a:t>
                      </a:r>
                      <a:r>
                        <a:rPr lang="en-US" sz="1400" b="1" kern="1200" dirty="0" err="1">
                          <a:solidFill>
                            <a:srgbClr val="FEF8F3"/>
                          </a:solidFill>
                          <a:effectLst/>
                        </a:rPr>
                        <a:t>Alarid-Escudero</a:t>
                      </a:r>
                      <a:r>
                        <a:rPr lang="en-US" sz="1400" b="1" kern="1200" dirty="0">
                          <a:solidFill>
                            <a:srgbClr val="FEF8F3"/>
                          </a:solidFill>
                          <a:effectLst/>
                        </a:rPr>
                        <a:t>, PhD</a:t>
                      </a:r>
                      <a:r>
                        <a:rPr lang="en-US" sz="1400" b="1" kern="1200" baseline="30000" dirty="0">
                          <a:solidFill>
                            <a:srgbClr val="FEF8F3"/>
                          </a:solidFill>
                          <a:effectLst/>
                        </a:rPr>
                        <a:t>1</a:t>
                      </a:r>
                      <a:r>
                        <a:rPr lang="en-US" sz="1400" b="1" kern="1200" dirty="0">
                          <a:solidFill>
                            <a:srgbClr val="FEF8F3"/>
                          </a:solidFill>
                          <a:effectLst/>
                        </a:rPr>
                        <a:t> </a:t>
                      </a:r>
                    </a:p>
                    <a:p>
                      <a:r>
                        <a:rPr lang="en-US" sz="1400" b="1" kern="1200" dirty="0">
                          <a:solidFill>
                            <a:srgbClr val="FEF8F3"/>
                          </a:solidFill>
                          <a:effectLst/>
                        </a:rPr>
                        <a:t>Eva A. Enns, MS, PhD</a:t>
                      </a:r>
                      <a:r>
                        <a:rPr lang="en-US" sz="1400" b="1" kern="1200" baseline="30000" dirty="0">
                          <a:solidFill>
                            <a:srgbClr val="FEF8F3"/>
                          </a:solidFill>
                          <a:effectLst/>
                        </a:rPr>
                        <a:t>2</a:t>
                      </a:r>
                      <a:r>
                        <a:rPr lang="en-US" sz="1400" b="1" kern="1200" dirty="0">
                          <a:solidFill>
                            <a:srgbClr val="FEF8F3"/>
                          </a:solidFill>
                          <a:effectLst/>
                        </a:rPr>
                        <a:t>	</a:t>
                      </a:r>
                    </a:p>
                    <a:p>
                      <a:r>
                        <a:rPr lang="en-US" sz="1400" b="1" kern="1200" dirty="0">
                          <a:solidFill>
                            <a:srgbClr val="FEF8F3"/>
                          </a:solidFill>
                          <a:effectLst/>
                        </a:rPr>
                        <a:t>M.G. Myriam Hunink, MD, PhD</a:t>
                      </a:r>
                      <a:r>
                        <a:rPr lang="en-US" sz="1400" b="1" kern="1200" baseline="30000" dirty="0">
                          <a:solidFill>
                            <a:srgbClr val="FEF8F3"/>
                          </a:solidFill>
                          <a:effectLst/>
                        </a:rPr>
                        <a:t>3,4</a:t>
                      </a:r>
                      <a:endParaRPr lang="en-US" sz="1400" b="1" kern="1200" dirty="0">
                        <a:solidFill>
                          <a:srgbClr val="FEF8F3"/>
                        </a:solidFill>
                        <a:effectLst/>
                      </a:endParaRPr>
                    </a:p>
                    <a:p>
                      <a:r>
                        <a:rPr lang="nl-NL" sz="1400" b="1" kern="1200" dirty="0" err="1">
                          <a:solidFill>
                            <a:srgbClr val="FEF8F3"/>
                          </a:solidFill>
                          <a:effectLst/>
                        </a:rPr>
                        <a:t>Hawre</a:t>
                      </a:r>
                      <a:r>
                        <a:rPr lang="nl-NL" sz="1400" b="1" kern="1200" dirty="0">
                          <a:solidFill>
                            <a:srgbClr val="FEF8F3"/>
                          </a:solidFill>
                          <a:effectLst/>
                        </a:rPr>
                        <a:t> J. Jalal, MD, PhD</a:t>
                      </a:r>
                      <a:r>
                        <a:rPr lang="nl-NL" sz="1400" b="1" kern="1200" baseline="30000" dirty="0">
                          <a:solidFill>
                            <a:srgbClr val="FEF8F3"/>
                          </a:solidFill>
                          <a:effectLst/>
                        </a:rPr>
                        <a:t>5</a:t>
                      </a:r>
                      <a:r>
                        <a:rPr lang="nl-NL" sz="1400" b="1" kern="1200" dirty="0">
                          <a:solidFill>
                            <a:srgbClr val="FEF8F3"/>
                          </a:solidFill>
                          <a:effectLst/>
                        </a:rPr>
                        <a:t> </a:t>
                      </a:r>
                      <a:endParaRPr lang="en-US" sz="1400" b="1" kern="1200" dirty="0">
                        <a:solidFill>
                          <a:srgbClr val="FEF8F3"/>
                        </a:solidFill>
                        <a:effectLst/>
                      </a:endParaRPr>
                    </a:p>
                    <a:p>
                      <a:r>
                        <a:rPr lang="nl-NL" sz="1400" b="1" kern="1200" dirty="0">
                          <a:solidFill>
                            <a:srgbClr val="FEF8F3"/>
                          </a:solidFill>
                          <a:effectLst/>
                        </a:rPr>
                        <a:t>Eline M. Krijkamp, MSc</a:t>
                      </a:r>
                      <a:r>
                        <a:rPr lang="nl-NL" sz="1400" b="1" kern="1200" baseline="30000" dirty="0">
                          <a:solidFill>
                            <a:srgbClr val="FEF8F3"/>
                          </a:solidFill>
                          <a:effectLst/>
                        </a:rPr>
                        <a:t>3</a:t>
                      </a:r>
                      <a:endParaRPr lang="en-US" sz="1400" b="1" kern="1200" dirty="0">
                        <a:solidFill>
                          <a:srgbClr val="FEF8F3"/>
                        </a:solidFill>
                        <a:effectLst/>
                      </a:endParaRPr>
                    </a:p>
                    <a:p>
                      <a:r>
                        <a:rPr lang="en-US" sz="1400" b="1" kern="1200" dirty="0">
                          <a:solidFill>
                            <a:srgbClr val="FEF8F3"/>
                          </a:solidFill>
                          <a:effectLst/>
                        </a:rPr>
                        <a:t>Petros Pechlivanoglou, PhD</a:t>
                      </a:r>
                      <a:r>
                        <a:rPr lang="en-US" sz="1400" b="1" kern="1200" baseline="30000" dirty="0">
                          <a:solidFill>
                            <a:srgbClr val="FEF8F3"/>
                          </a:solidFill>
                          <a:effectLst/>
                        </a:rPr>
                        <a:t>6</a:t>
                      </a:r>
                      <a:r>
                        <a:rPr lang="en-US" sz="1400" b="1" kern="1200" dirty="0">
                          <a:solidFill>
                            <a:srgbClr val="FEF8F3"/>
                          </a:solidFill>
                          <a:effectLst/>
                        </a:rPr>
                        <a:t> </a:t>
                      </a:r>
                    </a:p>
                    <a:p>
                      <a:endParaRPr lang="en-GB" sz="1200" dirty="0">
                        <a:solidFill>
                          <a:schemeClr val="bg1"/>
                        </a:solidFill>
                      </a:endParaRPr>
                    </a:p>
                  </a:txBody>
                  <a:tcPr/>
                </a:tc>
                <a:tc>
                  <a:txBody>
                    <a:bodyPr/>
                    <a:lstStyle/>
                    <a:p>
                      <a:endParaRPr lang="en-GB" sz="1200" dirty="0">
                        <a:solidFill>
                          <a:schemeClr val="bg1"/>
                        </a:solidFill>
                      </a:endParaRPr>
                    </a:p>
                  </a:txBody>
                  <a:tcPr/>
                </a:tc>
                <a:extLst>
                  <a:ext uri="{0D108BD9-81ED-4DB2-BD59-A6C34878D82A}">
                    <a16:rowId xmlns:a16="http://schemas.microsoft.com/office/drawing/2014/main" val="10000"/>
                  </a:ext>
                </a:extLst>
              </a:tr>
              <a:tr h="370840">
                <a:tc gridSpan="2">
                  <a:txBody>
                    <a:bodyPr/>
                    <a:lstStyle/>
                    <a:p>
                      <a:r>
                        <a:rPr lang="en-US" sz="1200" kern="1200" dirty="0">
                          <a:solidFill>
                            <a:srgbClr val="FEF8F3"/>
                          </a:solidFill>
                          <a:effectLst/>
                          <a:latin typeface="+mn-lt"/>
                          <a:ea typeface="+mn-ea"/>
                          <a:cs typeface="+mn-cs"/>
                        </a:rPr>
                        <a:t>In collaboration of: 		</a:t>
                      </a:r>
                    </a:p>
                    <a:p>
                      <a:r>
                        <a:rPr lang="en-US" sz="1200" kern="1200" dirty="0">
                          <a:solidFill>
                            <a:srgbClr val="FEF8F3"/>
                          </a:solidFill>
                          <a:effectLst/>
                          <a:latin typeface="+mn-lt"/>
                          <a:ea typeface="+mn-ea"/>
                          <a:cs typeface="+mn-cs"/>
                        </a:rPr>
                        <a:t>1 Drug Policy Program, Center for Research and Teaching in Economics (CIDE) - CONACyT, </a:t>
                      </a:r>
                    </a:p>
                    <a:p>
                      <a:r>
                        <a:rPr lang="en-US" sz="1200" kern="1200" dirty="0">
                          <a:solidFill>
                            <a:srgbClr val="FEF8F3"/>
                          </a:solidFill>
                          <a:effectLst/>
                          <a:latin typeface="+mn-lt"/>
                          <a:ea typeface="+mn-ea"/>
                          <a:cs typeface="+mn-cs"/>
                        </a:rPr>
                        <a:t>  Aguascalientes, Mexico</a:t>
                      </a:r>
                    </a:p>
                    <a:p>
                      <a:r>
                        <a:rPr lang="en-US" sz="1200" kern="1200" dirty="0">
                          <a:solidFill>
                            <a:srgbClr val="FEF8F3"/>
                          </a:solidFill>
                          <a:effectLst/>
                          <a:latin typeface="+mn-lt"/>
                          <a:ea typeface="+mn-ea"/>
                          <a:cs typeface="+mn-cs"/>
                        </a:rPr>
                        <a:t>2 University of Minnesota School of Public Health, Minneapolis, MN, USA</a:t>
                      </a:r>
                    </a:p>
                    <a:p>
                      <a:r>
                        <a:rPr lang="en-US" sz="1200" kern="1200" dirty="0">
                          <a:solidFill>
                            <a:srgbClr val="FEF8F3"/>
                          </a:solidFill>
                          <a:effectLst/>
                          <a:latin typeface="+mn-lt"/>
                          <a:ea typeface="+mn-ea"/>
                          <a:cs typeface="+mn-cs"/>
                        </a:rPr>
                        <a:t>3 Erasmus MC, Rotterdam, The Netherlands</a:t>
                      </a:r>
                    </a:p>
                    <a:p>
                      <a:r>
                        <a:rPr lang="en-US" sz="1200" kern="1200" dirty="0">
                          <a:solidFill>
                            <a:srgbClr val="FEF8F3"/>
                          </a:solidFill>
                          <a:effectLst/>
                          <a:latin typeface="+mn-lt"/>
                          <a:ea typeface="+mn-ea"/>
                          <a:cs typeface="+mn-cs"/>
                        </a:rPr>
                        <a:t>4 Harvard T.H. Chan School of Public Health, Boston, USA</a:t>
                      </a:r>
                    </a:p>
                    <a:p>
                      <a:r>
                        <a:rPr lang="en-US" sz="1200" kern="1200" dirty="0">
                          <a:solidFill>
                            <a:srgbClr val="FEF8F3"/>
                          </a:solidFill>
                          <a:effectLst/>
                          <a:latin typeface="+mn-lt"/>
                          <a:ea typeface="+mn-ea"/>
                          <a:cs typeface="+mn-cs"/>
                        </a:rPr>
                        <a:t>5 University of Pittsburgh Graduate School of Public Health, Pittsburgh, PA, USA</a:t>
                      </a:r>
                    </a:p>
                    <a:p>
                      <a:r>
                        <a:rPr lang="en-US" sz="1200" kern="1200" dirty="0">
                          <a:solidFill>
                            <a:srgbClr val="FEF8F3"/>
                          </a:solidFill>
                          <a:effectLst/>
                          <a:latin typeface="+mn-lt"/>
                          <a:ea typeface="+mn-ea"/>
                          <a:cs typeface="+mn-cs"/>
                        </a:rPr>
                        <a:t>6 The Hospital for Sick Children, Toronto and University of Toronto, Toronto ON, Canada</a:t>
                      </a:r>
                    </a:p>
                    <a:p>
                      <a:endParaRPr lang="en-GB" sz="1200" dirty="0">
                        <a:solidFill>
                          <a:schemeClr val="bg1"/>
                        </a:solidFill>
                      </a:endParaRPr>
                    </a:p>
                  </a:txBody>
                  <a:tcPr/>
                </a:tc>
                <a:tc hMerge="1">
                  <a:txBody>
                    <a:bodyPr/>
                    <a:lstStyle/>
                    <a:p>
                      <a:endParaRPr lang="en-GB" sz="1200"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flipH="1">
            <a:off x="1860376" y="4748219"/>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sp>
        <p:nvSpPr>
          <p:cNvPr id="15" name="TextBox 14"/>
          <p:cNvSpPr txBox="1"/>
          <p:nvPr/>
        </p:nvSpPr>
        <p:spPr>
          <a:xfrm flipH="1">
            <a:off x="1860376" y="4748220"/>
            <a:ext cx="4782800" cy="307777"/>
          </a:xfrm>
          <a:prstGeom prst="rect">
            <a:avLst/>
          </a:prstGeom>
          <a:noFill/>
        </p:spPr>
        <p:txBody>
          <a:bodyPr wrap="square" rtlCol="0">
            <a:spAutoFit/>
          </a:bodyPr>
          <a:lstStyle/>
          <a:p>
            <a:r>
              <a:rPr lang="en-US" sz="1400" b="1" dirty="0" err="1">
                <a:solidFill>
                  <a:schemeClr val="bg1"/>
                </a:solidFill>
              </a:rPr>
              <a:t>www.darthworkgroup.com</a:t>
            </a:r>
            <a:endParaRPr lang="en-US" sz="1400" b="1" dirty="0">
              <a:solidFill>
                <a:schemeClr val="bg1"/>
              </a:solidFill>
            </a:endParaRPr>
          </a:p>
        </p:txBody>
      </p:sp>
      <p:pic>
        <p:nvPicPr>
          <p:cNvPr id="8" name="Picture 7">
            <a:extLst>
              <a:ext uri="{FF2B5EF4-FFF2-40B4-BE49-F238E27FC236}">
                <a16:creationId xmlns:a16="http://schemas.microsoft.com/office/drawing/2014/main" id="{1F4A33E6-5765-144B-BB9E-E9B85276960B}"/>
              </a:ext>
            </a:extLst>
          </p:cNvPr>
          <p:cNvPicPr>
            <a:picLocks noChangeAspect="1"/>
          </p:cNvPicPr>
          <p:nvPr/>
        </p:nvPicPr>
        <p:blipFill>
          <a:blip r:embed="rId6"/>
          <a:stretch>
            <a:fillRect/>
          </a:stretch>
        </p:blipFill>
        <p:spPr>
          <a:xfrm>
            <a:off x="241682" y="4980651"/>
            <a:ext cx="711200" cy="901700"/>
          </a:xfrm>
          <a:prstGeom prst="rect">
            <a:avLst/>
          </a:prstGeom>
        </p:spPr>
      </p:pic>
    </p:spTree>
    <p:extLst>
      <p:ext uri="{BB962C8B-B14F-4D97-AF65-F5344CB8AC3E}">
        <p14:creationId xmlns:p14="http://schemas.microsoft.com/office/powerpoint/2010/main" val="159136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dirty="0" err="1">
                <a:solidFill>
                  <a:srgbClr val="004D99"/>
                </a:solidFill>
              </a:rPr>
              <a:t>Acknowledgements</a:t>
            </a:r>
            <a:r>
              <a:rPr lang="nl-NL" sz="2000" b="1" baseline="0" dirty="0">
                <a:solidFill>
                  <a:srgbClr val="004D99"/>
                </a:solidFill>
              </a:rPr>
              <a:t> </a:t>
            </a:r>
            <a:r>
              <a:rPr lang="nl-NL" sz="2000" b="1" baseline="0" dirty="0" err="1">
                <a:solidFill>
                  <a:srgbClr val="004D99"/>
                </a:solidFill>
              </a:rPr>
              <a:t>and</a:t>
            </a:r>
            <a:r>
              <a:rPr lang="nl-NL" sz="2000" b="1" baseline="0" dirty="0">
                <a:solidFill>
                  <a:srgbClr val="004D99"/>
                </a:solidFill>
              </a:rPr>
              <a:t> </a:t>
            </a:r>
            <a:r>
              <a:rPr lang="nl-NL" sz="2000" b="1" baseline="0" dirty="0" err="1">
                <a:solidFill>
                  <a:srgbClr val="004D99"/>
                </a:solidFill>
              </a:rPr>
              <a:t>attributions</a:t>
            </a:r>
            <a:endParaRPr lang="en-GB" sz="2000" b="1" dirty="0">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pPr marL="0" lvl="0" indent="0" algn="ctr" rtl="0">
              <a:spcBef>
                <a:spcPts val="0"/>
              </a:spcBef>
              <a:spcAft>
                <a:spcPts val="0"/>
              </a:spcAft>
              <a:buNone/>
            </a:pPr>
            <a:fld id="{00000000-1234-1234-1234-123412341234}" type="slidenum">
              <a:rPr lang="nl-NL" smtClean="0"/>
              <a:t>‹#›</a:t>
            </a:fld>
            <a:endParaRPr lang="nl-NL"/>
          </a:p>
        </p:txBody>
      </p:sp>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p:cNvSpPr>
            <a:spLocks noGrp="1"/>
          </p:cNvSpPr>
          <p:nvPr>
            <p:ph type="subTitle" idx="1" hasCustomPrompt="1"/>
          </p:nvPr>
        </p:nvSpPr>
        <p:spPr>
          <a:xfrm>
            <a:off x="1835696" y="1628800"/>
            <a:ext cx="7056784"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citations</a:t>
            </a:r>
          </a:p>
          <a:p>
            <a:endParaRPr lang="en-US" dirty="0"/>
          </a:p>
        </p:txBody>
      </p:sp>
      <p:pic>
        <p:nvPicPr>
          <p:cNvPr id="17" name="Picture 17" descr="\\storage.erasmusmc.nl\m\MyDocs\478030\My Documents\Desktop\The_Hospital_for_Sick_Children-logo-30EAA69EAC-seeklogo.com.png">
            <a:extLst>
              <a:ext uri="{FF2B5EF4-FFF2-40B4-BE49-F238E27FC236}">
                <a16:creationId xmlns:a16="http://schemas.microsoft.com/office/drawing/2014/main" id="{CF27B3EC-A2BB-BF47-807D-F49D56E854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8" descr="\\storage.erasmusmc.nl\m\MyDocs\478030\My Documents\Desktop\Pitt_logo.gif">
            <a:extLst>
              <a:ext uri="{FF2B5EF4-FFF2-40B4-BE49-F238E27FC236}">
                <a16:creationId xmlns:a16="http://schemas.microsoft.com/office/drawing/2014/main" id="{00A49943-5F21-B54A-A2B4-A5A1C9A02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a:extLst>
              <a:ext uri="{FF2B5EF4-FFF2-40B4-BE49-F238E27FC236}">
                <a16:creationId xmlns:a16="http://schemas.microsoft.com/office/drawing/2014/main" id="{EBC3F8F5-94B4-374C-89B8-A540DEABFD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92E0873-0222-DD44-AB65-7234C4A77D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9A9191D-B4FE-9145-A2D5-98FB80FC7F53}"/>
              </a:ext>
            </a:extLst>
          </p:cNvPr>
          <p:cNvPicPr>
            <a:picLocks noChangeAspect="1"/>
          </p:cNvPicPr>
          <p:nvPr/>
        </p:nvPicPr>
        <p:blipFill>
          <a:blip r:embed="rId6"/>
          <a:stretch>
            <a:fillRect/>
          </a:stretch>
        </p:blipFill>
        <p:spPr>
          <a:xfrm>
            <a:off x="241682" y="4980651"/>
            <a:ext cx="711200" cy="901700"/>
          </a:xfrm>
          <a:prstGeom prst="rect">
            <a:avLst/>
          </a:prstGeom>
        </p:spPr>
      </p:pic>
    </p:spTree>
    <p:extLst>
      <p:ext uri="{BB962C8B-B14F-4D97-AF65-F5344CB8AC3E}">
        <p14:creationId xmlns:p14="http://schemas.microsoft.com/office/powerpoint/2010/main" val="204515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840432" y="1417638"/>
            <a:ext cx="762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700998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2753" y="491852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72753" y="328498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888827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04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8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711250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04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4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28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28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10" name="Footer Placeholder 4"/>
          <p:cNvSpPr>
            <a:spLocks noGrp="1"/>
          </p:cNvSpPr>
          <p:nvPr>
            <p:ph type="ftr" sz="quarter" idx="1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2134040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2440" y="274638"/>
            <a:ext cx="76200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9"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48170023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5"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40606435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bg>
      <p:bgPr>
        <a:solidFill>
          <a:schemeClr val="lt1"/>
        </a:solidFill>
        <a:effectLst/>
      </p:bgPr>
    </p:bg>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5" name="Google Shape;185;p25"/>
          <p:cNvSpPr txBox="1">
            <a:spLocks noGrp="1"/>
          </p:cNvSpPr>
          <p:nvPr>
            <p:ph type="body" idx="1"/>
          </p:nvPr>
        </p:nvSpPr>
        <p:spPr>
          <a:xfrm>
            <a:off x="840432"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86" name="Google Shape;186;p25"/>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87" name="Google Shape;187;p25"/>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88" name="Google Shape;188;p25"/>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76064" y="5315288"/>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976062" y="5915744"/>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9" name="Content Placeholder 8"/>
          <p:cNvSpPr>
            <a:spLocks noGrp="1"/>
          </p:cNvSpPr>
          <p:nvPr>
            <p:ph sz="quarter" idx="13"/>
          </p:nvPr>
        </p:nvSpPr>
        <p:spPr>
          <a:xfrm>
            <a:off x="976063" y="200744"/>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77584425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52056" y="5085184"/>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50304" y="0"/>
            <a:ext cx="84582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2056" y="5685906"/>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11"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63439468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84448" y="1556792"/>
            <a:ext cx="762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1173798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872"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9567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368017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pPr marL="0" lvl="0" indent="0" algn="ctr" rtl="0">
              <a:spcBef>
                <a:spcPts val="0"/>
              </a:spcBef>
              <a:spcAft>
                <a:spcPts val="0"/>
              </a:spcAft>
              <a:buNone/>
            </a:pPr>
            <a:fld id="{00000000-1234-1234-1234-123412341234}" type="slidenum">
              <a:rPr lang="nl-NL" smtClean="0"/>
              <a:t>‹#›</a:t>
            </a:fld>
            <a:endParaRPr lang="nl-NL"/>
          </a:p>
        </p:txBody>
      </p:sp>
      <p:sp>
        <p:nvSpPr>
          <p:cNvPr id="5" name="Date Placeholder 4"/>
          <p:cNvSpPr>
            <a:spLocks noGrp="1"/>
          </p:cNvSpPr>
          <p:nvPr>
            <p:ph type="dt" sz="half" idx="12"/>
          </p:nvPr>
        </p:nvSpPr>
        <p:spPr/>
        <p:txBody>
          <a:bodyPr/>
          <a:lstStyle/>
          <a:p>
            <a:endParaRPr lang="en-US"/>
          </a:p>
        </p:txBody>
      </p:sp>
      <p:sp>
        <p:nvSpPr>
          <p:cNvPr id="6"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extLst>
      <p:ext uri="{BB962C8B-B14F-4D97-AF65-F5344CB8AC3E}">
        <p14:creationId xmlns:p14="http://schemas.microsoft.com/office/powerpoint/2010/main" val="548188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st slide 2" preserve="1">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lang="en-US"/>
          </a:p>
        </p:txBody>
      </p:sp>
      <p:pic>
        <p:nvPicPr>
          <p:cNvPr id="146" name="Google Shape;146;p21"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lang="en-US"/>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smtClean="0"/>
              <a:t>‹#›</a:t>
            </a:fld>
            <a:endParaRPr lang="nl-NL"/>
          </a:p>
        </p:txBody>
      </p:sp>
      <p:pic>
        <p:nvPicPr>
          <p:cNvPr id="149" name="Google Shape;149;p21"/>
          <p:cNvPicPr preferRelativeResize="0"/>
          <p:nvPr/>
        </p:nvPicPr>
        <p:blipFill rotWithShape="1">
          <a:blip r:embed="rId3">
            <a:alphaModFix/>
          </a:blip>
          <a:srcRect/>
          <a:stretch/>
        </p:blipFill>
        <p:spPr>
          <a:xfrm>
            <a:off x="1835696" y="2927472"/>
            <a:ext cx="576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1856233" y="3719560"/>
            <a:ext cx="540000" cy="540000"/>
          </a:xfrm>
          <a:prstGeom prst="rect">
            <a:avLst/>
          </a:prstGeom>
          <a:noFill/>
          <a:ln>
            <a:noFill/>
          </a:ln>
        </p:spPr>
      </p:pic>
      <p:sp>
        <p:nvSpPr>
          <p:cNvPr id="151" name="Google Shape;151;p21"/>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dirty="0">
                <a:solidFill>
                  <a:schemeClr val="lt1"/>
                </a:solidFill>
                <a:latin typeface="Verdana"/>
                <a:ea typeface="Verdana"/>
                <a:cs typeface="Verdana"/>
                <a:sym typeface="Verdana"/>
              </a:rPr>
              <a:t>© Copyright 2017, THE HOSPITAL FOR SICK CHILDREN AND THE COLLABORATING INSTITUTIONS.</a:t>
            </a:r>
            <a:r>
              <a:rPr lang="nl-NL" sz="900" b="0" i="0" dirty="0">
                <a:solidFill>
                  <a:schemeClr val="lt1"/>
                </a:solidFill>
                <a:latin typeface="Verdana"/>
                <a:ea typeface="Verdana"/>
                <a:cs typeface="Verdana"/>
                <a:sym typeface="Verdana"/>
              </a:rPr>
              <a:t> </a:t>
            </a:r>
            <a:endParaRPr dirty="0"/>
          </a:p>
          <a:p>
            <a:pPr marL="0" marR="0" lvl="0" indent="0" algn="l" rtl="0">
              <a:spcBef>
                <a:spcPts val="0"/>
              </a:spcBef>
              <a:spcAft>
                <a:spcPts val="0"/>
              </a:spcAft>
              <a:buNone/>
            </a:pPr>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dirty="0">
                <a:solidFill>
                  <a:schemeClr val="lt1"/>
                </a:solidFill>
                <a:latin typeface="Verdana"/>
                <a:ea typeface="Verdana"/>
                <a:cs typeface="Verdana"/>
                <a:sym typeface="Verdana"/>
              </a:rPr>
              <a:t> </a:t>
            </a:r>
            <a:endParaRPr sz="900" dirty="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600" dirty="0">
                <a:solidFill>
                  <a:srgbClr val="004D99"/>
                </a:solidFill>
                <a:latin typeface="Verdana"/>
                <a:ea typeface="Verdana"/>
                <a:cs typeface="Verdana"/>
                <a:sym typeface="Verdana"/>
              </a:rPr>
              <a:t>Connect with us</a:t>
            </a:r>
            <a:endParaRPr sz="4600" dirty="0">
              <a:solidFill>
                <a:srgbClr val="004D99"/>
              </a:solidFill>
              <a:latin typeface="Verdana"/>
              <a:ea typeface="Verdana"/>
              <a:cs typeface="Verdana"/>
              <a:sym typeface="Verdana"/>
            </a:endParaRPr>
          </a:p>
        </p:txBody>
      </p:sp>
      <p:sp>
        <p:nvSpPr>
          <p:cNvPr id="155" name="Google Shape;155;p21"/>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5">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398454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770" y="2279647"/>
            <a:ext cx="570926" cy="43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website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540000" cy="540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pPr marL="0" lvl="0" indent="0" algn="ctr" rtl="0">
              <a:spcBef>
                <a:spcPts val="0"/>
              </a:spcBef>
              <a:spcAft>
                <a:spcPts val="0"/>
              </a:spcAft>
              <a:buNone/>
            </a:pPr>
            <a:fld id="{00000000-1234-1234-1234-123412341234}" type="slidenum">
              <a:rPr lang="nl-NL" smtClean="0"/>
              <a:t>‹#›</a:t>
            </a:fld>
            <a:endParaRPr lang="nl-NL"/>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537072"/>
            <a:ext cx="576000" cy="576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33" y="4329160"/>
            <a:ext cx="540000" cy="540000"/>
          </a:xfrm>
          <a:prstGeom prst="rect">
            <a:avLst/>
          </a:prstGeom>
        </p:spPr>
      </p:pic>
      <p:sp>
        <p:nvSpPr>
          <p:cNvPr id="18" name="TextBox 17"/>
          <p:cNvSpPr txBox="1"/>
          <p:nvPr/>
        </p:nvSpPr>
        <p:spPr>
          <a:xfrm>
            <a:off x="2588275" y="4445271"/>
            <a:ext cx="4134172" cy="307777"/>
          </a:xfrm>
          <a:prstGeom prst="rect">
            <a:avLst/>
          </a:prstGeom>
          <a:noFill/>
        </p:spPr>
        <p:txBody>
          <a:bodyPr wrap="square" rtlCol="0">
            <a:spAutoFit/>
          </a:bodyPr>
          <a:lstStyle/>
          <a:p>
            <a:r>
              <a:rPr lang="en-GB" sz="1400" dirty="0">
                <a:solidFill>
                  <a:schemeClr val="bg1"/>
                </a:solidFill>
              </a:rPr>
              <a:t>https://www.linkedin.com/groups/8635339</a:t>
            </a:r>
          </a:p>
        </p:txBody>
      </p:sp>
      <p:sp>
        <p:nvSpPr>
          <p:cNvPr id="19" name="TextBox 18"/>
          <p:cNvSpPr txBox="1"/>
          <p:nvPr/>
        </p:nvSpPr>
        <p:spPr>
          <a:xfrm>
            <a:off x="2588275" y="3681088"/>
            <a:ext cx="5574332" cy="307777"/>
          </a:xfrm>
          <a:prstGeom prst="rect">
            <a:avLst/>
          </a:prstGeom>
          <a:noFill/>
        </p:spPr>
        <p:txBody>
          <a:bodyPr wrap="square" rtlCol="0">
            <a:spAutoFit/>
          </a:bodyPr>
          <a:lstStyle/>
          <a:p>
            <a:r>
              <a:rPr lang="en-GB" sz="1400" dirty="0">
                <a:solidFill>
                  <a:schemeClr val="bg1"/>
                </a:solidFill>
              </a:rPr>
              <a:t>https://github.com/organizations/DARTH-git</a:t>
            </a:r>
          </a:p>
        </p:txBody>
      </p:sp>
      <p:sp>
        <p:nvSpPr>
          <p:cNvPr id="22" name="TextBox 21"/>
          <p:cNvSpPr txBox="1"/>
          <p:nvPr/>
        </p:nvSpPr>
        <p:spPr>
          <a:xfrm>
            <a:off x="653822" y="5807005"/>
            <a:ext cx="7850043" cy="646331"/>
          </a:xfrm>
          <a:prstGeom prst="rect">
            <a:avLst/>
          </a:prstGeom>
          <a:noFill/>
        </p:spPr>
        <p:txBody>
          <a:bodyPr wrap="square" rtlCol="0">
            <a:spAutoFit/>
          </a:bodyPr>
          <a:lstStyle/>
          <a:p>
            <a:r>
              <a:rPr lang="en-US" sz="900" b="1" i="0" kern="1200" dirty="0">
                <a:solidFill>
                  <a:schemeClr val="bg1"/>
                </a:solidFill>
                <a:effectLst/>
                <a:latin typeface="+mn-lt"/>
                <a:ea typeface="+mn-ea"/>
                <a:cs typeface="+mn-cs"/>
              </a:rPr>
              <a:t>© Copyright 2017, THE HOSPITAL FOR SICK CHILDREN AND THE COLLABORATING INSTITUTIONS.</a:t>
            </a:r>
            <a:r>
              <a:rPr lang="en-US" sz="900" b="0" i="0" kern="1200" dirty="0">
                <a:solidFill>
                  <a:schemeClr val="bg1"/>
                </a:solidFill>
                <a:effectLst/>
                <a:latin typeface="+mn-lt"/>
                <a:ea typeface="+mn-ea"/>
                <a:cs typeface="+mn-cs"/>
              </a:rPr>
              <a:t> </a:t>
            </a:r>
          </a:p>
          <a:p>
            <a:r>
              <a:rPr lang="en-US" sz="900" b="0" i="0" kern="1200" dirty="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dirty="0">
              <a:solidFill>
                <a:schemeClr val="bg1"/>
              </a:solidFill>
            </a:endParaRPr>
          </a:p>
        </p:txBody>
      </p:sp>
      <p:sp>
        <p:nvSpPr>
          <p:cNvPr id="25" name="Rectangle 24"/>
          <p:cNvSpPr/>
          <p:nvPr/>
        </p:nvSpPr>
        <p:spPr>
          <a:xfrm>
            <a:off x="1815058" y="620688"/>
            <a:ext cx="7308304"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Tree>
    <p:extLst>
      <p:ext uri="{BB962C8B-B14F-4D97-AF65-F5344CB8AC3E}">
        <p14:creationId xmlns:p14="http://schemas.microsoft.com/office/powerpoint/2010/main" val="1360570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80725" y="593375"/>
            <a:ext cx="7951500" cy="763500"/>
          </a:xfrm>
          <a:prstGeom prst="rect">
            <a:avLst/>
          </a:prstGeom>
        </p:spPr>
        <p:txBody>
          <a:bodyPr spcFirstLastPara="1" wrap="square" lIns="91425" tIns="91425" rIns="91425" bIns="91425" anchor="ctr" anchorCtr="0"/>
          <a:lstStyle>
            <a:lvl1pPr lvl="0" rtl="0">
              <a:spcBef>
                <a:spcPts val="0"/>
              </a:spcBef>
              <a:spcAft>
                <a:spcPts val="0"/>
              </a:spcAft>
              <a:buSzPts val="4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33" name="Shape 133"/>
          <p:cNvSpPr txBox="1">
            <a:spLocks noGrp="1"/>
          </p:cNvSpPr>
          <p:nvPr>
            <p:ph type="body" idx="1"/>
          </p:nvPr>
        </p:nvSpPr>
        <p:spPr>
          <a:xfrm>
            <a:off x="728075" y="1536625"/>
            <a:ext cx="8104200" cy="4555200"/>
          </a:xfrm>
          <a:prstGeom prst="rect">
            <a:avLst/>
          </a:prstGeom>
        </p:spPr>
        <p:txBody>
          <a:bodyPr spcFirstLastPara="1" wrap="square" lIns="91425" tIns="91425" rIns="91425" bIns="91425" anchor="t" anchorCtr="0"/>
          <a:lstStyle>
            <a:lvl1pPr marL="457200" lvl="0" indent="-368300" rtl="0">
              <a:spcBef>
                <a:spcPts val="440"/>
              </a:spcBef>
              <a:spcAft>
                <a:spcPts val="0"/>
              </a:spcAft>
              <a:buSzPts val="2200"/>
              <a:buChar char="•"/>
              <a:defRPr/>
            </a:lvl1pPr>
            <a:lvl2pPr marL="914400" lvl="1" indent="-355600" rtl="0">
              <a:spcBef>
                <a:spcPts val="400"/>
              </a:spcBef>
              <a:spcAft>
                <a:spcPts val="0"/>
              </a:spcAft>
              <a:buSzPts val="2000"/>
              <a:buChar char="•"/>
              <a:defRPr/>
            </a:lvl2pPr>
            <a:lvl3pPr marL="1371600" lvl="2" indent="-342900" rtl="0">
              <a:spcBef>
                <a:spcPts val="36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pPr lvl="0"/>
            <a:r>
              <a:rPr lang="en-US"/>
              <a:t>Click to edit Master text styles</a:t>
            </a:r>
          </a:p>
        </p:txBody>
      </p:sp>
      <p:sp>
        <p:nvSpPr>
          <p:cNvPr id="134" name="Shape 134"/>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nl-NL" smtClean="0"/>
              <a:t>‹#›</a:t>
            </a:fld>
            <a:endParaRPr lang="nl-NL"/>
          </a:p>
        </p:txBody>
      </p:sp>
    </p:spTree>
    <p:extLst>
      <p:ext uri="{BB962C8B-B14F-4D97-AF65-F5344CB8AC3E}">
        <p14:creationId xmlns:p14="http://schemas.microsoft.com/office/powerpoint/2010/main" val="243464580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138" name="Shape 138"/>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nl-NL" smtClean="0"/>
              <a:t>‹#›</a:t>
            </a:fld>
            <a:endParaRPr lang="nl-NL"/>
          </a:p>
        </p:txBody>
      </p:sp>
    </p:spTree>
    <p:extLst>
      <p:ext uri="{BB962C8B-B14F-4D97-AF65-F5344CB8AC3E}">
        <p14:creationId xmlns:p14="http://schemas.microsoft.com/office/powerpoint/2010/main" val="2861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rgbClr val="009999"/>
        </a:solidFill>
        <a:effectLst/>
      </p:bgPr>
    </p:bg>
    <p:spTree>
      <p:nvGrpSpPr>
        <p:cNvPr id="1" name="Shape 189"/>
        <p:cNvGrpSpPr/>
        <p:nvPr/>
      </p:nvGrpSpPr>
      <p:grpSpPr>
        <a:xfrm>
          <a:off x="0" y="0"/>
          <a:ext cx="0" cy="0"/>
          <a:chOff x="0" y="0"/>
          <a:chExt cx="0" cy="0"/>
        </a:xfrm>
      </p:grpSpPr>
      <p:sp>
        <p:nvSpPr>
          <p:cNvPr id="190" name="Google Shape;190;p26"/>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191" name="Google Shape;191;p26" descr="Related image"/>
          <p:cNvPicPr preferRelativeResize="0"/>
          <p:nvPr/>
        </p:nvPicPr>
        <p:blipFill rotWithShape="1">
          <a:blip r:embed="rId2">
            <a:alphaModFix/>
          </a:blip>
          <a:srcRect/>
          <a:stretch/>
        </p:blipFill>
        <p:spPr>
          <a:xfrm>
            <a:off x="1840770" y="2279647"/>
            <a:ext cx="570926" cy="432000"/>
          </a:xfrm>
          <a:prstGeom prst="rect">
            <a:avLst/>
          </a:prstGeom>
          <a:noFill/>
          <a:ln>
            <a:noFill/>
          </a:ln>
        </p:spPr>
      </p:pic>
      <p:pic>
        <p:nvPicPr>
          <p:cNvPr id="192" name="Google Shape;192;p26" descr="Image result for website icon white"/>
          <p:cNvPicPr preferRelativeResize="0"/>
          <p:nvPr/>
        </p:nvPicPr>
        <p:blipFill rotWithShape="1">
          <a:blip r:embed="rId3">
            <a:alphaModFix/>
          </a:blip>
          <a:srcRect/>
          <a:stretch/>
        </p:blipFill>
        <p:spPr>
          <a:xfrm>
            <a:off x="1835696" y="2852936"/>
            <a:ext cx="540000" cy="540000"/>
          </a:xfrm>
          <a:prstGeom prst="rect">
            <a:avLst/>
          </a:prstGeom>
          <a:noFill/>
          <a:ln>
            <a:noFill/>
          </a:ln>
        </p:spPr>
      </p:pic>
      <p:sp>
        <p:nvSpPr>
          <p:cNvPr id="193" name="Google Shape;193;p26"/>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94" name="Google Shape;194;p26"/>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195" name="Google Shape;195;p26"/>
          <p:cNvPicPr preferRelativeResize="0"/>
          <p:nvPr/>
        </p:nvPicPr>
        <p:blipFill rotWithShape="1">
          <a:blip r:embed="rId4">
            <a:alphaModFix/>
          </a:blip>
          <a:srcRect/>
          <a:stretch/>
        </p:blipFill>
        <p:spPr>
          <a:xfrm>
            <a:off x="1835696" y="3537072"/>
            <a:ext cx="576000" cy="576000"/>
          </a:xfrm>
          <a:prstGeom prst="rect">
            <a:avLst/>
          </a:prstGeom>
          <a:noFill/>
          <a:ln>
            <a:noFill/>
          </a:ln>
        </p:spPr>
      </p:pic>
      <p:pic>
        <p:nvPicPr>
          <p:cNvPr id="196" name="Google Shape;196;p26"/>
          <p:cNvPicPr preferRelativeResize="0"/>
          <p:nvPr/>
        </p:nvPicPr>
        <p:blipFill rotWithShape="1">
          <a:blip r:embed="rId5">
            <a:alphaModFix/>
          </a:blip>
          <a:srcRect/>
          <a:stretch/>
        </p:blipFill>
        <p:spPr>
          <a:xfrm>
            <a:off x="1856233" y="4329160"/>
            <a:ext cx="540000" cy="540000"/>
          </a:xfrm>
          <a:prstGeom prst="rect">
            <a:avLst/>
          </a:prstGeom>
          <a:noFill/>
          <a:ln>
            <a:noFill/>
          </a:ln>
        </p:spPr>
      </p:pic>
      <p:sp>
        <p:nvSpPr>
          <p:cNvPr id="197" name="Google Shape;197;p26"/>
          <p:cNvSpPr txBox="1"/>
          <p:nvPr/>
        </p:nvSpPr>
        <p:spPr>
          <a:xfrm>
            <a:off x="2588275" y="4445271"/>
            <a:ext cx="413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98" name="Google Shape;198;p26"/>
          <p:cNvSpPr txBox="1"/>
          <p:nvPr/>
        </p:nvSpPr>
        <p:spPr>
          <a:xfrm>
            <a:off x="2588275" y="36810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99" name="Google Shape;199;p26"/>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sz="900">
              <a:solidFill>
                <a:schemeClr val="lt1"/>
              </a:solidFill>
              <a:latin typeface="Verdana"/>
              <a:ea typeface="Verdana"/>
              <a:cs typeface="Verdana"/>
              <a:sym typeface="Verdana"/>
            </a:endParaRPr>
          </a:p>
        </p:txBody>
      </p:sp>
      <p:sp>
        <p:nvSpPr>
          <p:cNvPr id="200" name="Google Shape;200;p26"/>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4D99"/>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nd_First slide">
  <p:cSld name="1_2nd_First slide">
    <p:bg>
      <p:bgPr>
        <a:solidFill>
          <a:srgbClr val="009999"/>
        </a:solidFill>
        <a:effectLst/>
      </p:bgPr>
    </p:bg>
    <p:spTree>
      <p:nvGrpSpPr>
        <p:cNvPr id="1" name="Shape 201"/>
        <p:cNvGrpSpPr/>
        <p:nvPr/>
      </p:nvGrpSpPr>
      <p:grpSpPr>
        <a:xfrm>
          <a:off x="0" y="0"/>
          <a:ext cx="0" cy="0"/>
          <a:chOff x="0" y="0"/>
          <a:chExt cx="0" cy="0"/>
        </a:xfrm>
      </p:grpSpPr>
      <p:sp>
        <p:nvSpPr>
          <p:cNvPr id="202" name="Google Shape;202;p27"/>
          <p:cNvSpPr/>
          <p:nvPr/>
        </p:nvSpPr>
        <p:spPr>
          <a:xfrm>
            <a:off x="1835696" y="818458"/>
            <a:ext cx="7308300" cy="576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2000" b="1">
                <a:solidFill>
                  <a:srgbClr val="004D99"/>
                </a:solidFill>
                <a:latin typeface="Verdana"/>
                <a:ea typeface="Verdana"/>
                <a:cs typeface="Verdana"/>
                <a:sym typeface="Verdana"/>
              </a:rPr>
              <a:t>Acknowledgements and attributions</a:t>
            </a:r>
            <a:endParaRPr sz="2000" b="1">
              <a:solidFill>
                <a:srgbClr val="004D99"/>
              </a:solidFill>
              <a:latin typeface="Verdana"/>
              <a:ea typeface="Verdana"/>
              <a:cs typeface="Verdana"/>
              <a:sym typeface="Verdana"/>
            </a:endParaRPr>
          </a:p>
        </p:txBody>
      </p:sp>
      <p:sp>
        <p:nvSpPr>
          <p:cNvPr id="203" name="Google Shape;203;p27"/>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04" name="Google Shape;204;p27"/>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05" name="Google Shape;205;p27"/>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nl-NL" sz="900" b="0" i="0">
                <a:solidFill>
                  <a:schemeClr val="lt1"/>
                </a:solidFill>
                <a:latin typeface="Verdana"/>
                <a:ea typeface="Verdana"/>
                <a:cs typeface="Verdana"/>
                <a:sym typeface="Verdana"/>
              </a:rPr>
              <a:t>All rights reserved in Canada, the United States and worldwide.  Copyright, trademarks, trade names and any and all associated intellectual property are exclusively owned by THE HOSPITAL FOR SICK CHILDREN and the collaborating institutions and may not be used, reproduced, modified, distributed or adapted in any way without written permission. </a:t>
            </a:r>
            <a:endParaRPr sz="900">
              <a:solidFill>
                <a:schemeClr val="lt1"/>
              </a:solidFill>
              <a:latin typeface="Verdana"/>
              <a:ea typeface="Verdana"/>
              <a:cs typeface="Verdana"/>
              <a:sym typeface="Verdana"/>
            </a:endParaRPr>
          </a:p>
        </p:txBody>
      </p:sp>
      <p:sp>
        <p:nvSpPr>
          <p:cNvPr id="206" name="Google Shape;206;p27" descr="Image result for hospital for sick children toronto vector logo"/>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7" name="Google Shape;207;p27" descr="Image result for sick kids vector logo wiki"/>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pic>
        <p:nvPicPr>
          <p:cNvPr id="208" name="Google Shape;208;p27" descr="\\storage.erasmusmc.nl\m\MyDocs\478030\My Documents\Desktop\The_Hospital_for_Sick_Children-logo-30EAA69EAC-seeklogo.com.png"/>
          <p:cNvPicPr preferRelativeResize="0"/>
          <p:nvPr/>
        </p:nvPicPr>
        <p:blipFill rotWithShape="1">
          <a:blip r:embed="rId2">
            <a:alphaModFix/>
          </a:blip>
          <a:srcRect/>
          <a:stretch/>
        </p:blipFill>
        <p:spPr>
          <a:xfrm>
            <a:off x="7283152" y="5294048"/>
            <a:ext cx="1224000" cy="367200"/>
          </a:xfrm>
          <a:prstGeom prst="rect">
            <a:avLst/>
          </a:prstGeom>
          <a:noFill/>
          <a:ln>
            <a:noFill/>
          </a:ln>
        </p:spPr>
      </p:pic>
      <p:pic>
        <p:nvPicPr>
          <p:cNvPr id="209" name="Google Shape;209;p27" descr="\\storage.erasmusmc.nl\m\MyDocs\478030\My Documents\Desktop\Pitt_logo.gif"/>
          <p:cNvPicPr preferRelativeResize="0"/>
          <p:nvPr/>
        </p:nvPicPr>
        <p:blipFill rotWithShape="1">
          <a:blip r:embed="rId3">
            <a:alphaModFix/>
          </a:blip>
          <a:srcRect/>
          <a:stretch/>
        </p:blipFill>
        <p:spPr>
          <a:xfrm>
            <a:off x="4474148" y="5182701"/>
            <a:ext cx="2664002" cy="508713"/>
          </a:xfrm>
          <a:prstGeom prst="rect">
            <a:avLst/>
          </a:prstGeom>
          <a:noFill/>
          <a:ln>
            <a:noFill/>
          </a:ln>
        </p:spPr>
      </p:pic>
      <p:sp>
        <p:nvSpPr>
          <p:cNvPr id="210" name="Google Shape;210;p27"/>
          <p:cNvSpPr/>
          <p:nvPr/>
        </p:nvSpPr>
        <p:spPr>
          <a:xfrm rot="5400000" flipH="1">
            <a:off x="-1201756" y="1708857"/>
            <a:ext cx="3024300" cy="30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11" name="Google Shape;211;p27"/>
          <p:cNvPicPr preferRelativeResize="0"/>
          <p:nvPr/>
        </p:nvPicPr>
        <p:blipFill rotWithShape="1">
          <a:blip r:embed="rId4">
            <a:alphaModFix/>
          </a:blip>
          <a:srcRect/>
          <a:stretch/>
        </p:blipFill>
        <p:spPr>
          <a:xfrm>
            <a:off x="2996207" y="5276889"/>
            <a:ext cx="1296145" cy="384359"/>
          </a:xfrm>
          <a:prstGeom prst="rect">
            <a:avLst/>
          </a:prstGeom>
          <a:noFill/>
          <a:ln>
            <a:noFill/>
          </a:ln>
        </p:spPr>
      </p:pic>
      <p:pic>
        <p:nvPicPr>
          <p:cNvPr id="212" name="Google Shape;212;p27"/>
          <p:cNvPicPr preferRelativeResize="0"/>
          <p:nvPr/>
        </p:nvPicPr>
        <p:blipFill rotWithShape="1">
          <a:blip r:embed="rId5">
            <a:alphaModFix/>
          </a:blip>
          <a:srcRect/>
          <a:stretch/>
        </p:blipFill>
        <p:spPr>
          <a:xfrm>
            <a:off x="798392" y="5229203"/>
            <a:ext cx="2015999" cy="415711"/>
          </a:xfrm>
          <a:prstGeom prst="rect">
            <a:avLst/>
          </a:prstGeom>
          <a:noFill/>
          <a:ln>
            <a:noFill/>
          </a:ln>
        </p:spPr>
      </p:pic>
      <p:sp>
        <p:nvSpPr>
          <p:cNvPr id="213" name="Google Shape;213;p27"/>
          <p:cNvSpPr txBox="1">
            <a:spLocks noGrp="1"/>
          </p:cNvSpPr>
          <p:nvPr>
            <p:ph type="subTitle" idx="1"/>
          </p:nvPr>
        </p:nvSpPr>
        <p:spPr>
          <a:xfrm>
            <a:off x="1835696" y="1628800"/>
            <a:ext cx="705690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00"/>
              </a:spcBef>
              <a:spcAft>
                <a:spcPts val="0"/>
              </a:spcAft>
              <a:buClr>
                <a:schemeClr val="accent1"/>
              </a:buClr>
              <a:buSzPts val="2000"/>
              <a:buFont typeface="Arial"/>
              <a:buNone/>
              <a:defRPr sz="2000" b="0" i="0" u="none" strike="noStrike" cap="none">
                <a:solidFill>
                  <a:srgbClr val="FEF8F3"/>
                </a:solidFill>
                <a:latin typeface="Verdana"/>
                <a:ea typeface="Verdana"/>
                <a:cs typeface="Verdana"/>
                <a:sym typeface="Verdana"/>
              </a:defRPr>
            </a:lvl1pPr>
            <a:lvl2pPr marL="457200" marR="0" lvl="1" indent="0" algn="ctr" rtl="0">
              <a:spcBef>
                <a:spcPts val="400"/>
              </a:spcBef>
              <a:spcAft>
                <a:spcPts val="0"/>
              </a:spcAft>
              <a:buClr>
                <a:schemeClr val="accent2"/>
              </a:buClr>
              <a:buSzPts val="2000"/>
              <a:buFont typeface="Arial"/>
              <a:buNone/>
              <a:defRPr sz="2000" b="0" i="0" u="none" strike="noStrike" cap="none">
                <a:solidFill>
                  <a:srgbClr val="888888"/>
                </a:solidFill>
                <a:latin typeface="Verdana"/>
                <a:ea typeface="Verdana"/>
                <a:cs typeface="Verdana"/>
                <a:sym typeface="Verdana"/>
              </a:defRPr>
            </a:lvl2pPr>
            <a:lvl3pPr marL="914400" marR="0" lvl="2" indent="0" algn="ctr" rtl="0">
              <a:spcBef>
                <a:spcPts val="360"/>
              </a:spcBef>
              <a:spcAft>
                <a:spcPts val="0"/>
              </a:spcAft>
              <a:buClr>
                <a:schemeClr val="accent3"/>
              </a:buClr>
              <a:buSzPts val="1800"/>
              <a:buFont typeface="Arial"/>
              <a:buNone/>
              <a:defRPr sz="1800" b="0" i="0" u="none" strike="noStrike" cap="none">
                <a:solidFill>
                  <a:srgbClr val="888888"/>
                </a:solidFill>
                <a:latin typeface="Verdana"/>
                <a:ea typeface="Verdana"/>
                <a:cs typeface="Verdana"/>
                <a:sym typeface="Verdana"/>
              </a:defRPr>
            </a:lvl3pPr>
            <a:lvl4pPr marL="1371600" marR="0" lvl="3" indent="0" algn="ctr" rtl="0">
              <a:spcBef>
                <a:spcPts val="320"/>
              </a:spcBef>
              <a:spcAft>
                <a:spcPts val="0"/>
              </a:spcAft>
              <a:buClr>
                <a:schemeClr val="accent4"/>
              </a:buClr>
              <a:buSzPts val="1600"/>
              <a:buFont typeface="Arial"/>
              <a:buNone/>
              <a:defRPr sz="1600" b="0" i="0" u="none" strike="noStrike" cap="none">
                <a:solidFill>
                  <a:srgbClr val="888888"/>
                </a:solidFill>
                <a:latin typeface="Verdana"/>
                <a:ea typeface="Verdana"/>
                <a:cs typeface="Verdana"/>
                <a:sym typeface="Verdana"/>
              </a:defRPr>
            </a:lvl4pPr>
            <a:lvl5pPr marL="1828800" marR="0" lvl="4" indent="0" algn="ctr" rtl="0">
              <a:spcBef>
                <a:spcPts val="280"/>
              </a:spcBef>
              <a:spcAft>
                <a:spcPts val="0"/>
              </a:spcAft>
              <a:buClr>
                <a:schemeClr val="accent5"/>
              </a:buClr>
              <a:buSzPts val="1400"/>
              <a:buFont typeface="Arial"/>
              <a:buNone/>
              <a:defRPr sz="1400" b="0" i="0" u="none" strike="noStrike" cap="none">
                <a:solidFill>
                  <a:srgbClr val="888888"/>
                </a:solidFill>
                <a:latin typeface="Verdana"/>
                <a:ea typeface="Verdana"/>
                <a:cs typeface="Verdana"/>
                <a:sym typeface="Verdana"/>
              </a:defRPr>
            </a:lvl5pPr>
            <a:lvl6pPr marL="2286000" marR="0" lvl="5" indent="0" algn="ctr" rtl="0">
              <a:spcBef>
                <a:spcPts val="280"/>
              </a:spcBef>
              <a:spcAft>
                <a:spcPts val="0"/>
              </a:spcAft>
              <a:buClr>
                <a:schemeClr val="accent1"/>
              </a:buClr>
              <a:buSzPts val="1400"/>
              <a:buFont typeface="Arial"/>
              <a:buNone/>
              <a:defRPr sz="1400" b="0" i="0" u="none" strike="noStrike" cap="none">
                <a:solidFill>
                  <a:srgbClr val="888888"/>
                </a:solidFill>
                <a:latin typeface="Verdana"/>
                <a:ea typeface="Verdana"/>
                <a:cs typeface="Verdana"/>
                <a:sym typeface="Verdana"/>
              </a:defRPr>
            </a:lvl6pPr>
            <a:lvl7pPr marL="2743200" marR="0" lvl="6" indent="0" algn="ctr" rtl="0">
              <a:spcBef>
                <a:spcPts val="280"/>
              </a:spcBef>
              <a:spcAft>
                <a:spcPts val="0"/>
              </a:spcAft>
              <a:buClr>
                <a:schemeClr val="accent2"/>
              </a:buClr>
              <a:buSzPts val="1400"/>
              <a:buFont typeface="Arial"/>
              <a:buNone/>
              <a:defRPr sz="1400" b="0" i="0" u="none" strike="noStrike" cap="none">
                <a:solidFill>
                  <a:srgbClr val="888888"/>
                </a:solidFill>
                <a:latin typeface="Verdana"/>
                <a:ea typeface="Verdana"/>
                <a:cs typeface="Verdana"/>
                <a:sym typeface="Verdana"/>
              </a:defRPr>
            </a:lvl7pPr>
            <a:lvl8pPr marL="3200400" marR="0" lvl="7" indent="0" algn="ctr" rtl="0">
              <a:spcBef>
                <a:spcPts val="280"/>
              </a:spcBef>
              <a:spcAft>
                <a:spcPts val="0"/>
              </a:spcAft>
              <a:buClr>
                <a:schemeClr val="accent3"/>
              </a:buClr>
              <a:buSzPts val="1400"/>
              <a:buFont typeface="Arial"/>
              <a:buNone/>
              <a:defRPr sz="1400" b="0" i="0" u="none" strike="noStrike" cap="none">
                <a:solidFill>
                  <a:srgbClr val="888888"/>
                </a:solidFill>
                <a:latin typeface="Verdana"/>
                <a:ea typeface="Verdana"/>
                <a:cs typeface="Verdana"/>
                <a:sym typeface="Verdana"/>
              </a:defRPr>
            </a:lvl8pPr>
            <a:lvl9pPr marL="3657600" marR="0" lvl="8" indent="0" algn="ctr"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872753" y="4918521"/>
            <a:ext cx="7659600" cy="1168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3600"/>
              <a:buFont typeface="Verdana"/>
              <a:buNone/>
              <a:defRPr sz="3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6" name="Google Shape;216;p28"/>
          <p:cNvSpPr txBox="1">
            <a:spLocks noGrp="1"/>
          </p:cNvSpPr>
          <p:nvPr>
            <p:ph type="body" idx="1"/>
          </p:nvPr>
        </p:nvSpPr>
        <p:spPr>
          <a:xfrm>
            <a:off x="872753" y="3284984"/>
            <a:ext cx="6135600" cy="16335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accent1"/>
              </a:buClr>
              <a:buSzPts val="2000"/>
              <a:buFont typeface="Arial"/>
              <a:buNone/>
              <a:defRPr sz="2000" b="0" i="0" u="none" strike="noStrike" cap="none">
                <a:solidFill>
                  <a:srgbClr val="888888"/>
                </a:solidFill>
                <a:latin typeface="Verdana"/>
                <a:ea typeface="Verdana"/>
                <a:cs typeface="Verdana"/>
                <a:sym typeface="Verdana"/>
              </a:defRPr>
            </a:lvl1pPr>
            <a:lvl2pPr marL="914400" marR="0" lvl="1" indent="-228600" algn="l" rtl="0">
              <a:spcBef>
                <a:spcPts val="360"/>
              </a:spcBef>
              <a:spcAft>
                <a:spcPts val="0"/>
              </a:spcAft>
              <a:buClr>
                <a:schemeClr val="accent2"/>
              </a:buClr>
              <a:buSzPts val="1800"/>
              <a:buFont typeface="Arial"/>
              <a:buNone/>
              <a:defRPr sz="1800" b="0" i="0" u="none" strike="noStrike" cap="none">
                <a:solidFill>
                  <a:srgbClr val="888888"/>
                </a:solidFill>
                <a:latin typeface="Verdana"/>
                <a:ea typeface="Verdana"/>
                <a:cs typeface="Verdana"/>
                <a:sym typeface="Verdana"/>
              </a:defRPr>
            </a:lvl2pPr>
            <a:lvl3pPr marL="1371600" marR="0" lvl="2" indent="-228600" algn="l" rtl="0">
              <a:spcBef>
                <a:spcPts val="320"/>
              </a:spcBef>
              <a:spcAft>
                <a:spcPts val="0"/>
              </a:spcAft>
              <a:buClr>
                <a:schemeClr val="accent3"/>
              </a:buClr>
              <a:buSzPts val="1600"/>
              <a:buFont typeface="Arial"/>
              <a:buNone/>
              <a:defRPr sz="1600" b="0" i="0" u="none" strike="noStrike" cap="none">
                <a:solidFill>
                  <a:srgbClr val="888888"/>
                </a:solidFill>
                <a:latin typeface="Verdana"/>
                <a:ea typeface="Verdana"/>
                <a:cs typeface="Verdana"/>
                <a:sym typeface="Verdana"/>
              </a:defRPr>
            </a:lvl3pPr>
            <a:lvl4pPr marL="1828800" marR="0" lvl="3" indent="-228600" algn="l"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4pPr>
            <a:lvl5pPr marL="2286000" marR="0" lvl="4" indent="-228600" algn="l" rtl="0">
              <a:spcBef>
                <a:spcPts val="280"/>
              </a:spcBef>
              <a:spcAft>
                <a:spcPts val="0"/>
              </a:spcAft>
              <a:buClr>
                <a:schemeClr val="accent5"/>
              </a:buClr>
              <a:buSzPts val="1400"/>
              <a:buFont typeface="Arial"/>
              <a:buNone/>
              <a:defRPr sz="1400" b="0" i="0" u="none" strike="noStrike" cap="none">
                <a:solidFill>
                  <a:srgbClr val="888888"/>
                </a:solidFill>
                <a:latin typeface="Verdana"/>
                <a:ea typeface="Verdana"/>
                <a:cs typeface="Verdana"/>
                <a:sym typeface="Verdana"/>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Verdana"/>
                <a:ea typeface="Verdana"/>
                <a:cs typeface="Verdana"/>
                <a:sym typeface="Verdana"/>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Verdana"/>
                <a:ea typeface="Verdana"/>
                <a:cs typeface="Verdana"/>
                <a:sym typeface="Verdana"/>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Verdana"/>
                <a:ea typeface="Verdana"/>
                <a:cs typeface="Verdana"/>
                <a:sym typeface="Verdana"/>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Verdana"/>
                <a:ea typeface="Verdana"/>
                <a:cs typeface="Verdana"/>
                <a:sym typeface="Verdana"/>
              </a:defRPr>
            </a:lvl9pPr>
          </a:lstStyle>
          <a:p>
            <a:endParaRPr/>
          </a:p>
        </p:txBody>
      </p:sp>
      <p:sp>
        <p:nvSpPr>
          <p:cNvPr id="217" name="Google Shape;217;p28"/>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18" name="Google Shape;218;p28"/>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19" name="Google Shape;219;p28"/>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ee objecten" type="twoObj">
  <p:cSld name="TWO_OBJECTS">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2" name="Google Shape;222;p29"/>
          <p:cNvSpPr txBox="1">
            <a:spLocks noGrp="1"/>
          </p:cNvSpPr>
          <p:nvPr>
            <p:ph type="body" idx="1"/>
          </p:nvPr>
        </p:nvSpPr>
        <p:spPr>
          <a:xfrm>
            <a:off x="840432" y="1536192"/>
            <a:ext cx="3657600" cy="45903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23" name="Google Shape;223;p29"/>
          <p:cNvSpPr txBox="1">
            <a:spLocks noGrp="1"/>
          </p:cNvSpPr>
          <p:nvPr>
            <p:ph type="body" idx="2"/>
          </p:nvPr>
        </p:nvSpPr>
        <p:spPr>
          <a:xfrm>
            <a:off x="4802832" y="1536192"/>
            <a:ext cx="3657600" cy="45903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24" name="Google Shape;224;p29"/>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25" name="Google Shape;225;p29"/>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26" name="Google Shape;226;p29"/>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840432"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9" name="Google Shape;229;p30"/>
          <p:cNvSpPr txBox="1">
            <a:spLocks noGrp="1"/>
          </p:cNvSpPr>
          <p:nvPr>
            <p:ph type="body" idx="1"/>
          </p:nvPr>
        </p:nvSpPr>
        <p:spPr>
          <a:xfrm>
            <a:off x="840432" y="1535113"/>
            <a:ext cx="3657600" cy="639900"/>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230" name="Google Shape;230;p30"/>
          <p:cNvSpPr txBox="1">
            <a:spLocks noGrp="1"/>
          </p:cNvSpPr>
          <p:nvPr>
            <p:ph type="body" idx="2"/>
          </p:nvPr>
        </p:nvSpPr>
        <p:spPr>
          <a:xfrm>
            <a:off x="840432" y="2174875"/>
            <a:ext cx="36576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231" name="Google Shape;231;p30"/>
          <p:cNvSpPr txBox="1">
            <a:spLocks noGrp="1"/>
          </p:cNvSpPr>
          <p:nvPr>
            <p:ph type="body" idx="3"/>
          </p:nvPr>
        </p:nvSpPr>
        <p:spPr>
          <a:xfrm>
            <a:off x="4802832" y="1535113"/>
            <a:ext cx="3657600" cy="639900"/>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232" name="Google Shape;232;p30"/>
          <p:cNvSpPr txBox="1">
            <a:spLocks noGrp="1"/>
          </p:cNvSpPr>
          <p:nvPr>
            <p:ph type="body" idx="4"/>
          </p:nvPr>
        </p:nvSpPr>
        <p:spPr>
          <a:xfrm>
            <a:off x="4802832" y="2174875"/>
            <a:ext cx="36576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9pPr>
          </a:lstStyle>
          <a:p>
            <a:endParaRPr/>
          </a:p>
        </p:txBody>
      </p:sp>
      <p:sp>
        <p:nvSpPr>
          <p:cNvPr id="233" name="Google Shape;233;p30"/>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34" name="Google Shape;234;p30"/>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35" name="Google Shape;235;p30"/>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91244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8" name="Google Shape;238;p3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39" name="Google Shape;239;p31"/>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009999"/>
                </a:solidFill>
                <a:latin typeface="Verdana"/>
                <a:ea typeface="Verdana"/>
                <a:cs typeface="Verdana"/>
                <a:sym typeface="Verdana"/>
              </a:defRPr>
            </a:lvl1pPr>
            <a:lvl2pPr marL="0" marR="0" lvl="1" indent="0" algn="ctr" rtl="0">
              <a:spcBef>
                <a:spcPts val="0"/>
              </a:spcBef>
              <a:buNone/>
              <a:defRPr sz="1800">
                <a:solidFill>
                  <a:srgbClr val="009999"/>
                </a:solidFill>
                <a:latin typeface="Verdana"/>
                <a:ea typeface="Verdana"/>
                <a:cs typeface="Verdana"/>
                <a:sym typeface="Verdana"/>
              </a:defRPr>
            </a:lvl2pPr>
            <a:lvl3pPr marL="0" marR="0" lvl="2" indent="0" algn="ctr" rtl="0">
              <a:spcBef>
                <a:spcPts val="0"/>
              </a:spcBef>
              <a:buNone/>
              <a:defRPr sz="1800">
                <a:solidFill>
                  <a:srgbClr val="009999"/>
                </a:solidFill>
                <a:latin typeface="Verdana"/>
                <a:ea typeface="Verdana"/>
                <a:cs typeface="Verdana"/>
                <a:sym typeface="Verdana"/>
              </a:defRPr>
            </a:lvl3pPr>
            <a:lvl4pPr marL="0" marR="0" lvl="3" indent="0" algn="ctr" rtl="0">
              <a:spcBef>
                <a:spcPts val="0"/>
              </a:spcBef>
              <a:buNone/>
              <a:defRPr sz="1800">
                <a:solidFill>
                  <a:srgbClr val="009999"/>
                </a:solidFill>
                <a:latin typeface="Verdana"/>
                <a:ea typeface="Verdana"/>
                <a:cs typeface="Verdana"/>
                <a:sym typeface="Verdana"/>
              </a:defRPr>
            </a:lvl4pPr>
            <a:lvl5pPr marL="0" marR="0" lvl="4" indent="0" algn="ctr" rtl="0">
              <a:spcBef>
                <a:spcPts val="0"/>
              </a:spcBef>
              <a:buNone/>
              <a:defRPr sz="1800">
                <a:solidFill>
                  <a:srgbClr val="009999"/>
                </a:solidFill>
                <a:latin typeface="Verdana"/>
                <a:ea typeface="Verdana"/>
                <a:cs typeface="Verdana"/>
                <a:sym typeface="Verdana"/>
              </a:defRPr>
            </a:lvl5pPr>
            <a:lvl6pPr marL="0" marR="0" lvl="5" indent="0" algn="ctr" rtl="0">
              <a:spcBef>
                <a:spcPts val="0"/>
              </a:spcBef>
              <a:buNone/>
              <a:defRPr sz="1800">
                <a:solidFill>
                  <a:srgbClr val="009999"/>
                </a:solidFill>
                <a:latin typeface="Verdana"/>
                <a:ea typeface="Verdana"/>
                <a:cs typeface="Verdana"/>
                <a:sym typeface="Verdana"/>
              </a:defRPr>
            </a:lvl6pPr>
            <a:lvl7pPr marL="0" marR="0" lvl="6" indent="0" algn="ctr" rtl="0">
              <a:spcBef>
                <a:spcPts val="0"/>
              </a:spcBef>
              <a:buNone/>
              <a:defRPr sz="1800">
                <a:solidFill>
                  <a:srgbClr val="009999"/>
                </a:solidFill>
                <a:latin typeface="Verdana"/>
                <a:ea typeface="Verdana"/>
                <a:cs typeface="Verdana"/>
                <a:sym typeface="Verdana"/>
              </a:defRPr>
            </a:lvl7pPr>
            <a:lvl8pPr marL="0" marR="0" lvl="7" indent="0" algn="ctr" rtl="0">
              <a:spcBef>
                <a:spcPts val="0"/>
              </a:spcBef>
              <a:buNone/>
              <a:defRPr sz="1800">
                <a:solidFill>
                  <a:srgbClr val="009999"/>
                </a:solidFill>
                <a:latin typeface="Verdana"/>
                <a:ea typeface="Verdana"/>
                <a:cs typeface="Verdana"/>
                <a:sym typeface="Verdana"/>
              </a:defRPr>
            </a:lvl8pPr>
            <a:lvl9pPr marL="0" marR="0" lvl="8" indent="0" algn="ctr" rtl="0">
              <a:spcBef>
                <a:spcPts val="0"/>
              </a:spcBef>
              <a:buNone/>
              <a:defRPr sz="1800">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240" name="Google Shape;240;p3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971600" y="274638"/>
            <a:ext cx="76200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1"/>
              </a:buClr>
              <a:buSzPts val="4600"/>
              <a:buFont typeface="Verdana"/>
              <a:buNone/>
              <a:defRPr sz="4600" b="0" i="0" u="none" strike="noStrike" cap="none">
                <a:solidFill>
                  <a:schemeClr val="dk1"/>
                </a:solidFill>
                <a:latin typeface="Verdana"/>
                <a:ea typeface="Verdana"/>
                <a:cs typeface="Verdana"/>
                <a:sym typeface="Verdan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8" name="Google Shape;158;p22"/>
          <p:cNvSpPr txBox="1">
            <a:spLocks noGrp="1"/>
          </p:cNvSpPr>
          <p:nvPr>
            <p:ph type="body" idx="1"/>
          </p:nvPr>
        </p:nvSpPr>
        <p:spPr>
          <a:xfrm>
            <a:off x="984448" y="1600200"/>
            <a:ext cx="7620000" cy="4800600"/>
          </a:xfrm>
          <a:prstGeom prst="rect">
            <a:avLst/>
          </a:prstGeom>
          <a:noFill/>
          <a:ln>
            <a:noFill/>
          </a:ln>
        </p:spPr>
        <p:txBody>
          <a:bodyPr spcFirstLastPara="1" wrap="square" lIns="91425" tIns="91425" rIns="91425" bIns="91425" anchor="t" anchorCtr="0">
            <a:noAutofit/>
          </a:bodyPr>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Verdana"/>
                <a:ea typeface="Verdana"/>
                <a:cs typeface="Verdana"/>
                <a:sym typeface="Verdan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Verdana"/>
                <a:ea typeface="Verdana"/>
                <a:cs typeface="Verdana"/>
                <a:sym typeface="Verdan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Verdana"/>
                <a:ea typeface="Verdana"/>
                <a:cs typeface="Verdana"/>
                <a:sym typeface="Verdan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Verdana"/>
                <a:ea typeface="Verdana"/>
                <a:cs typeface="Verdana"/>
                <a:sym typeface="Verdana"/>
              </a:defRPr>
            </a:lvl9pPr>
          </a:lstStyle>
          <a:p>
            <a:endParaRPr/>
          </a:p>
        </p:txBody>
      </p:sp>
      <p:sp>
        <p:nvSpPr>
          <p:cNvPr id="159" name="Google Shape;159;p22"/>
          <p:cNvSpPr/>
          <p:nvPr/>
        </p:nvSpPr>
        <p:spPr>
          <a:xfrm>
            <a:off x="0" y="-1728"/>
            <a:ext cx="685800" cy="6959100"/>
          </a:xfrm>
          <a:prstGeom prst="rect">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0" name="Google Shape;160;p22"/>
          <p:cNvSpPr>
            <a:spLocks noGrp="1"/>
          </p:cNvSpPr>
          <p:nvPr>
            <p:ph type="sldNum" idx="12"/>
          </p:nvPr>
        </p:nvSpPr>
        <p:spPr>
          <a:xfrm>
            <a:off x="8559864" y="6453336"/>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009999"/>
                </a:solidFill>
                <a:latin typeface="Verdana"/>
                <a:ea typeface="Verdana"/>
                <a:cs typeface="Verdana"/>
                <a:sym typeface="Verdana"/>
              </a:defRPr>
            </a:lvl1pPr>
            <a:lvl2pPr marL="0" marR="0" lvl="1" indent="0" algn="ctr" rtl="0">
              <a:spcBef>
                <a:spcPts val="0"/>
              </a:spcBef>
              <a:buNone/>
              <a:defRPr sz="1800" b="0" i="0" u="none" strike="noStrike" cap="none">
                <a:solidFill>
                  <a:srgbClr val="009999"/>
                </a:solidFill>
                <a:latin typeface="Verdana"/>
                <a:ea typeface="Verdana"/>
                <a:cs typeface="Verdana"/>
                <a:sym typeface="Verdana"/>
              </a:defRPr>
            </a:lvl2pPr>
            <a:lvl3pPr marL="0" marR="0" lvl="2" indent="0" algn="ctr" rtl="0">
              <a:spcBef>
                <a:spcPts val="0"/>
              </a:spcBef>
              <a:buNone/>
              <a:defRPr sz="1800" b="0" i="0" u="none" strike="noStrike" cap="none">
                <a:solidFill>
                  <a:srgbClr val="009999"/>
                </a:solidFill>
                <a:latin typeface="Verdana"/>
                <a:ea typeface="Verdana"/>
                <a:cs typeface="Verdana"/>
                <a:sym typeface="Verdana"/>
              </a:defRPr>
            </a:lvl3pPr>
            <a:lvl4pPr marL="0" marR="0" lvl="3" indent="0" algn="ctr" rtl="0">
              <a:spcBef>
                <a:spcPts val="0"/>
              </a:spcBef>
              <a:buNone/>
              <a:defRPr sz="1800" b="0" i="0" u="none" strike="noStrike" cap="none">
                <a:solidFill>
                  <a:srgbClr val="009999"/>
                </a:solidFill>
                <a:latin typeface="Verdana"/>
                <a:ea typeface="Verdana"/>
                <a:cs typeface="Verdana"/>
                <a:sym typeface="Verdana"/>
              </a:defRPr>
            </a:lvl4pPr>
            <a:lvl5pPr marL="0" marR="0" lvl="4" indent="0" algn="ctr" rtl="0">
              <a:spcBef>
                <a:spcPts val="0"/>
              </a:spcBef>
              <a:buNone/>
              <a:defRPr sz="1800" b="0" i="0" u="none" strike="noStrike" cap="none">
                <a:solidFill>
                  <a:srgbClr val="009999"/>
                </a:solidFill>
                <a:latin typeface="Verdana"/>
                <a:ea typeface="Verdana"/>
                <a:cs typeface="Verdana"/>
                <a:sym typeface="Verdana"/>
              </a:defRPr>
            </a:lvl5pPr>
            <a:lvl6pPr marL="0" marR="0" lvl="5" indent="0" algn="ctr" rtl="0">
              <a:spcBef>
                <a:spcPts val="0"/>
              </a:spcBef>
              <a:buNone/>
              <a:defRPr sz="1800" b="0" i="0" u="none" strike="noStrike" cap="none">
                <a:solidFill>
                  <a:srgbClr val="009999"/>
                </a:solidFill>
                <a:latin typeface="Verdana"/>
                <a:ea typeface="Verdana"/>
                <a:cs typeface="Verdana"/>
                <a:sym typeface="Verdana"/>
              </a:defRPr>
            </a:lvl6pPr>
            <a:lvl7pPr marL="0" marR="0" lvl="6" indent="0" algn="ctr" rtl="0">
              <a:spcBef>
                <a:spcPts val="0"/>
              </a:spcBef>
              <a:buNone/>
              <a:defRPr sz="1800" b="0" i="0" u="none" strike="noStrike" cap="none">
                <a:solidFill>
                  <a:srgbClr val="009999"/>
                </a:solidFill>
                <a:latin typeface="Verdana"/>
                <a:ea typeface="Verdana"/>
                <a:cs typeface="Verdana"/>
                <a:sym typeface="Verdana"/>
              </a:defRPr>
            </a:lvl7pPr>
            <a:lvl8pPr marL="0" marR="0" lvl="7" indent="0" algn="ctr" rtl="0">
              <a:spcBef>
                <a:spcPts val="0"/>
              </a:spcBef>
              <a:buNone/>
              <a:defRPr sz="1800" b="0" i="0" u="none" strike="noStrike" cap="none">
                <a:solidFill>
                  <a:srgbClr val="009999"/>
                </a:solidFill>
                <a:latin typeface="Verdana"/>
                <a:ea typeface="Verdana"/>
                <a:cs typeface="Verdana"/>
                <a:sym typeface="Verdana"/>
              </a:defRPr>
            </a:lvl8pPr>
            <a:lvl9pPr marL="0" marR="0" lvl="8" indent="0" algn="ctr" rtl="0">
              <a:spcBef>
                <a:spcPts val="0"/>
              </a:spcBef>
              <a:buNone/>
              <a:defRPr sz="1800" b="0" i="0" u="none" strike="noStrike" cap="none">
                <a:solidFill>
                  <a:srgbClr val="009999"/>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sp>
        <p:nvSpPr>
          <p:cNvPr id="161" name="Google Shape;161;p22"/>
          <p:cNvSpPr txBox="1">
            <a:spLocks noGrp="1"/>
          </p:cNvSpPr>
          <p:nvPr>
            <p:ph type="ftr" idx="11"/>
          </p:nvPr>
        </p:nvSpPr>
        <p:spPr>
          <a:xfrm>
            <a:off x="649288" y="6481911"/>
            <a:ext cx="6299100" cy="374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009999"/>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2" name="Google Shape;162;p22"/>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274638"/>
            <a:ext cx="7620000" cy="1143000"/>
          </a:xfrm>
          <a:prstGeom prst="rect">
            <a:avLst/>
          </a:prstGeom>
        </p:spPr>
        <p:txBody>
          <a:bodyPr vert="horz" lIns="91440" tIns="45720" rIns="91440" bIns="45720" rtlCol="0" anchor="ctr">
            <a:noAutofit/>
          </a:bodyPr>
          <a:lstStyle/>
          <a:p>
            <a:r>
              <a:rPr lang="nl-NL"/>
              <a:t>Titelstijl van model bewerken</a:t>
            </a:r>
            <a:endParaRPr lang="en-US" dirty="0"/>
          </a:p>
        </p:txBody>
      </p:sp>
      <p:sp>
        <p:nvSpPr>
          <p:cNvPr id="3" name="Text Placeholder 2"/>
          <p:cNvSpPr>
            <a:spLocks noGrp="1"/>
          </p:cNvSpPr>
          <p:nvPr>
            <p:ph type="body" idx="1"/>
          </p:nvPr>
        </p:nvSpPr>
        <p:spPr>
          <a:xfrm>
            <a:off x="984448" y="1600200"/>
            <a:ext cx="762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22817" y="0"/>
            <a:ext cx="6858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59864" y="6453336"/>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pPr marL="0" lvl="0" indent="0" algn="ctr" rtl="0">
              <a:spcBef>
                <a:spcPts val="0"/>
              </a:spcBef>
              <a:spcAft>
                <a:spcPts val="0"/>
              </a:spcAft>
              <a:buNone/>
            </a:pPr>
            <a:fld id="{00000000-1234-1234-1234-123412341234}" type="slidenum">
              <a:rPr lang="nl-NL" smtClean="0"/>
              <a:t>‹#›</a:t>
            </a:fld>
            <a:endParaRPr lang="nl-NL"/>
          </a:p>
        </p:txBody>
      </p:sp>
      <p:sp>
        <p:nvSpPr>
          <p:cNvPr id="5" name="Footer Placeholder 4"/>
          <p:cNvSpPr>
            <a:spLocks noGrp="1"/>
          </p:cNvSpPr>
          <p:nvPr>
            <p:ph type="ftr" sz="quarter" idx="3"/>
          </p:nvPr>
        </p:nvSpPr>
        <p:spPr>
          <a:xfrm>
            <a:off x="649288" y="6481911"/>
            <a:ext cx="6298976"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912812" y="5303520"/>
            <a:ext cx="2438399" cy="365760"/>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1332247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hdr="0" ftr="0" dt="0"/>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hyperlink" Target="http://darthworkgroup.com/workshops/"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0.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0224" y="3400425"/>
            <a:ext cx="7308280" cy="2107750"/>
          </a:xfrm>
        </p:spPr>
        <p:txBody>
          <a:bodyPr>
            <a:normAutofit/>
          </a:bodyPr>
          <a:lstStyle/>
          <a:p>
            <a:r>
              <a:rPr lang="es-ES" dirty="0" err="1"/>
              <a:t>Decision</a:t>
            </a:r>
            <a:r>
              <a:rPr lang="es-ES" dirty="0"/>
              <a:t> </a:t>
            </a:r>
            <a:r>
              <a:rPr lang="es-ES" dirty="0" err="1"/>
              <a:t>Modeling</a:t>
            </a:r>
            <a:r>
              <a:rPr lang="es-ES" dirty="0"/>
              <a:t> </a:t>
            </a:r>
            <a:r>
              <a:rPr lang="es-ES" dirty="0" err="1"/>
              <a:t>for</a:t>
            </a:r>
            <a:r>
              <a:rPr lang="es-ES" dirty="0"/>
              <a:t> </a:t>
            </a:r>
            <a:r>
              <a:rPr lang="es-ES" dirty="0" err="1"/>
              <a:t>Public</a:t>
            </a:r>
            <a:r>
              <a:rPr lang="es-ES" dirty="0"/>
              <a:t> </a:t>
            </a:r>
            <a:r>
              <a:rPr lang="es-ES" dirty="0" err="1"/>
              <a:t>Health</a:t>
            </a:r>
            <a:endParaRPr lang="es-ES" dirty="0"/>
          </a:p>
          <a:p>
            <a:pPr algn="ctr"/>
            <a:endParaRPr lang="es-ES" dirty="0"/>
          </a:p>
          <a:p>
            <a:r>
              <a:rPr lang="es-ES" dirty="0" err="1"/>
              <a:t>November</a:t>
            </a:r>
            <a:r>
              <a:rPr lang="es-ES" dirty="0"/>
              <a:t> 2020</a:t>
            </a:r>
            <a:endParaRPr lang="en-US" dirty="0"/>
          </a:p>
          <a:p>
            <a:pPr algn="ctr"/>
            <a:endParaRPr lang="en-US" dirty="0"/>
          </a:p>
        </p:txBody>
      </p:sp>
      <p:sp>
        <p:nvSpPr>
          <p:cNvPr id="4" name="Tijdelijke aanduiding voor dianummer 3"/>
          <p:cNvSpPr>
            <a:spLocks noGrp="1"/>
          </p:cNvSpPr>
          <p:nvPr>
            <p:ph type="sldNum" sz="quarter" idx="12"/>
          </p:nvPr>
        </p:nvSpPr>
        <p:spPr/>
        <p:txBody>
          <a:bodyPr/>
          <a:lstStyle/>
          <a:p>
            <a:fld id="{6F6CFCF5-3E37-0F40-BEC2-1413134B0080}" type="slidenum">
              <a:rPr lang="en-US" smtClean="0"/>
              <a:t>1</a:t>
            </a:fld>
            <a:endParaRPr lang="en-US"/>
          </a:p>
        </p:txBody>
      </p:sp>
      <p:sp>
        <p:nvSpPr>
          <p:cNvPr id="2" name="Title 1"/>
          <p:cNvSpPr>
            <a:spLocks noGrp="1"/>
          </p:cNvSpPr>
          <p:nvPr>
            <p:ph type="ctrTitle"/>
          </p:nvPr>
        </p:nvSpPr>
        <p:spPr>
          <a:xfrm>
            <a:off x="1800224" y="800101"/>
            <a:ext cx="7308280" cy="2228849"/>
          </a:xfrm>
        </p:spPr>
        <p:txBody>
          <a:bodyPr anchor="ctr" anchorCtr="0"/>
          <a:lstStyle/>
          <a:p>
            <a:pPr algn="ctr"/>
            <a:r>
              <a:rPr lang="en-US" sz="4800" dirty="0"/>
              <a:t>The DARTH Workgroup</a:t>
            </a:r>
          </a:p>
        </p:txBody>
      </p:sp>
    </p:spTree>
    <p:extLst>
      <p:ext uri="{BB962C8B-B14F-4D97-AF65-F5344CB8AC3E}">
        <p14:creationId xmlns:p14="http://schemas.microsoft.com/office/powerpoint/2010/main" val="42803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9F146F-DA25-4B07-BA28-292C9020B13E}"/>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nl-NL" smtClean="0"/>
              <a:t>10</a:t>
            </a:fld>
            <a:endParaRPr lang="nl-NL" dirty="0"/>
          </a:p>
        </p:txBody>
      </p:sp>
      <p:pic>
        <p:nvPicPr>
          <p:cNvPr id="6154" name="Picture 10">
            <a:extLst>
              <a:ext uri="{FF2B5EF4-FFF2-40B4-BE49-F238E27FC236}">
                <a16:creationId xmlns:a16="http://schemas.microsoft.com/office/drawing/2014/main" id="{347A56E7-6B04-481D-B18B-2D1C850DB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86" r="1666"/>
          <a:stretch/>
        </p:blipFill>
        <p:spPr bwMode="auto">
          <a:xfrm>
            <a:off x="1451610" y="0"/>
            <a:ext cx="7692390" cy="4499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CC90EF16-0194-4E9B-A6D4-6861DDF6D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9" t="6599" r="846" b="42"/>
          <a:stretch/>
        </p:blipFill>
        <p:spPr bwMode="auto">
          <a:xfrm>
            <a:off x="-22860" y="3234690"/>
            <a:ext cx="4743451" cy="362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59140F3-4DD2-5144-A043-8293864AEC5D}"/>
              </a:ext>
            </a:extLst>
          </p:cNvPr>
          <p:cNvSpPr/>
          <p:nvPr/>
        </p:nvSpPr>
        <p:spPr>
          <a:xfrm>
            <a:off x="5372100" y="628650"/>
            <a:ext cx="502920" cy="53721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F8EAD4-1291-3545-8FE5-DCD95225B4F7}"/>
              </a:ext>
            </a:extLst>
          </p:cNvPr>
          <p:cNvSpPr/>
          <p:nvPr/>
        </p:nvSpPr>
        <p:spPr>
          <a:xfrm>
            <a:off x="3912870" y="952500"/>
            <a:ext cx="502920" cy="53721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0B598F9-33B0-2A40-BFD7-5E23D97FE4F4}"/>
              </a:ext>
            </a:extLst>
          </p:cNvPr>
          <p:cNvSpPr/>
          <p:nvPr/>
        </p:nvSpPr>
        <p:spPr>
          <a:xfrm>
            <a:off x="4564380" y="643890"/>
            <a:ext cx="502920" cy="53721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8A29F6-35F2-3E48-8A7B-608838272D3D}"/>
              </a:ext>
            </a:extLst>
          </p:cNvPr>
          <p:cNvSpPr txBox="1"/>
          <p:nvPr/>
        </p:nvSpPr>
        <p:spPr>
          <a:xfrm>
            <a:off x="91440" y="3280410"/>
            <a:ext cx="1705916" cy="307777"/>
          </a:xfrm>
          <a:prstGeom prst="rect">
            <a:avLst/>
          </a:prstGeom>
          <a:noFill/>
        </p:spPr>
        <p:txBody>
          <a:bodyPr wrap="none" rtlCol="0">
            <a:spAutoFit/>
          </a:bodyPr>
          <a:lstStyle/>
          <a:p>
            <a:r>
              <a:rPr lang="en-US" dirty="0">
                <a:solidFill>
                  <a:schemeClr val="accent5"/>
                </a:solidFill>
              </a:rPr>
              <a:t>Mediterranean Sea</a:t>
            </a:r>
          </a:p>
        </p:txBody>
      </p:sp>
      <p:cxnSp>
        <p:nvCxnSpPr>
          <p:cNvPr id="11" name="Straight Arrow Connector 10">
            <a:extLst>
              <a:ext uri="{FF2B5EF4-FFF2-40B4-BE49-F238E27FC236}">
                <a16:creationId xmlns:a16="http://schemas.microsoft.com/office/drawing/2014/main" id="{92DC5FEF-7AFE-2E4C-9BEB-D229DD286303}"/>
              </a:ext>
            </a:extLst>
          </p:cNvPr>
          <p:cNvCxnSpPr>
            <a:cxnSpLocks/>
          </p:cNvCxnSpPr>
          <p:nvPr/>
        </p:nvCxnSpPr>
        <p:spPr>
          <a:xfrm>
            <a:off x="617220" y="3577590"/>
            <a:ext cx="0" cy="37719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A2D73A-EB0D-8B4C-99EF-FBF1B213BDCE}"/>
              </a:ext>
            </a:extLst>
          </p:cNvPr>
          <p:cNvSpPr txBox="1"/>
          <p:nvPr/>
        </p:nvSpPr>
        <p:spPr>
          <a:xfrm>
            <a:off x="1958340" y="4232910"/>
            <a:ext cx="901209" cy="307777"/>
          </a:xfrm>
          <a:prstGeom prst="rect">
            <a:avLst/>
          </a:prstGeom>
          <a:noFill/>
        </p:spPr>
        <p:txBody>
          <a:bodyPr wrap="none" rtlCol="0">
            <a:spAutoFit/>
          </a:bodyPr>
          <a:lstStyle/>
          <a:p>
            <a:r>
              <a:rPr lang="en-US" dirty="0">
                <a:solidFill>
                  <a:schemeClr val="accent1">
                    <a:lumMod val="75000"/>
                  </a:schemeClr>
                </a:solidFill>
              </a:rPr>
              <a:t>R code!!!</a:t>
            </a:r>
          </a:p>
        </p:txBody>
      </p:sp>
      <p:cxnSp>
        <p:nvCxnSpPr>
          <p:cNvPr id="16" name="Straight Arrow Connector 15">
            <a:extLst>
              <a:ext uri="{FF2B5EF4-FFF2-40B4-BE49-F238E27FC236}">
                <a16:creationId xmlns:a16="http://schemas.microsoft.com/office/drawing/2014/main" id="{6431B715-B6A3-314B-812E-674EBE3760A0}"/>
              </a:ext>
            </a:extLst>
          </p:cNvPr>
          <p:cNvCxnSpPr>
            <a:cxnSpLocks/>
          </p:cNvCxnSpPr>
          <p:nvPr/>
        </p:nvCxnSpPr>
        <p:spPr>
          <a:xfrm flipH="1">
            <a:off x="1977390" y="4491990"/>
            <a:ext cx="240030" cy="388620"/>
          </a:xfrm>
          <a:prstGeom prst="straightConnector1">
            <a:avLst/>
          </a:prstGeom>
          <a:ln w="2857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62D1DB-147D-9247-B113-878E862EB98B}"/>
              </a:ext>
            </a:extLst>
          </p:cNvPr>
          <p:cNvCxnSpPr>
            <a:cxnSpLocks/>
          </p:cNvCxnSpPr>
          <p:nvPr/>
        </p:nvCxnSpPr>
        <p:spPr>
          <a:xfrm>
            <a:off x="2449830" y="4507230"/>
            <a:ext cx="240030" cy="388620"/>
          </a:xfrm>
          <a:prstGeom prst="straightConnector1">
            <a:avLst/>
          </a:prstGeom>
          <a:ln w="2857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C79348-CD87-A440-9181-44C10FAC7FB2}"/>
              </a:ext>
            </a:extLst>
          </p:cNvPr>
          <p:cNvCxnSpPr>
            <a:cxnSpLocks/>
          </p:cNvCxnSpPr>
          <p:nvPr/>
        </p:nvCxnSpPr>
        <p:spPr>
          <a:xfrm>
            <a:off x="2442210" y="5825490"/>
            <a:ext cx="240030" cy="388620"/>
          </a:xfrm>
          <a:prstGeom prst="straightConnector1">
            <a:avLst/>
          </a:prstGeom>
          <a:ln w="2857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0506BB-B5BE-C14F-B96F-B16C3678ED9A}"/>
              </a:ext>
            </a:extLst>
          </p:cNvPr>
          <p:cNvCxnSpPr>
            <a:cxnSpLocks/>
          </p:cNvCxnSpPr>
          <p:nvPr/>
        </p:nvCxnSpPr>
        <p:spPr>
          <a:xfrm flipH="1">
            <a:off x="3337560" y="5829300"/>
            <a:ext cx="205740" cy="400050"/>
          </a:xfrm>
          <a:prstGeom prst="straightConnector1">
            <a:avLst/>
          </a:prstGeom>
          <a:ln w="2857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5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xfrm>
            <a:off x="671250" y="2377440"/>
            <a:ext cx="8369880" cy="19431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nl-NL" dirty="0"/>
              <a:t>Course </a:t>
            </a:r>
            <a:r>
              <a:rPr lang="nl-NL" dirty="0" err="1"/>
              <a:t>Logistics</a:t>
            </a:r>
            <a:r>
              <a:rPr lang="nl-NL" dirty="0"/>
              <a:t>:</a:t>
            </a:r>
            <a:br>
              <a:rPr lang="nl-NL" dirty="0"/>
            </a:br>
            <a:r>
              <a:rPr lang="nl-NL" dirty="0" err="1"/>
              <a:t>Decision</a:t>
            </a:r>
            <a:r>
              <a:rPr lang="nl-NL" dirty="0"/>
              <a:t> </a:t>
            </a:r>
            <a:r>
              <a:rPr lang="nl-NL" dirty="0" err="1"/>
              <a:t>Modeling</a:t>
            </a:r>
            <a:r>
              <a:rPr lang="nl-NL" dirty="0"/>
              <a:t> </a:t>
            </a:r>
            <a:r>
              <a:rPr lang="nl-NL" dirty="0" err="1"/>
              <a:t>for</a:t>
            </a:r>
            <a:r>
              <a:rPr lang="nl-NL" dirty="0"/>
              <a:t> Public Health</a:t>
            </a:r>
            <a:endParaRPr dirty="0"/>
          </a:p>
        </p:txBody>
      </p:sp>
      <p:sp>
        <p:nvSpPr>
          <p:cNvPr id="3" name="Slide Number Placeholder 3">
            <a:extLst>
              <a:ext uri="{FF2B5EF4-FFF2-40B4-BE49-F238E27FC236}">
                <a16:creationId xmlns:a16="http://schemas.microsoft.com/office/drawing/2014/main" id="{88982DEF-67BF-654B-BE73-CDE6D41CB056}"/>
              </a:ext>
            </a:extLst>
          </p:cNvPr>
          <p:cNvSpPr>
            <a:spLocks noGrp="1"/>
          </p:cNvSpPr>
          <p:nvPr>
            <p:ph type="sldNum" idx="12"/>
          </p:nvPr>
        </p:nvSpPr>
        <p:spPr>
          <a:xfrm>
            <a:off x="8559864" y="6453336"/>
            <a:ext cx="548700" cy="396300"/>
          </a:xfrm>
        </p:spPr>
        <p:txBody>
          <a:bodyPr/>
          <a:lstStyle/>
          <a:p>
            <a:pPr marL="0" lvl="0" indent="0" algn="ctr" rtl="0">
              <a:spcBef>
                <a:spcPts val="0"/>
              </a:spcBef>
              <a:spcAft>
                <a:spcPts val="0"/>
              </a:spcAft>
              <a:buNone/>
            </a:pPr>
            <a:fld id="{00000000-1234-1234-1234-123412341234}" type="slidenum">
              <a:rPr lang="nl-NL" smtClean="0"/>
              <a:t>11</a:t>
            </a:fld>
            <a:endParaRPr lang="nl-NL" dirty="0"/>
          </a:p>
        </p:txBody>
      </p:sp>
    </p:spTree>
    <p:extLst>
      <p:ext uri="{BB962C8B-B14F-4D97-AF65-F5344CB8AC3E}">
        <p14:creationId xmlns:p14="http://schemas.microsoft.com/office/powerpoint/2010/main" val="143285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DCFC-26E6-4940-92C2-93BBEAEFCF8F}"/>
              </a:ext>
            </a:extLst>
          </p:cNvPr>
          <p:cNvSpPr>
            <a:spLocks noGrp="1"/>
          </p:cNvSpPr>
          <p:nvPr>
            <p:ph type="title"/>
          </p:nvPr>
        </p:nvSpPr>
        <p:spPr/>
        <p:txBody>
          <a:bodyPr/>
          <a:lstStyle/>
          <a:p>
            <a:r>
              <a:rPr lang="en-US" dirty="0"/>
              <a:t>Schedule</a:t>
            </a:r>
          </a:p>
        </p:txBody>
      </p:sp>
      <p:sp>
        <p:nvSpPr>
          <p:cNvPr id="3" name="Content Placeholder 2">
            <a:extLst>
              <a:ext uri="{FF2B5EF4-FFF2-40B4-BE49-F238E27FC236}">
                <a16:creationId xmlns:a16="http://schemas.microsoft.com/office/drawing/2014/main" id="{1F767D45-C27E-9E40-969C-871FB6CC3DF9}"/>
              </a:ext>
            </a:extLst>
          </p:cNvPr>
          <p:cNvSpPr>
            <a:spLocks noGrp="1"/>
          </p:cNvSpPr>
          <p:nvPr>
            <p:ph idx="1"/>
          </p:nvPr>
        </p:nvSpPr>
        <p:spPr>
          <a:xfrm>
            <a:off x="840432" y="1382233"/>
            <a:ext cx="7620000" cy="4800600"/>
          </a:xfrm>
        </p:spPr>
        <p:txBody>
          <a:bodyPr>
            <a:normAutofit/>
          </a:bodyPr>
          <a:lstStyle/>
          <a:p>
            <a:pPr>
              <a:spcBef>
                <a:spcPts val="600"/>
              </a:spcBef>
            </a:pPr>
            <a:r>
              <a:rPr lang="en-US" dirty="0"/>
              <a:t>Part I: Introduction and foundations of decision modeling in R</a:t>
            </a:r>
          </a:p>
          <a:p>
            <a:pPr lvl="1">
              <a:spcBef>
                <a:spcPts val="600"/>
              </a:spcBef>
              <a:spcAft>
                <a:spcPts val="1800"/>
              </a:spcAft>
            </a:pPr>
            <a:r>
              <a:rPr lang="en-US" dirty="0"/>
              <a:t>Mon Nov 2 – Fri Nov 6</a:t>
            </a:r>
          </a:p>
          <a:p>
            <a:pPr>
              <a:spcBef>
                <a:spcPts val="600"/>
              </a:spcBef>
            </a:pPr>
            <a:r>
              <a:rPr lang="en-US" dirty="0"/>
              <a:t>Part II: Advanced decision modeling in R</a:t>
            </a:r>
          </a:p>
          <a:p>
            <a:pPr lvl="1">
              <a:spcBef>
                <a:spcPts val="600"/>
              </a:spcBef>
              <a:spcAft>
                <a:spcPts val="1800"/>
              </a:spcAft>
            </a:pPr>
            <a:r>
              <a:rPr lang="en-US" dirty="0"/>
              <a:t>Mon Nov 9 – Tues Nov 10</a:t>
            </a:r>
          </a:p>
          <a:p>
            <a:pPr>
              <a:spcBef>
                <a:spcPts val="600"/>
              </a:spcBef>
              <a:spcAft>
                <a:spcPts val="1800"/>
              </a:spcAft>
            </a:pPr>
            <a:r>
              <a:rPr lang="en-US" dirty="0"/>
              <a:t>Synchronous Zoom sessions will be held each morning from 9:00AM – 12:00PM EST</a:t>
            </a:r>
          </a:p>
          <a:p>
            <a:pPr>
              <a:spcBef>
                <a:spcPts val="600"/>
              </a:spcBef>
              <a:spcAft>
                <a:spcPts val="1800"/>
              </a:spcAft>
            </a:pPr>
            <a:r>
              <a:rPr lang="en-US" dirty="0"/>
              <a:t>Slack support will be offered each afternoon from 1:00PM – 4:00PM EST</a:t>
            </a:r>
          </a:p>
        </p:txBody>
      </p:sp>
      <p:sp>
        <p:nvSpPr>
          <p:cNvPr id="4" name="Slide Number Placeholder 3">
            <a:extLst>
              <a:ext uri="{FF2B5EF4-FFF2-40B4-BE49-F238E27FC236}">
                <a16:creationId xmlns:a16="http://schemas.microsoft.com/office/drawing/2014/main" id="{ACBBFB1B-CBE8-FD4C-BEB8-CFE0E8217881}"/>
              </a:ext>
            </a:extLst>
          </p:cNvPr>
          <p:cNvSpPr>
            <a:spLocks noGrp="1"/>
          </p:cNvSpPr>
          <p:nvPr>
            <p:ph type="sldNum" sz="quarter" idx="12"/>
          </p:nvPr>
        </p:nvSpPr>
        <p:spPr/>
        <p:txBody>
          <a:bodyPr/>
          <a:lstStyle/>
          <a:p>
            <a:fld id="{0798D939-2D9E-2142-A80A-FFDECD1E5A9B}" type="slidenum">
              <a:rPr lang="en-US" smtClean="0"/>
              <a:t>12</a:t>
            </a:fld>
            <a:endParaRPr lang="en-US"/>
          </a:p>
        </p:txBody>
      </p:sp>
    </p:spTree>
    <p:extLst>
      <p:ext uri="{BB962C8B-B14F-4D97-AF65-F5344CB8AC3E}">
        <p14:creationId xmlns:p14="http://schemas.microsoft.com/office/powerpoint/2010/main" val="412728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DCFC-26E6-4940-92C2-93BBEAEFCF8F}"/>
              </a:ext>
            </a:extLst>
          </p:cNvPr>
          <p:cNvSpPr>
            <a:spLocks noGrp="1"/>
          </p:cNvSpPr>
          <p:nvPr>
            <p:ph type="title"/>
          </p:nvPr>
        </p:nvSpPr>
        <p:spPr/>
        <p:txBody>
          <a:bodyPr/>
          <a:lstStyle/>
          <a:p>
            <a:r>
              <a:rPr lang="en-US" dirty="0"/>
              <a:t>Course Resources</a:t>
            </a:r>
          </a:p>
        </p:txBody>
      </p:sp>
      <p:sp>
        <p:nvSpPr>
          <p:cNvPr id="3" name="Content Placeholder 2">
            <a:extLst>
              <a:ext uri="{FF2B5EF4-FFF2-40B4-BE49-F238E27FC236}">
                <a16:creationId xmlns:a16="http://schemas.microsoft.com/office/drawing/2014/main" id="{1F767D45-C27E-9E40-969C-871FB6CC3DF9}"/>
              </a:ext>
            </a:extLst>
          </p:cNvPr>
          <p:cNvSpPr>
            <a:spLocks noGrp="1"/>
          </p:cNvSpPr>
          <p:nvPr>
            <p:ph idx="1"/>
          </p:nvPr>
        </p:nvSpPr>
        <p:spPr>
          <a:xfrm>
            <a:off x="840432" y="1382233"/>
            <a:ext cx="7620000" cy="4800600"/>
          </a:xfrm>
        </p:spPr>
        <p:txBody>
          <a:bodyPr>
            <a:normAutofit fontScale="92500" lnSpcReduction="10000"/>
          </a:bodyPr>
          <a:lstStyle/>
          <a:p>
            <a:pPr>
              <a:spcBef>
                <a:spcPts val="600"/>
              </a:spcBef>
              <a:spcAft>
                <a:spcPts val="600"/>
              </a:spcAft>
            </a:pPr>
            <a:r>
              <a:rPr lang="en-US" dirty="0"/>
              <a:t>All course materials can be found on the course website</a:t>
            </a:r>
          </a:p>
          <a:p>
            <a:pPr lvl="1">
              <a:spcBef>
                <a:spcPts val="600"/>
              </a:spcBef>
              <a:spcAft>
                <a:spcPts val="600"/>
              </a:spcAft>
            </a:pPr>
            <a:r>
              <a:rPr lang="en-US" dirty="0"/>
              <a:t>Recorded lectures </a:t>
            </a:r>
          </a:p>
          <a:p>
            <a:pPr lvl="1">
              <a:spcBef>
                <a:spcPts val="600"/>
              </a:spcBef>
              <a:spcAft>
                <a:spcPts val="600"/>
              </a:spcAft>
            </a:pPr>
            <a:r>
              <a:rPr lang="en-US" dirty="0"/>
              <a:t>Slides</a:t>
            </a:r>
          </a:p>
          <a:p>
            <a:pPr lvl="1">
              <a:spcBef>
                <a:spcPts val="600"/>
              </a:spcBef>
              <a:spcAft>
                <a:spcPts val="1800"/>
              </a:spcAft>
            </a:pPr>
            <a:r>
              <a:rPr lang="en-US" dirty="0"/>
              <a:t>R markdown files</a:t>
            </a:r>
          </a:p>
          <a:p>
            <a:pPr>
              <a:spcBef>
                <a:spcPts val="600"/>
              </a:spcBef>
              <a:spcAft>
                <a:spcPts val="600"/>
              </a:spcAft>
            </a:pPr>
            <a:r>
              <a:rPr lang="en-US" dirty="0"/>
              <a:t>Synchronous Zoom sessions</a:t>
            </a:r>
          </a:p>
          <a:p>
            <a:pPr lvl="1">
              <a:spcBef>
                <a:spcPts val="600"/>
              </a:spcBef>
              <a:spcAft>
                <a:spcPts val="600"/>
              </a:spcAft>
            </a:pPr>
            <a:r>
              <a:rPr lang="en-US" dirty="0"/>
              <a:t>Before class: watch the appropriate lecture series</a:t>
            </a:r>
          </a:p>
          <a:p>
            <a:pPr lvl="1">
              <a:spcBef>
                <a:spcPts val="600"/>
              </a:spcBef>
              <a:spcAft>
                <a:spcPts val="1800"/>
              </a:spcAft>
            </a:pPr>
            <a:r>
              <a:rPr lang="en-US" dirty="0"/>
              <a:t>In-class: We’ll guide you through sample R code and hands-on exercises</a:t>
            </a:r>
          </a:p>
          <a:p>
            <a:pPr>
              <a:spcBef>
                <a:spcPts val="600"/>
              </a:spcBef>
              <a:spcAft>
                <a:spcPts val="600"/>
              </a:spcAft>
            </a:pPr>
            <a:r>
              <a:rPr lang="en-US" dirty="0"/>
              <a:t>Slack workspace</a:t>
            </a:r>
          </a:p>
          <a:p>
            <a:pPr lvl="1">
              <a:spcBef>
                <a:spcPts val="600"/>
              </a:spcBef>
              <a:spcAft>
                <a:spcPts val="600"/>
              </a:spcAft>
            </a:pPr>
            <a:r>
              <a:rPr lang="en-US" dirty="0"/>
              <a:t>Ask questions, introduce yourself</a:t>
            </a:r>
          </a:p>
          <a:p>
            <a:pPr lvl="1">
              <a:spcBef>
                <a:spcPts val="600"/>
              </a:spcBef>
              <a:spcAft>
                <a:spcPts val="1800"/>
              </a:spcAft>
            </a:pPr>
            <a:endParaRPr lang="en-US" dirty="0"/>
          </a:p>
          <a:p>
            <a:pPr lvl="1">
              <a:spcBef>
                <a:spcPts val="600"/>
              </a:spcBef>
              <a:spcAft>
                <a:spcPts val="1800"/>
              </a:spcAft>
            </a:pPr>
            <a:endParaRPr lang="en-US" dirty="0"/>
          </a:p>
        </p:txBody>
      </p:sp>
      <p:sp>
        <p:nvSpPr>
          <p:cNvPr id="4" name="Slide Number Placeholder 3">
            <a:extLst>
              <a:ext uri="{FF2B5EF4-FFF2-40B4-BE49-F238E27FC236}">
                <a16:creationId xmlns:a16="http://schemas.microsoft.com/office/drawing/2014/main" id="{ACBBFB1B-CBE8-FD4C-BEB8-CFE0E8217881}"/>
              </a:ext>
            </a:extLst>
          </p:cNvPr>
          <p:cNvSpPr>
            <a:spLocks noGrp="1"/>
          </p:cNvSpPr>
          <p:nvPr>
            <p:ph type="sldNum" sz="quarter" idx="12"/>
          </p:nvPr>
        </p:nvSpPr>
        <p:spPr/>
        <p:txBody>
          <a:bodyPr/>
          <a:lstStyle/>
          <a:p>
            <a:fld id="{0798D939-2D9E-2142-A80A-FFDECD1E5A9B}" type="slidenum">
              <a:rPr lang="en-US" smtClean="0"/>
              <a:t>13</a:t>
            </a:fld>
            <a:endParaRPr lang="en-US"/>
          </a:p>
        </p:txBody>
      </p:sp>
    </p:spTree>
    <p:extLst>
      <p:ext uri="{BB962C8B-B14F-4D97-AF65-F5344CB8AC3E}">
        <p14:creationId xmlns:p14="http://schemas.microsoft.com/office/powerpoint/2010/main" val="324538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6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Learning objectives</a:t>
            </a:r>
            <a:endParaRPr dirty="0"/>
          </a:p>
        </p:txBody>
      </p:sp>
      <p:sp>
        <p:nvSpPr>
          <p:cNvPr id="1184" name="Google Shape;1184;p166"/>
          <p:cNvSpPr txBox="1">
            <a:spLocks noGrp="1"/>
          </p:cNvSpPr>
          <p:nvPr>
            <p:ph idx="1"/>
          </p:nvPr>
        </p:nvSpPr>
        <p:spPr>
          <a:xfrm>
            <a:off x="840425" y="1382233"/>
            <a:ext cx="7998300" cy="4800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440"/>
              </a:spcBef>
              <a:spcAft>
                <a:spcPts val="1200"/>
              </a:spcAft>
              <a:buNone/>
            </a:pPr>
            <a:r>
              <a:rPr lang="en-US" dirty="0"/>
              <a:t>By the end of the workshop, participants will be able to</a:t>
            </a:r>
          </a:p>
          <a:p>
            <a:pPr marL="457200" marR="0" lvl="0" indent="-368300" algn="l" rtl="0">
              <a:lnSpc>
                <a:spcPct val="115000"/>
              </a:lnSpc>
              <a:spcBef>
                <a:spcPts val="440"/>
              </a:spcBef>
              <a:spcAft>
                <a:spcPts val="1200"/>
              </a:spcAft>
              <a:buSzPts val="2200"/>
              <a:buChar char="●"/>
            </a:pPr>
            <a:r>
              <a:rPr lang="en-US" dirty="0"/>
              <a:t>Create decision models using R (cohort,  microsimulation models, </a:t>
            </a:r>
            <a:r>
              <a:rPr lang="en-US" dirty="0" err="1"/>
              <a:t>etc</a:t>
            </a:r>
            <a:r>
              <a:rPr lang="en-US" dirty="0"/>
              <a:t>)</a:t>
            </a:r>
          </a:p>
          <a:p>
            <a:pPr marL="457200" marR="0" lvl="0" indent="-368300" algn="l" rtl="0">
              <a:lnSpc>
                <a:spcPct val="115000"/>
              </a:lnSpc>
              <a:spcBef>
                <a:spcPts val="0"/>
              </a:spcBef>
              <a:spcAft>
                <a:spcPts val="1200"/>
              </a:spcAft>
              <a:buSzPts val="2200"/>
              <a:buChar char="●"/>
            </a:pPr>
            <a:r>
              <a:rPr lang="en-US" dirty="0"/>
              <a:t>Understand the advantages and disadvantages of different types of models</a:t>
            </a:r>
          </a:p>
          <a:p>
            <a:pPr marL="457200" marR="0" lvl="0" indent="-368300" algn="l" rtl="0">
              <a:lnSpc>
                <a:spcPct val="115000"/>
              </a:lnSpc>
              <a:spcBef>
                <a:spcPts val="0"/>
              </a:spcBef>
              <a:spcAft>
                <a:spcPts val="1200"/>
              </a:spcAft>
              <a:buSzPts val="2200"/>
              <a:buChar char="●"/>
            </a:pPr>
            <a:r>
              <a:rPr lang="en-US" dirty="0"/>
              <a:t>Apply good coding practice in R</a:t>
            </a:r>
          </a:p>
          <a:p>
            <a:pPr marL="457200" marR="0" lvl="0" indent="-368300" algn="l" rtl="0">
              <a:lnSpc>
                <a:spcPct val="115000"/>
              </a:lnSpc>
              <a:spcBef>
                <a:spcPts val="0"/>
              </a:spcBef>
              <a:spcAft>
                <a:spcPts val="1200"/>
              </a:spcAft>
              <a:buSzPts val="2200"/>
              <a:buChar char="●"/>
            </a:pPr>
            <a:r>
              <a:rPr lang="en-US" dirty="0"/>
              <a:t>Create transparent and readable decision models</a:t>
            </a:r>
          </a:p>
          <a:p>
            <a:pPr marL="457200" marR="0" lvl="0" indent="-368300" algn="l" rtl="0">
              <a:lnSpc>
                <a:spcPct val="115000"/>
              </a:lnSpc>
              <a:spcBef>
                <a:spcPts val="0"/>
              </a:spcBef>
              <a:spcAft>
                <a:spcPts val="1200"/>
              </a:spcAft>
              <a:buSzPts val="2200"/>
              <a:buChar char="●"/>
            </a:pPr>
            <a:r>
              <a:rPr lang="en-US" dirty="0"/>
              <a:t>Apply the methods learned to real-life practical examples </a:t>
            </a:r>
            <a:endParaRPr lang="en-US" sz="1800" dirty="0">
              <a:solidFill>
                <a:srgbClr val="002327"/>
              </a:solidFill>
              <a:latin typeface="Arial"/>
              <a:ea typeface="Arial"/>
              <a:cs typeface="Arial"/>
              <a:sym typeface="Arial"/>
            </a:endParaRPr>
          </a:p>
          <a:p>
            <a:pPr marL="457200" lvl="0" indent="0" algn="l" rtl="0">
              <a:lnSpc>
                <a:spcPct val="115000"/>
              </a:lnSpc>
              <a:spcBef>
                <a:spcPts val="440"/>
              </a:spcBef>
              <a:spcAft>
                <a:spcPts val="1200"/>
              </a:spcAft>
              <a:buNone/>
            </a:pPr>
            <a:endParaRPr lang="en-US" dirty="0"/>
          </a:p>
        </p:txBody>
      </p:sp>
      <p:sp>
        <p:nvSpPr>
          <p:cNvPr id="1185" name="Google Shape;1185;p16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14</a:t>
            </a:fld>
            <a:endParaRPr/>
          </a:p>
        </p:txBody>
      </p:sp>
    </p:spTree>
    <p:extLst>
      <p:ext uri="{BB962C8B-B14F-4D97-AF65-F5344CB8AC3E}">
        <p14:creationId xmlns:p14="http://schemas.microsoft.com/office/powerpoint/2010/main" val="3933700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8120688" cy="1143000"/>
          </a:xfrm>
        </p:spPr>
        <p:txBody>
          <a:bodyPr/>
          <a:lstStyle/>
          <a:p>
            <a:r>
              <a:rPr lang="en-US" sz="3600" dirty="0"/>
              <a:t>Attribution and Acknowledgement</a:t>
            </a:r>
          </a:p>
        </p:txBody>
      </p:sp>
      <p:sp>
        <p:nvSpPr>
          <p:cNvPr id="3" name="Content Placeholder 2"/>
          <p:cNvSpPr>
            <a:spLocks noGrp="1"/>
          </p:cNvSpPr>
          <p:nvPr>
            <p:ph idx="1"/>
          </p:nvPr>
        </p:nvSpPr>
        <p:spPr>
          <a:xfrm>
            <a:off x="840432" y="1360170"/>
            <a:ext cx="7620000" cy="5040630"/>
          </a:xfrm>
        </p:spPr>
        <p:txBody>
          <a:bodyPr>
            <a:normAutofit/>
          </a:bodyPr>
          <a:lstStyle/>
          <a:p>
            <a:pPr>
              <a:spcAft>
                <a:spcPts val="1200"/>
              </a:spcAft>
            </a:pPr>
            <a:r>
              <a:rPr lang="en-US" dirty="0"/>
              <a:t>R code provided with this course are yours to reuse and modify</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
        <p:nvSpPr>
          <p:cNvPr id="5" name="Slide Number Placeholder 4">
            <a:extLst>
              <a:ext uri="{FF2B5EF4-FFF2-40B4-BE49-F238E27FC236}">
                <a16:creationId xmlns:a16="http://schemas.microsoft.com/office/drawing/2014/main" id="{E5C9E240-EC73-1D4B-B1E5-61FD18052203}"/>
              </a:ext>
            </a:extLst>
          </p:cNvPr>
          <p:cNvSpPr>
            <a:spLocks noGrp="1"/>
          </p:cNvSpPr>
          <p:nvPr>
            <p:ph type="sldNum" sz="quarter" idx="12"/>
          </p:nvPr>
        </p:nvSpPr>
        <p:spPr/>
        <p:txBody>
          <a:bodyPr/>
          <a:lstStyle/>
          <a:p>
            <a:fld id="{0798D939-2D9E-2142-A80A-FFDECD1E5A9B}" type="slidenum">
              <a:rPr lang="en-US" smtClean="0"/>
              <a:t>15</a:t>
            </a:fld>
            <a:endParaRPr lang="en-US"/>
          </a:p>
        </p:txBody>
      </p:sp>
      <p:pic>
        <p:nvPicPr>
          <p:cNvPr id="4" name="Picture 3">
            <a:extLst>
              <a:ext uri="{FF2B5EF4-FFF2-40B4-BE49-F238E27FC236}">
                <a16:creationId xmlns:a16="http://schemas.microsoft.com/office/drawing/2014/main" id="{440AF431-ECAD-FB4D-8977-127A55D9FDCF}"/>
              </a:ext>
            </a:extLst>
          </p:cNvPr>
          <p:cNvPicPr>
            <a:picLocks noChangeAspect="1"/>
          </p:cNvPicPr>
          <p:nvPr/>
        </p:nvPicPr>
        <p:blipFill rotWithShape="1">
          <a:blip r:embed="rId2"/>
          <a:srcRect l="340" b="1716"/>
          <a:stretch/>
        </p:blipFill>
        <p:spPr>
          <a:xfrm>
            <a:off x="946297" y="2221979"/>
            <a:ext cx="6528391" cy="3764152"/>
          </a:xfrm>
          <a:prstGeom prst="rect">
            <a:avLst/>
          </a:prstGeom>
        </p:spPr>
      </p:pic>
      <p:sp>
        <p:nvSpPr>
          <p:cNvPr id="7" name="Rectangle 6"/>
          <p:cNvSpPr/>
          <p:nvPr/>
        </p:nvSpPr>
        <p:spPr>
          <a:xfrm>
            <a:off x="944937" y="5321458"/>
            <a:ext cx="6274570" cy="696570"/>
          </a:xfrm>
          <a:prstGeom prst="rect">
            <a:avLst/>
          </a:prstGeom>
          <a:solidFill>
            <a:schemeClr val="accent5">
              <a:lumMod val="20000"/>
              <a:lumOff val="80000"/>
              <a:alpha val="2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85046" y="3458385"/>
            <a:ext cx="2063262" cy="1077218"/>
          </a:xfrm>
          <a:prstGeom prst="rect">
            <a:avLst/>
          </a:prstGeom>
          <a:noFill/>
        </p:spPr>
        <p:txBody>
          <a:bodyPr wrap="square" rtlCol="0">
            <a:spAutoFit/>
          </a:bodyPr>
          <a:lstStyle/>
          <a:p>
            <a:pPr algn="ctr"/>
            <a:r>
              <a:rPr lang="en-US" sz="1600" dirty="0"/>
              <a:t>Acknowledgement and citation information in code headers</a:t>
            </a:r>
          </a:p>
        </p:txBody>
      </p:sp>
      <p:cxnSp>
        <p:nvCxnSpPr>
          <p:cNvPr id="10" name="Curved Connector 9"/>
          <p:cNvCxnSpPr>
            <a:stCxn id="8" idx="0"/>
          </p:cNvCxnSpPr>
          <p:nvPr/>
        </p:nvCxnSpPr>
        <p:spPr>
          <a:xfrm rot="16200000" flipV="1">
            <a:off x="7110418" y="2552126"/>
            <a:ext cx="780888" cy="103163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7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3"/>
          <p:cNvSpPr txBox="1">
            <a:spLocks noGrp="1"/>
          </p:cNvSpPr>
          <p:nvPr>
            <p:ph type="ftr" sz="quarter" idx="3"/>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a:solidFill>
                  <a:schemeClr val="lt1"/>
                </a:solidFill>
                <a:latin typeface="Verdana"/>
                <a:ea typeface="Verdana"/>
                <a:cs typeface="Verdana"/>
                <a:sym typeface="Verdana"/>
              </a:rPr>
              <a:t>Decision Analysis in R for Technologies in Health</a:t>
            </a:r>
            <a:endParaRPr sz="1200">
              <a:solidFill>
                <a:schemeClr val="lt1"/>
              </a:solidFill>
              <a:latin typeface="Verdana"/>
              <a:ea typeface="Verdana"/>
              <a:cs typeface="Verdana"/>
              <a:sym typeface="Verdana"/>
            </a:endParaRPr>
          </a:p>
        </p:txBody>
      </p:sp>
      <p:sp>
        <p:nvSpPr>
          <p:cNvPr id="626" name="Google Shape;626;p83"/>
          <p:cNvSpPr>
            <a:spLocks noGrp="1"/>
          </p:cNvSpPr>
          <p:nvPr>
            <p:ph type="sldNum" sz="quarter" idx="11"/>
          </p:nvPr>
        </p:nvSpPr>
        <p:spPr>
          <a:prstGeom prst="bracketPair">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4"/>
          <p:cNvSpPr txBox="1">
            <a:spLocks noGrp="1"/>
          </p:cNvSpPr>
          <p:nvPr>
            <p:ph type="ftr" idx="11"/>
          </p:nvPr>
        </p:nvSpPr>
        <p:spPr>
          <a:xfrm>
            <a:off x="649288" y="6481911"/>
            <a:ext cx="4786800" cy="37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a:solidFill>
                  <a:schemeClr val="lt1"/>
                </a:solidFill>
                <a:latin typeface="Verdana"/>
                <a:ea typeface="Verdana"/>
                <a:cs typeface="Verdana"/>
                <a:sym typeface="Verdana"/>
              </a:rPr>
              <a:t>Decision Analysis in R for Technologies in Health</a:t>
            </a:r>
            <a:endParaRPr sz="1200">
              <a:solidFill>
                <a:schemeClr val="lt1"/>
              </a:solidFill>
              <a:latin typeface="Verdana"/>
              <a:ea typeface="Verdana"/>
              <a:cs typeface="Verdana"/>
              <a:sym typeface="Verdana"/>
            </a:endParaRPr>
          </a:p>
        </p:txBody>
      </p:sp>
      <p:sp>
        <p:nvSpPr>
          <p:cNvPr id="632" name="Google Shape;632;p84"/>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5"/>
          <p:cNvSpPr txBox="1">
            <a:spLocks noGrp="1"/>
          </p:cNvSpPr>
          <p:nvPr>
            <p:ph idx="1"/>
          </p:nvPr>
        </p:nvSpPr>
        <p:spPr>
          <a:xfrm>
            <a:off x="1027225" y="1028700"/>
            <a:ext cx="7945325" cy="4800600"/>
          </a:xfrm>
          <a:prstGeom prst="rect">
            <a:avLst/>
          </a:prstGeom>
        </p:spPr>
        <p:txBody>
          <a:bodyPr spcFirstLastPara="1" wrap="square" lIns="91425" tIns="91425" rIns="91425" bIns="91425" anchor="t" anchorCtr="0">
            <a:noAutofit/>
          </a:bodyPr>
          <a:lstStyle/>
          <a:p>
            <a:pPr marL="0" lvl="0" indent="0" algn="l" rtl="0">
              <a:spcBef>
                <a:spcPts val="440"/>
              </a:spcBef>
              <a:spcAft>
                <a:spcPts val="600"/>
              </a:spcAft>
              <a:buNone/>
            </a:pPr>
            <a:r>
              <a:rPr lang="nl-NL" sz="2800" dirty="0">
                <a:solidFill>
                  <a:srgbClr val="0070C0"/>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rPr>
              <a:t>Decision Analysis in R for Technologies in Health (DARTH)</a:t>
            </a:r>
          </a:p>
          <a:p>
            <a:pPr marL="0" lvl="0" indent="0" algn="l" rtl="0">
              <a:spcBef>
                <a:spcPts val="440"/>
              </a:spcBef>
              <a:spcAft>
                <a:spcPts val="0"/>
              </a:spcAft>
              <a:buNone/>
            </a:pPr>
            <a:r>
              <a:rPr lang="nl-NL" sz="2800" dirty="0">
                <a:solidFill>
                  <a:srgbClr val="0070C0"/>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rPr>
              <a:t> </a:t>
            </a:r>
            <a:r>
              <a:rPr lang="nl-NL" sz="2400" dirty="0">
                <a:solidFill>
                  <a:srgbClr val="0070C0"/>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rPr>
              <a:t>a multi-institutional collaboration of researchers </a:t>
            </a:r>
            <a:endParaRPr sz="2400" dirty="0">
              <a:solidFill>
                <a:srgbClr val="0070C0"/>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440"/>
              </a:spcBef>
              <a:spcAft>
                <a:spcPts val="0"/>
              </a:spcAft>
              <a:buNone/>
            </a:pPr>
            <a:endParaRPr sz="2800" dirty="0">
              <a:solidFill>
                <a:srgbClr val="004D99"/>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endParaRPr>
          </a:p>
          <a:p>
            <a:pPr marL="0" lvl="0" indent="0" algn="l" rtl="0">
              <a:spcBef>
                <a:spcPts val="440"/>
              </a:spcBef>
              <a:spcAft>
                <a:spcPts val="600"/>
              </a:spcAft>
              <a:buNone/>
            </a:pPr>
            <a:r>
              <a:rPr lang="nl-NL" sz="2800" dirty="0">
                <a:solidFill>
                  <a:schemeClr val="tx1"/>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rPr>
              <a:t>The aim:</a:t>
            </a:r>
            <a:endParaRPr sz="2800" dirty="0">
              <a:solidFill>
                <a:schemeClr val="tx1"/>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endParaRPr>
          </a:p>
          <a:p>
            <a:pPr marL="508000" lvl="1" indent="0">
              <a:lnSpc>
                <a:spcPct val="114000"/>
              </a:lnSpc>
              <a:buClr>
                <a:srgbClr val="004D99"/>
              </a:buClr>
              <a:buSzPts val="2800"/>
              <a:buNone/>
            </a:pPr>
            <a:r>
              <a:rPr lang="nl-NL" sz="28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Expand</a:t>
            </a:r>
            <a:r>
              <a:rPr lang="nl-NL" sz="28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knowledge</a:t>
            </a:r>
            <a:r>
              <a:rPr lang="nl-NL" sz="28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in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decision</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analysis, </a:t>
            </a:r>
            <a:r>
              <a:rPr lang="nl-NL" sz="28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increase</a:t>
            </a:r>
            <a:r>
              <a:rPr lang="nl-NL" sz="28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accessibiliy</a:t>
            </a:r>
            <a:r>
              <a:rPr lang="nl-NL" sz="28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to</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decision</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modeling</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and</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empower</a:t>
            </a:r>
            <a:r>
              <a:rPr lang="nl-NL" sz="28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others</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to</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construct R-</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based</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decision</a:t>
            </a:r>
            <a:r>
              <a:rPr lang="nl-NL" sz="2800" dirty="0">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 </a:t>
            </a:r>
            <a:r>
              <a:rPr lang="nl-NL" sz="28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Arial"/>
              </a:rPr>
              <a:t>models</a:t>
            </a:r>
            <a:r>
              <a:rPr lang="nl-NL" sz="2800" dirty="0">
                <a:solidFill>
                  <a:schemeClr val="tx1"/>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rPr>
              <a:t> </a:t>
            </a:r>
          </a:p>
          <a:p>
            <a:pPr marL="457200" lvl="0" indent="0" algn="l" rtl="0">
              <a:spcBef>
                <a:spcPts val="440"/>
              </a:spcBef>
              <a:spcAft>
                <a:spcPts val="0"/>
              </a:spcAft>
              <a:buNone/>
            </a:pPr>
            <a:endParaRPr sz="2400" dirty="0">
              <a:solidFill>
                <a:srgbClr val="004D99"/>
              </a:solidFill>
              <a:highlight>
                <a:srgbClr val="FFFFFF"/>
              </a:highlight>
              <a:latin typeface="Verdana" panose="020B0604030504040204" pitchFamily="34" charset="0"/>
              <a:ea typeface="Verdana" panose="020B0604030504040204" pitchFamily="34" charset="0"/>
              <a:cs typeface="Verdana" panose="020B0604030504040204" pitchFamily="34" charset="0"/>
              <a:sym typeface="Arial"/>
            </a:endParaRPr>
          </a:p>
          <a:p>
            <a:pPr marL="457200" lvl="0" indent="-406400" algn="l" rtl="0">
              <a:spcBef>
                <a:spcPts val="440"/>
              </a:spcBef>
              <a:spcAft>
                <a:spcPts val="0"/>
              </a:spcAft>
              <a:buClr>
                <a:srgbClr val="004D99"/>
              </a:buClr>
              <a:buSzPts val="2800"/>
              <a:buFont typeface="Arial"/>
              <a:buChar char="•"/>
            </a:pP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465" name="Google Shape;465;p65"/>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6"/>
          <p:cNvSpPr txBox="1">
            <a:spLocks noGrp="1"/>
          </p:cNvSpPr>
          <p:nvPr>
            <p:ph type="title"/>
          </p:nvPr>
        </p:nvSpPr>
        <p:spPr>
          <a:xfrm>
            <a:off x="840432" y="457200"/>
            <a:ext cx="76200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004D99"/>
                </a:solidFill>
              </a:rPr>
              <a:t>The DARTH workgroup</a:t>
            </a:r>
            <a:endParaRPr sz="4000" dirty="0">
              <a:solidFill>
                <a:srgbClr val="004D99"/>
              </a:solidFill>
            </a:endParaRPr>
          </a:p>
        </p:txBody>
      </p:sp>
      <p:sp>
        <p:nvSpPr>
          <p:cNvPr id="3" name="Text Placeholder 2">
            <a:extLst>
              <a:ext uri="{FF2B5EF4-FFF2-40B4-BE49-F238E27FC236}">
                <a16:creationId xmlns:a16="http://schemas.microsoft.com/office/drawing/2014/main" id="{A7BA1723-C016-4258-A9BE-15493A75B1F7}"/>
              </a:ext>
            </a:extLst>
          </p:cNvPr>
          <p:cNvSpPr>
            <a:spLocks noGrp="1"/>
          </p:cNvSpPr>
          <p:nvPr>
            <p:ph idx="1"/>
          </p:nvPr>
        </p:nvSpPr>
        <p:spPr/>
        <p:txBody>
          <a:bodyPr/>
          <a:lstStyle/>
          <a:p>
            <a:endParaRPr lang="en-US" dirty="0"/>
          </a:p>
        </p:txBody>
      </p:sp>
      <p:sp>
        <p:nvSpPr>
          <p:cNvPr id="5" name="Slide Number Placeholder 3">
            <a:extLst>
              <a:ext uri="{FF2B5EF4-FFF2-40B4-BE49-F238E27FC236}">
                <a16:creationId xmlns:a16="http://schemas.microsoft.com/office/drawing/2014/main" id="{9E2D372B-4E69-394B-BE92-C9753E39A09E}"/>
              </a:ext>
            </a:extLst>
          </p:cNvPr>
          <p:cNvSpPr>
            <a:spLocks noGrp="1"/>
          </p:cNvSpPr>
          <p:nvPr>
            <p:ph type="sldNum" sz="quarter" idx="12"/>
          </p:nvPr>
        </p:nvSpPr>
        <p:spPr/>
        <p:txBody>
          <a:bodyPr/>
          <a:lstStyle/>
          <a:p>
            <a:fld id="{0798D939-2D9E-2142-A80A-FFDECD1E5A9B}" type="slidenum">
              <a:rPr lang="en-US" smtClean="0"/>
              <a:t>3</a:t>
            </a:fld>
            <a:endParaRPr lang="en-US" dirty="0"/>
          </a:p>
        </p:txBody>
      </p:sp>
      <p:pic>
        <p:nvPicPr>
          <p:cNvPr id="1026" name="Picture 2">
            <a:extLst>
              <a:ext uri="{FF2B5EF4-FFF2-40B4-BE49-F238E27FC236}">
                <a16:creationId xmlns:a16="http://schemas.microsoft.com/office/drawing/2014/main" id="{59B26DDD-6223-4879-9C71-0AD60EA5D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711"/>
          <a:stretch/>
        </p:blipFill>
        <p:spPr bwMode="auto">
          <a:xfrm>
            <a:off x="1410543" y="1872000"/>
            <a:ext cx="6322913" cy="49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a:t>
            </a:r>
          </a:p>
        </p:txBody>
      </p:sp>
      <p:sp>
        <p:nvSpPr>
          <p:cNvPr id="3" name="Content Placeholder 2"/>
          <p:cNvSpPr>
            <a:spLocks noGrp="1"/>
          </p:cNvSpPr>
          <p:nvPr>
            <p:ph idx="1"/>
          </p:nvPr>
        </p:nvSpPr>
        <p:spPr/>
        <p:txBody>
          <a:bodyPr>
            <a:normAutofit/>
          </a:bodyPr>
          <a:lstStyle/>
          <a:p>
            <a:pPr>
              <a:spcBef>
                <a:spcPts val="1800"/>
              </a:spcBef>
            </a:pPr>
            <a:r>
              <a:rPr lang="en-US" dirty="0"/>
              <a:t>Freely available and open-source</a:t>
            </a:r>
          </a:p>
          <a:p>
            <a:pPr>
              <a:spcBef>
                <a:spcPts val="1800"/>
              </a:spcBef>
            </a:pPr>
            <a:r>
              <a:rPr lang="en-US" dirty="0"/>
              <a:t>Flexibility to implement any desired modeling structure</a:t>
            </a:r>
          </a:p>
          <a:p>
            <a:pPr lvl="1">
              <a:spcBef>
                <a:spcPts val="600"/>
              </a:spcBef>
            </a:pPr>
            <a:r>
              <a:rPr lang="en-US" dirty="0"/>
              <a:t>Computationally efficient</a:t>
            </a:r>
          </a:p>
          <a:p>
            <a:pPr>
              <a:spcBef>
                <a:spcPts val="1800"/>
              </a:spcBef>
            </a:pPr>
            <a:r>
              <a:rPr lang="en-US" dirty="0"/>
              <a:t>Results are reproducible</a:t>
            </a:r>
          </a:p>
          <a:p>
            <a:pPr lvl="1">
              <a:spcBef>
                <a:spcPts val="600"/>
              </a:spcBef>
            </a:pPr>
            <a:r>
              <a:rPr lang="en-US" dirty="0"/>
              <a:t>no “point-and-click” steps</a:t>
            </a:r>
          </a:p>
          <a:p>
            <a:pPr>
              <a:spcBef>
                <a:spcPts val="1800"/>
              </a:spcBef>
            </a:pPr>
            <a:r>
              <a:rPr lang="en-US" dirty="0"/>
              <a:t>Integrate statistical analyses with modeling</a:t>
            </a:r>
          </a:p>
          <a:p>
            <a:pPr lvl="1">
              <a:spcBef>
                <a:spcPts val="600"/>
              </a:spcBef>
            </a:pPr>
            <a:r>
              <a:rPr lang="en-US" dirty="0"/>
              <a:t>Parameter estimation</a:t>
            </a:r>
          </a:p>
          <a:p>
            <a:pPr lvl="1">
              <a:spcBef>
                <a:spcPts val="600"/>
              </a:spcBef>
            </a:pPr>
            <a:r>
              <a:rPr lang="en-US" dirty="0"/>
              <a:t>Analysis / visualization of results</a:t>
            </a:r>
          </a:p>
        </p:txBody>
      </p:sp>
      <p:sp>
        <p:nvSpPr>
          <p:cNvPr id="4" name="Slide Number Placeholder 3">
            <a:extLst>
              <a:ext uri="{FF2B5EF4-FFF2-40B4-BE49-F238E27FC236}">
                <a16:creationId xmlns:a16="http://schemas.microsoft.com/office/drawing/2014/main" id="{27D693FD-8BA1-C941-9B89-DE04265DA3ED}"/>
              </a:ext>
            </a:extLst>
          </p:cNvPr>
          <p:cNvSpPr>
            <a:spLocks noGrp="1"/>
          </p:cNvSpPr>
          <p:nvPr>
            <p:ph type="sldNum" sz="quarter" idx="12"/>
          </p:nvPr>
        </p:nvSpPr>
        <p:spPr/>
        <p:txBody>
          <a:bodyPr/>
          <a:lstStyle/>
          <a:p>
            <a:fld id="{0798D939-2D9E-2142-A80A-FFDECD1E5A9B}" type="slidenum">
              <a:rPr lang="en-US" smtClean="0"/>
              <a:t>4</a:t>
            </a:fld>
            <a:endParaRPr lang="en-US" dirty="0"/>
          </a:p>
        </p:txBody>
      </p:sp>
    </p:spTree>
    <p:extLst>
      <p:ext uri="{BB962C8B-B14F-4D97-AF65-F5344CB8AC3E}">
        <p14:creationId xmlns:p14="http://schemas.microsoft.com/office/powerpoint/2010/main" val="94058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48"/>
          <p:cNvSpPr txBox="1">
            <a:spLocks noGrp="1"/>
          </p:cNvSpPr>
          <p:nvPr>
            <p:ph type="title"/>
          </p:nvPr>
        </p:nvSpPr>
        <p:spPr>
          <a:xfrm>
            <a:off x="992832" y="274638"/>
            <a:ext cx="7620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sz="4000" dirty="0">
                <a:solidFill>
                  <a:srgbClr val="0070C0"/>
                </a:solidFill>
              </a:rPr>
              <a:t>Conventional Decision Modeling Process</a:t>
            </a:r>
            <a:endParaRPr sz="4000" dirty="0">
              <a:solidFill>
                <a:srgbClr val="0070C0"/>
              </a:solidFill>
            </a:endParaRPr>
          </a:p>
        </p:txBody>
      </p:sp>
      <p:pic>
        <p:nvPicPr>
          <p:cNvPr id="1017" name="Google Shape;1017;p148" descr="Image result for treeage"/>
          <p:cNvPicPr preferRelativeResize="0">
            <a:picLocks noGrp="1"/>
          </p:cNvPicPr>
          <p:nvPr>
            <p:ph idx="1"/>
          </p:nvPr>
        </p:nvPicPr>
        <p:blipFill rotWithShape="1">
          <a:blip r:embed="rId3">
            <a:alphaModFix/>
          </a:blip>
          <a:srcRect/>
          <a:stretch/>
        </p:blipFill>
        <p:spPr>
          <a:xfrm>
            <a:off x="996384" y="4139439"/>
            <a:ext cx="2139600" cy="659700"/>
          </a:xfrm>
          <a:prstGeom prst="rect">
            <a:avLst/>
          </a:prstGeom>
          <a:noFill/>
          <a:ln>
            <a:noFill/>
          </a:ln>
        </p:spPr>
      </p:pic>
      <p:sp>
        <p:nvSpPr>
          <p:cNvPr id="18" name="Slide Number Placeholder 3">
            <a:extLst>
              <a:ext uri="{FF2B5EF4-FFF2-40B4-BE49-F238E27FC236}">
                <a16:creationId xmlns:a16="http://schemas.microsoft.com/office/drawing/2014/main" id="{78159382-355B-D449-B66F-6662C37FE012}"/>
              </a:ext>
            </a:extLst>
          </p:cNvPr>
          <p:cNvSpPr>
            <a:spLocks noGrp="1"/>
          </p:cNvSpPr>
          <p:nvPr>
            <p:ph type="sldNum" sz="quarter" idx="12"/>
          </p:nvPr>
        </p:nvSpPr>
        <p:spPr/>
        <p:txBody>
          <a:bodyPr/>
          <a:lstStyle/>
          <a:p>
            <a:fld id="{0798D939-2D9E-2142-A80A-FFDECD1E5A9B}" type="slidenum">
              <a:rPr lang="en-US" smtClean="0"/>
              <a:t>5</a:t>
            </a:fld>
            <a:endParaRPr lang="en-US" dirty="0"/>
          </a:p>
        </p:txBody>
      </p:sp>
      <p:pic>
        <p:nvPicPr>
          <p:cNvPr id="1016" name="Google Shape;1016;p148" descr="https://lh5.googleusercontent.com/gbXt9VN5WyuMGNcYzTJkzKJPStG1Tilx4HnDsIRyvBF1WaCQl7N5sIM1Cvv25PGA0HfP9kkQxxVT8YrlRN192mWaCQcVOFx9O1-x3HPVwTSk5-d-SldOGUSsS5LZimSVKc4N6vQYipc"/>
          <p:cNvPicPr preferRelativeResize="0"/>
          <p:nvPr/>
        </p:nvPicPr>
        <p:blipFill rotWithShape="1">
          <a:blip r:embed="rId4">
            <a:alphaModFix/>
          </a:blip>
          <a:srcRect/>
          <a:stretch/>
        </p:blipFill>
        <p:spPr>
          <a:xfrm>
            <a:off x="3708797" y="1419225"/>
            <a:ext cx="3607594" cy="4029075"/>
          </a:xfrm>
          <a:prstGeom prst="rect">
            <a:avLst/>
          </a:prstGeom>
          <a:noFill/>
          <a:ln>
            <a:noFill/>
          </a:ln>
        </p:spPr>
      </p:pic>
      <p:pic>
        <p:nvPicPr>
          <p:cNvPr id="1018" name="Google Shape;1018;p148" descr="A picture containing clipart&#10;&#10;Description automatically generated"/>
          <p:cNvPicPr preferRelativeResize="0"/>
          <p:nvPr/>
        </p:nvPicPr>
        <p:blipFill rotWithShape="1">
          <a:blip r:embed="rId5">
            <a:alphaModFix/>
          </a:blip>
          <a:srcRect t="25404" r="-9505" b="25722"/>
          <a:stretch/>
        </p:blipFill>
        <p:spPr>
          <a:xfrm>
            <a:off x="7501975" y="2517700"/>
            <a:ext cx="1216500" cy="723900"/>
          </a:xfrm>
          <a:prstGeom prst="rect">
            <a:avLst/>
          </a:prstGeom>
          <a:noFill/>
          <a:ln w="9525" cap="flat" cmpd="sng">
            <a:solidFill>
              <a:srgbClr val="002060"/>
            </a:solidFill>
            <a:prstDash val="solid"/>
            <a:round/>
            <a:headEnd type="none" w="sm" len="sm"/>
            <a:tailEnd type="none" w="sm" len="sm"/>
          </a:ln>
        </p:spPr>
      </p:pic>
      <p:pic>
        <p:nvPicPr>
          <p:cNvPr id="1019" name="Google Shape;1019;p148" descr="Image result for revman"/>
          <p:cNvPicPr preferRelativeResize="0"/>
          <p:nvPr/>
        </p:nvPicPr>
        <p:blipFill rotWithShape="1">
          <a:blip r:embed="rId6">
            <a:alphaModFix/>
          </a:blip>
          <a:srcRect t="26777" b="28777"/>
          <a:stretch/>
        </p:blipFill>
        <p:spPr>
          <a:xfrm>
            <a:off x="1316175" y="2456412"/>
            <a:ext cx="2044375" cy="853238"/>
          </a:xfrm>
          <a:prstGeom prst="rect">
            <a:avLst/>
          </a:prstGeom>
          <a:noFill/>
          <a:ln w="9525" cap="flat" cmpd="sng">
            <a:solidFill>
              <a:srgbClr val="002060"/>
            </a:solidFill>
            <a:prstDash val="solid"/>
            <a:round/>
            <a:headEnd type="none" w="sm" len="sm"/>
            <a:tailEnd type="none" w="sm" len="sm"/>
          </a:ln>
        </p:spPr>
      </p:pic>
      <p:pic>
        <p:nvPicPr>
          <p:cNvPr id="1020" name="Google Shape;1020;p148" descr="Image result for @risk"/>
          <p:cNvPicPr preferRelativeResize="0"/>
          <p:nvPr/>
        </p:nvPicPr>
        <p:blipFill rotWithShape="1">
          <a:blip r:embed="rId7">
            <a:alphaModFix/>
          </a:blip>
          <a:srcRect/>
          <a:stretch/>
        </p:blipFill>
        <p:spPr>
          <a:xfrm>
            <a:off x="1792563" y="4874289"/>
            <a:ext cx="629284" cy="761927"/>
          </a:xfrm>
          <a:prstGeom prst="rect">
            <a:avLst/>
          </a:prstGeom>
          <a:noFill/>
          <a:ln>
            <a:noFill/>
          </a:ln>
        </p:spPr>
      </p:pic>
      <p:pic>
        <p:nvPicPr>
          <p:cNvPr id="1021" name="Google Shape;1021;p148" descr="A close up of a sign&#10;&#10;Description automatically generated"/>
          <p:cNvPicPr preferRelativeResize="0"/>
          <p:nvPr/>
        </p:nvPicPr>
        <p:blipFill rotWithShape="1">
          <a:blip r:embed="rId8">
            <a:alphaModFix/>
          </a:blip>
          <a:srcRect/>
          <a:stretch/>
        </p:blipFill>
        <p:spPr>
          <a:xfrm>
            <a:off x="2636182" y="5283497"/>
            <a:ext cx="602601" cy="570465"/>
          </a:xfrm>
          <a:prstGeom prst="rect">
            <a:avLst/>
          </a:prstGeom>
          <a:noFill/>
          <a:ln>
            <a:noFill/>
          </a:ln>
        </p:spPr>
      </p:pic>
      <p:pic>
        <p:nvPicPr>
          <p:cNvPr id="1022" name="Google Shape;1022;p148"/>
          <p:cNvPicPr preferRelativeResize="0"/>
          <p:nvPr/>
        </p:nvPicPr>
        <p:blipFill rotWithShape="1">
          <a:blip r:embed="rId9">
            <a:alphaModFix/>
          </a:blip>
          <a:srcRect/>
          <a:stretch/>
        </p:blipFill>
        <p:spPr>
          <a:xfrm>
            <a:off x="800744" y="5009177"/>
            <a:ext cx="964672" cy="587573"/>
          </a:xfrm>
          <a:prstGeom prst="rect">
            <a:avLst/>
          </a:prstGeom>
          <a:noFill/>
          <a:ln>
            <a:noFill/>
          </a:ln>
        </p:spPr>
      </p:pic>
      <p:pic>
        <p:nvPicPr>
          <p:cNvPr id="1023" name="Google Shape;1023;p148" descr="Image result for R"/>
          <p:cNvPicPr preferRelativeResize="0"/>
          <p:nvPr/>
        </p:nvPicPr>
        <p:blipFill rotWithShape="1">
          <a:blip r:embed="rId10">
            <a:alphaModFix/>
          </a:blip>
          <a:srcRect/>
          <a:stretch/>
        </p:blipFill>
        <p:spPr>
          <a:xfrm>
            <a:off x="6651957" y="4537484"/>
            <a:ext cx="912709" cy="707349"/>
          </a:xfrm>
          <a:prstGeom prst="rect">
            <a:avLst/>
          </a:prstGeom>
          <a:noFill/>
          <a:ln w="9525" cap="flat" cmpd="sng">
            <a:solidFill>
              <a:srgbClr val="0070C0"/>
            </a:solidFill>
            <a:prstDash val="solid"/>
            <a:round/>
            <a:headEnd type="none" w="sm" len="sm"/>
            <a:tailEnd type="none" w="sm" len="sm"/>
          </a:ln>
        </p:spPr>
      </p:pic>
      <p:sp>
        <p:nvSpPr>
          <p:cNvPr id="1024" name="Google Shape;1024;p148"/>
          <p:cNvSpPr/>
          <p:nvPr/>
        </p:nvSpPr>
        <p:spPr>
          <a:xfrm>
            <a:off x="736777" y="3988455"/>
            <a:ext cx="2754000" cy="23433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25" name="Google Shape;1025;p148"/>
          <p:cNvCxnSpPr/>
          <p:nvPr/>
        </p:nvCxnSpPr>
        <p:spPr>
          <a:xfrm rot="10800000" flipH="1">
            <a:off x="3503325" y="3906850"/>
            <a:ext cx="1252500" cy="339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6" name="Google Shape;1026;p148"/>
          <p:cNvCxnSpPr>
            <a:stCxn id="1023" idx="1"/>
          </p:cNvCxnSpPr>
          <p:nvPr/>
        </p:nvCxnSpPr>
        <p:spPr>
          <a:xfrm rot="10800000">
            <a:off x="5392857" y="4607359"/>
            <a:ext cx="1259100" cy="283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7" name="Google Shape;1027;p148"/>
          <p:cNvCxnSpPr>
            <a:stCxn id="1023" idx="1"/>
          </p:cNvCxnSpPr>
          <p:nvPr/>
        </p:nvCxnSpPr>
        <p:spPr>
          <a:xfrm flipH="1">
            <a:off x="5435457" y="4891159"/>
            <a:ext cx="1216500" cy="119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8" name="Google Shape;1028;p148"/>
          <p:cNvCxnSpPr>
            <a:stCxn id="1018" idx="1"/>
          </p:cNvCxnSpPr>
          <p:nvPr/>
        </p:nvCxnSpPr>
        <p:spPr>
          <a:xfrm rot="10800000">
            <a:off x="7188175" y="2879650"/>
            <a:ext cx="31380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9" name="Google Shape;1029;p148"/>
          <p:cNvCxnSpPr>
            <a:stCxn id="1019" idx="3"/>
          </p:cNvCxnSpPr>
          <p:nvPr/>
        </p:nvCxnSpPr>
        <p:spPr>
          <a:xfrm>
            <a:off x="3360550" y="2883031"/>
            <a:ext cx="631200" cy="33000"/>
          </a:xfrm>
          <a:prstGeom prst="straightConnector1">
            <a:avLst/>
          </a:prstGeom>
          <a:noFill/>
          <a:ln w="9525" cap="flat" cmpd="sng">
            <a:solidFill>
              <a:schemeClr val="accent1"/>
            </a:solidFill>
            <a:prstDash val="solid"/>
            <a:miter lim="800000"/>
            <a:headEnd type="none" w="sm" len="sm"/>
            <a:tailEnd type="triangle" w="med" len="med"/>
          </a:ln>
        </p:spPr>
      </p:cxnSp>
      <p:pic>
        <p:nvPicPr>
          <p:cNvPr id="2" name="Picture 2" descr="MATLAB | College of Engineering | USU">
            <a:extLst>
              <a:ext uri="{FF2B5EF4-FFF2-40B4-BE49-F238E27FC236}">
                <a16:creationId xmlns:a16="http://schemas.microsoft.com/office/drawing/2014/main" id="{C0F488FA-4889-AA40-A762-6B51A7D476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820" y="5669280"/>
            <a:ext cx="1944319" cy="7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1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nl-NL" sz="4000" dirty="0">
                <a:solidFill>
                  <a:srgbClr val="0070C0"/>
                </a:solidFill>
              </a:rPr>
              <a:t>Streamlining Decision Modeling </a:t>
            </a:r>
            <a:endParaRPr sz="4000" dirty="0">
              <a:solidFill>
                <a:srgbClr val="0070C0"/>
              </a:solidFill>
            </a:endParaRPr>
          </a:p>
        </p:txBody>
      </p:sp>
      <p:sp>
        <p:nvSpPr>
          <p:cNvPr id="7" name="Slide Number Placeholder 3">
            <a:extLst>
              <a:ext uri="{FF2B5EF4-FFF2-40B4-BE49-F238E27FC236}">
                <a16:creationId xmlns:a16="http://schemas.microsoft.com/office/drawing/2014/main" id="{E4F2B527-E0D6-1A4B-81A4-00BAF8877593}"/>
              </a:ext>
            </a:extLst>
          </p:cNvPr>
          <p:cNvSpPr>
            <a:spLocks noGrp="1"/>
          </p:cNvSpPr>
          <p:nvPr>
            <p:ph type="sldNum" sz="quarter" idx="12"/>
          </p:nvPr>
        </p:nvSpPr>
        <p:spPr/>
        <p:txBody>
          <a:bodyPr/>
          <a:lstStyle/>
          <a:p>
            <a:fld id="{0798D939-2D9E-2142-A80A-FFDECD1E5A9B}" type="slidenum">
              <a:rPr lang="en-US" smtClean="0"/>
              <a:t>6</a:t>
            </a:fld>
            <a:endParaRPr lang="en-US" dirty="0"/>
          </a:p>
        </p:txBody>
      </p:sp>
      <p:pic>
        <p:nvPicPr>
          <p:cNvPr id="1037" name="Google Shape;1037;p149" descr="https://lh6.googleusercontent.com/KsJGy4kP0sN-_Pv-_Zv0ZpGpFPdbC04Rnramof-6p3JJNOpiY1mHhM39bJKua4ajE05Ly74zkWpLoWMpllbxAMEohMU4iMLsV7O5StOxSBYmWmgRDpj6i-qRqgYXh6aY6lbVF4gQyao"/>
          <p:cNvPicPr preferRelativeResize="0"/>
          <p:nvPr/>
        </p:nvPicPr>
        <p:blipFill rotWithShape="1">
          <a:blip r:embed="rId3">
            <a:alphaModFix/>
          </a:blip>
          <a:srcRect/>
          <a:stretch/>
        </p:blipFill>
        <p:spPr>
          <a:xfrm>
            <a:off x="3614757" y="1547288"/>
            <a:ext cx="4230213" cy="4713883"/>
          </a:xfrm>
          <a:prstGeom prst="rect">
            <a:avLst/>
          </a:prstGeom>
          <a:noFill/>
          <a:ln>
            <a:noFill/>
          </a:ln>
        </p:spPr>
      </p:pic>
      <p:pic>
        <p:nvPicPr>
          <p:cNvPr id="1038" name="Google Shape;1038;p149" descr="Image result for R"/>
          <p:cNvPicPr preferRelativeResize="0"/>
          <p:nvPr/>
        </p:nvPicPr>
        <p:blipFill rotWithShape="1">
          <a:blip r:embed="rId4">
            <a:alphaModFix/>
          </a:blip>
          <a:srcRect/>
          <a:stretch/>
        </p:blipFill>
        <p:spPr>
          <a:xfrm>
            <a:off x="1159158" y="3348991"/>
            <a:ext cx="1386385" cy="1142176"/>
          </a:xfrm>
          <a:prstGeom prst="rect">
            <a:avLst/>
          </a:prstGeom>
          <a:noFill/>
          <a:ln>
            <a:noFill/>
          </a:ln>
        </p:spPr>
      </p:pic>
      <p:sp>
        <p:nvSpPr>
          <p:cNvPr id="1040" name="Google Shape;1040;p149"/>
          <p:cNvSpPr/>
          <p:nvPr/>
        </p:nvSpPr>
        <p:spPr>
          <a:xfrm>
            <a:off x="982980" y="3131820"/>
            <a:ext cx="1806644" cy="154305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41" name="Google Shape;1041;p149"/>
          <p:cNvCxnSpPr>
            <a:cxnSpLocks/>
            <a:stCxn id="1040" idx="3"/>
            <a:endCxn id="1037" idx="1"/>
          </p:cNvCxnSpPr>
          <p:nvPr/>
        </p:nvCxnSpPr>
        <p:spPr>
          <a:xfrm>
            <a:off x="2789624" y="3903345"/>
            <a:ext cx="825133" cy="885"/>
          </a:xfrm>
          <a:prstGeom prst="straightConnector1">
            <a:avLst/>
          </a:prstGeom>
          <a:noFill/>
          <a:ln w="9525"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90632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DARTH Publications</a:t>
            </a:r>
          </a:p>
        </p:txBody>
      </p:sp>
      <p:sp>
        <p:nvSpPr>
          <p:cNvPr id="22" name="Slide Number Placeholder 21">
            <a:extLst>
              <a:ext uri="{FF2B5EF4-FFF2-40B4-BE49-F238E27FC236}">
                <a16:creationId xmlns:a16="http://schemas.microsoft.com/office/drawing/2014/main" id="{43460BC2-6899-D846-8EE0-5D68EBFDBF7F}"/>
              </a:ext>
            </a:extLst>
          </p:cNvPr>
          <p:cNvSpPr>
            <a:spLocks noGrp="1"/>
          </p:cNvSpPr>
          <p:nvPr>
            <p:ph type="sldNum" sz="quarter" idx="12"/>
          </p:nvPr>
        </p:nvSpPr>
        <p:spPr/>
        <p:txBody>
          <a:bodyPr/>
          <a:lstStyle/>
          <a:p>
            <a:fld id="{0798D939-2D9E-2142-A80A-FFDECD1E5A9B}" type="slidenum">
              <a:rPr lang="en-US" smtClean="0"/>
              <a:t>7</a:t>
            </a:fld>
            <a:endParaRPr lang="en-US"/>
          </a:p>
        </p:txBody>
      </p:sp>
      <p:grpSp>
        <p:nvGrpSpPr>
          <p:cNvPr id="19" name="Group 18"/>
          <p:cNvGrpSpPr/>
          <p:nvPr/>
        </p:nvGrpSpPr>
        <p:grpSpPr>
          <a:xfrm>
            <a:off x="840432" y="1226402"/>
            <a:ext cx="6183823" cy="1265559"/>
            <a:chOff x="4040831" y="-632780"/>
            <a:chExt cx="6183823" cy="1265559"/>
          </a:xfrm>
        </p:grpSpPr>
        <p:sp>
          <p:nvSpPr>
            <p:cNvPr id="20" name="Rectangle 19"/>
            <p:cNvSpPr/>
            <p:nvPr/>
          </p:nvSpPr>
          <p:spPr>
            <a:xfrm>
              <a:off x="4040831" y="-632780"/>
              <a:ext cx="6183823" cy="126555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091092" y="-552346"/>
              <a:ext cx="6083300" cy="1104691"/>
              <a:chOff x="4040832" y="-541624"/>
              <a:chExt cx="6083300" cy="1104691"/>
            </a:xfrm>
          </p:grpSpPr>
          <p:grpSp>
            <p:nvGrpSpPr>
              <p:cNvPr id="16" name="Group 15"/>
              <p:cNvGrpSpPr/>
              <p:nvPr/>
            </p:nvGrpSpPr>
            <p:grpSpPr>
              <a:xfrm>
                <a:off x="4040832" y="-541624"/>
                <a:ext cx="6083300" cy="849619"/>
                <a:chOff x="-3526639" y="1488190"/>
                <a:chExt cx="6083300" cy="849619"/>
              </a:xfrm>
            </p:grpSpPr>
            <p:pic>
              <p:nvPicPr>
                <p:cNvPr id="14" name="Picture 13"/>
                <p:cNvPicPr>
                  <a:picLocks noChangeAspect="1"/>
                </p:cNvPicPr>
                <p:nvPr/>
              </p:nvPicPr>
              <p:blipFill>
                <a:blip r:embed="rId2"/>
                <a:stretch>
                  <a:fillRect/>
                </a:stretch>
              </p:blipFill>
              <p:spPr>
                <a:xfrm>
                  <a:off x="-3526639" y="1488190"/>
                  <a:ext cx="6083300" cy="368300"/>
                </a:xfrm>
                <a:prstGeom prst="rect">
                  <a:avLst/>
                </a:prstGeom>
              </p:spPr>
            </p:pic>
            <p:pic>
              <p:nvPicPr>
                <p:cNvPr id="15" name="Picture 14"/>
                <p:cNvPicPr>
                  <a:picLocks noChangeAspect="1"/>
                </p:cNvPicPr>
                <p:nvPr/>
              </p:nvPicPr>
              <p:blipFill>
                <a:blip r:embed="rId3"/>
                <a:stretch>
                  <a:fillRect/>
                </a:stretch>
              </p:blipFill>
              <p:spPr>
                <a:xfrm>
                  <a:off x="-3526639" y="1893309"/>
                  <a:ext cx="6083300" cy="444500"/>
                </a:xfrm>
                <a:prstGeom prst="rect">
                  <a:avLst/>
                </a:prstGeom>
              </p:spPr>
            </p:pic>
          </p:grpSp>
          <p:pic>
            <p:nvPicPr>
              <p:cNvPr id="17" name="Picture 16"/>
              <p:cNvPicPr>
                <a:picLocks noChangeAspect="1"/>
              </p:cNvPicPr>
              <p:nvPr/>
            </p:nvPicPr>
            <p:blipFill>
              <a:blip r:embed="rId4"/>
              <a:stretch>
                <a:fillRect/>
              </a:stretch>
            </p:blipFill>
            <p:spPr>
              <a:xfrm>
                <a:off x="7495232" y="359867"/>
                <a:ext cx="2628900" cy="203200"/>
              </a:xfrm>
              <a:prstGeom prst="rect">
                <a:avLst/>
              </a:prstGeom>
            </p:spPr>
          </p:pic>
        </p:grpSp>
      </p:grpSp>
      <p:pic>
        <p:nvPicPr>
          <p:cNvPr id="27" name="Picture 26">
            <a:extLst>
              <a:ext uri="{FF2B5EF4-FFF2-40B4-BE49-F238E27FC236}">
                <a16:creationId xmlns:a16="http://schemas.microsoft.com/office/drawing/2014/main" id="{9377B70A-BCE8-0949-A4E5-DD34EAC6E88D}"/>
              </a:ext>
            </a:extLst>
          </p:cNvPr>
          <p:cNvPicPr>
            <a:picLocks noChangeAspect="1"/>
          </p:cNvPicPr>
          <p:nvPr/>
        </p:nvPicPr>
        <p:blipFill rotWithShape="1">
          <a:blip r:embed="rId5"/>
          <a:srcRect t="19656" r="1772"/>
          <a:stretch/>
        </p:blipFill>
        <p:spPr>
          <a:xfrm>
            <a:off x="840432" y="5492444"/>
            <a:ext cx="6319990" cy="1229356"/>
          </a:xfrm>
          <a:prstGeom prst="rect">
            <a:avLst/>
          </a:prstGeom>
          <a:ln w="9525">
            <a:solidFill>
              <a:schemeClr val="tx1"/>
            </a:solidFill>
          </a:ln>
        </p:spPr>
      </p:pic>
      <p:pic>
        <p:nvPicPr>
          <p:cNvPr id="28" name="Picture 27">
            <a:extLst>
              <a:ext uri="{FF2B5EF4-FFF2-40B4-BE49-F238E27FC236}">
                <a16:creationId xmlns:a16="http://schemas.microsoft.com/office/drawing/2014/main" id="{E9AE16E6-77D2-E144-BFFC-ED4642FB77EF}"/>
              </a:ext>
            </a:extLst>
          </p:cNvPr>
          <p:cNvPicPr>
            <a:picLocks noChangeAspect="1"/>
          </p:cNvPicPr>
          <p:nvPr/>
        </p:nvPicPr>
        <p:blipFill>
          <a:blip r:embed="rId6"/>
          <a:stretch>
            <a:fillRect/>
          </a:stretch>
        </p:blipFill>
        <p:spPr>
          <a:xfrm>
            <a:off x="840432" y="3459602"/>
            <a:ext cx="4946952" cy="1790670"/>
          </a:xfrm>
          <a:prstGeom prst="rect">
            <a:avLst/>
          </a:prstGeom>
          <a:ln w="12700">
            <a:solidFill>
              <a:schemeClr val="tx1"/>
            </a:solidFill>
          </a:ln>
        </p:spPr>
      </p:pic>
      <p:pic>
        <p:nvPicPr>
          <p:cNvPr id="8" name="Picture 7">
            <a:extLst>
              <a:ext uri="{FF2B5EF4-FFF2-40B4-BE49-F238E27FC236}">
                <a16:creationId xmlns:a16="http://schemas.microsoft.com/office/drawing/2014/main" id="{D0A3918F-7E0A-8E43-A414-9954BA2E4EEC}"/>
              </a:ext>
            </a:extLst>
          </p:cNvPr>
          <p:cNvPicPr>
            <a:picLocks noChangeAspect="1"/>
          </p:cNvPicPr>
          <p:nvPr/>
        </p:nvPicPr>
        <p:blipFill rotWithShape="1">
          <a:blip r:embed="rId7"/>
          <a:srcRect b="20030"/>
          <a:stretch/>
        </p:blipFill>
        <p:spPr>
          <a:xfrm>
            <a:off x="4345093" y="4592807"/>
            <a:ext cx="4656667" cy="1441824"/>
          </a:xfrm>
          <a:prstGeom prst="rect">
            <a:avLst/>
          </a:prstGeom>
          <a:ln>
            <a:solidFill>
              <a:schemeClr val="tx1"/>
            </a:solidFill>
            <a:prstDash val="solid"/>
          </a:ln>
        </p:spPr>
      </p:pic>
      <p:grpSp>
        <p:nvGrpSpPr>
          <p:cNvPr id="13" name="Group 12"/>
          <p:cNvGrpSpPr/>
          <p:nvPr/>
        </p:nvGrpSpPr>
        <p:grpSpPr>
          <a:xfrm>
            <a:off x="2971145" y="2203588"/>
            <a:ext cx="5733017" cy="1274862"/>
            <a:chOff x="-2923309" y="-259424"/>
            <a:chExt cx="5902036" cy="1376764"/>
          </a:xfrm>
        </p:grpSpPr>
        <p:sp>
          <p:nvSpPr>
            <p:cNvPr id="12" name="Rectangle 11"/>
            <p:cNvSpPr/>
            <p:nvPr/>
          </p:nvSpPr>
          <p:spPr>
            <a:xfrm>
              <a:off x="-2923309" y="-259424"/>
              <a:ext cx="5902036" cy="13767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858154" y="-236511"/>
              <a:ext cx="5771727" cy="1330939"/>
              <a:chOff x="-2805332" y="1417637"/>
              <a:chExt cx="5771727" cy="1330939"/>
            </a:xfrm>
          </p:grpSpPr>
          <p:grpSp>
            <p:nvGrpSpPr>
              <p:cNvPr id="9" name="Group 8"/>
              <p:cNvGrpSpPr/>
              <p:nvPr/>
            </p:nvGrpSpPr>
            <p:grpSpPr>
              <a:xfrm>
                <a:off x="-2805332" y="1528842"/>
                <a:ext cx="4462607" cy="1108529"/>
                <a:chOff x="-2805332" y="1517331"/>
                <a:chExt cx="4462607" cy="1108529"/>
              </a:xfrm>
            </p:grpSpPr>
            <p:pic>
              <p:nvPicPr>
                <p:cNvPr id="5" name="Picture 4"/>
                <p:cNvPicPr>
                  <a:picLocks noChangeAspect="1"/>
                </p:cNvPicPr>
                <p:nvPr/>
              </p:nvPicPr>
              <p:blipFill>
                <a:blip r:embed="rId8"/>
                <a:stretch>
                  <a:fillRect/>
                </a:stretch>
              </p:blipFill>
              <p:spPr>
                <a:xfrm>
                  <a:off x="-2805332" y="1517331"/>
                  <a:ext cx="3860800" cy="660400"/>
                </a:xfrm>
                <a:prstGeom prst="rect">
                  <a:avLst/>
                </a:prstGeom>
              </p:spPr>
            </p:pic>
            <p:pic>
              <p:nvPicPr>
                <p:cNvPr id="6" name="Picture 5"/>
                <p:cNvPicPr>
                  <a:picLocks noChangeAspect="1"/>
                </p:cNvPicPr>
                <p:nvPr/>
              </p:nvPicPr>
              <p:blipFill>
                <a:blip r:embed="rId9"/>
                <a:stretch>
                  <a:fillRect/>
                </a:stretch>
              </p:blipFill>
              <p:spPr>
                <a:xfrm>
                  <a:off x="-2673425" y="2206760"/>
                  <a:ext cx="4330700" cy="419100"/>
                </a:xfrm>
                <a:prstGeom prst="rect">
                  <a:avLst/>
                </a:prstGeom>
              </p:spPr>
            </p:pic>
          </p:grpSp>
          <p:pic>
            <p:nvPicPr>
              <p:cNvPr id="10" name="Picture 9"/>
              <p:cNvPicPr>
                <a:picLocks noChangeAspect="1"/>
              </p:cNvPicPr>
              <p:nvPr/>
            </p:nvPicPr>
            <p:blipFill>
              <a:blip r:embed="rId10"/>
              <a:stretch>
                <a:fillRect/>
              </a:stretch>
            </p:blipFill>
            <p:spPr>
              <a:xfrm>
                <a:off x="1657275" y="1417637"/>
                <a:ext cx="1309120" cy="1330939"/>
              </a:xfrm>
              <a:prstGeom prst="rect">
                <a:avLst/>
              </a:prstGeom>
            </p:spPr>
          </p:pic>
        </p:grpSp>
      </p:grpSp>
    </p:spTree>
    <p:extLst>
      <p:ext uri="{BB962C8B-B14F-4D97-AF65-F5344CB8AC3E}">
        <p14:creationId xmlns:p14="http://schemas.microsoft.com/office/powerpoint/2010/main" val="159556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6"/>
          <p:cNvSpPr txBox="1">
            <a:spLocks noGrp="1"/>
          </p:cNvSpPr>
          <p:nvPr>
            <p:ph type="title"/>
          </p:nvPr>
        </p:nvSpPr>
        <p:spPr>
          <a:xfrm>
            <a:off x="840432" y="457200"/>
            <a:ext cx="7957968"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a:solidFill>
                  <a:srgbClr val="004D99"/>
                </a:solidFill>
              </a:rPr>
              <a:t>DARTH Workshops 2016-2020</a:t>
            </a:r>
            <a:endParaRPr sz="4000" dirty="0">
              <a:solidFill>
                <a:srgbClr val="004D99"/>
              </a:solidFill>
            </a:endParaRPr>
          </a:p>
        </p:txBody>
      </p:sp>
      <p:sp>
        <p:nvSpPr>
          <p:cNvPr id="8" name="Slide Number Placeholder 21">
            <a:extLst>
              <a:ext uri="{FF2B5EF4-FFF2-40B4-BE49-F238E27FC236}">
                <a16:creationId xmlns:a16="http://schemas.microsoft.com/office/drawing/2014/main" id="{FECD3216-C0FD-1E43-A085-2E953FDA1701}"/>
              </a:ext>
            </a:extLst>
          </p:cNvPr>
          <p:cNvSpPr>
            <a:spLocks noGrp="1"/>
          </p:cNvSpPr>
          <p:nvPr>
            <p:ph type="sldNum" sz="quarter" idx="12"/>
          </p:nvPr>
        </p:nvSpPr>
        <p:spPr/>
        <p:txBody>
          <a:bodyPr/>
          <a:lstStyle/>
          <a:p>
            <a:fld id="{0798D939-2D9E-2142-A80A-FFDECD1E5A9B}" type="slidenum">
              <a:rPr lang="en-US" smtClean="0"/>
              <a:t>8</a:t>
            </a:fld>
            <a:endParaRPr lang="en-US"/>
          </a:p>
        </p:txBody>
      </p:sp>
      <p:grpSp>
        <p:nvGrpSpPr>
          <p:cNvPr id="5" name="Group 4">
            <a:extLst>
              <a:ext uri="{FF2B5EF4-FFF2-40B4-BE49-F238E27FC236}">
                <a16:creationId xmlns:a16="http://schemas.microsoft.com/office/drawing/2014/main" id="{C2E08139-0E8C-47EF-801E-731D5182150E}"/>
              </a:ext>
            </a:extLst>
          </p:cNvPr>
          <p:cNvGrpSpPr/>
          <p:nvPr/>
        </p:nvGrpSpPr>
        <p:grpSpPr>
          <a:xfrm>
            <a:off x="1130994" y="1543634"/>
            <a:ext cx="6882012" cy="5047536"/>
            <a:chOff x="-561052" y="-6594832"/>
            <a:chExt cx="18421603" cy="12094225"/>
          </a:xfrm>
        </p:grpSpPr>
        <p:sp>
          <p:nvSpPr>
            <p:cNvPr id="6" name="Rectangle 5">
              <a:extLst>
                <a:ext uri="{FF2B5EF4-FFF2-40B4-BE49-F238E27FC236}">
                  <a16:creationId xmlns:a16="http://schemas.microsoft.com/office/drawing/2014/main" id="{59FFBD5E-05A1-4FB5-9A7A-8FD96FDC0C9C}"/>
                </a:ext>
              </a:extLst>
            </p:cNvPr>
            <p:cNvSpPr>
              <a:spLocks noChangeArrowheads="1"/>
            </p:cNvSpPr>
            <p:nvPr/>
          </p:nvSpPr>
          <p:spPr bwMode="auto">
            <a:xfrm>
              <a:off x="-561052" y="-6594832"/>
              <a:ext cx="18421603" cy="120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Learn with DARTH: </a:t>
              </a:r>
              <a:r>
                <a:rPr kumimoji="0" lang="en-US" altLang="en-US" sz="1800" b="0" i="0" u="sng" strike="noStrike" cap="none" normalizeH="0" baseline="0" dirty="0">
                  <a:ln>
                    <a:noFill/>
                  </a:ln>
                  <a:solidFill>
                    <a:srgbClr val="F7730B"/>
                  </a:solidFill>
                  <a:effectLst/>
                  <a:latin typeface="Verdana" panose="020B0604030504040204" pitchFamily="34" charset="0"/>
                  <a:hlinkClick r:id="rId3"/>
                </a:rPr>
                <a:t>http://darthworkgroup.com/workshops/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22 workshops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550 participants</a:t>
              </a:r>
              <a:endParaRPr kumimoji="0" lang="en-US" altLang="en-US" sz="6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80788FD9-F1D7-4F7D-8FA3-46BF44441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94" y="-5488548"/>
              <a:ext cx="15240000" cy="95535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927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8CFCC-C5E9-C741-A73D-4C4FC8FFC16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nl-NL" smtClean="0"/>
              <a:t>9</a:t>
            </a:fld>
            <a:endParaRPr lang="nl-NL"/>
          </a:p>
        </p:txBody>
      </p:sp>
      <p:pic>
        <p:nvPicPr>
          <p:cNvPr id="31" name="Picture 30">
            <a:extLst>
              <a:ext uri="{FF2B5EF4-FFF2-40B4-BE49-F238E27FC236}">
                <a16:creationId xmlns:a16="http://schemas.microsoft.com/office/drawing/2014/main" id="{8F1E06EB-50B7-FF44-B12C-457A5D9CEB04}"/>
              </a:ext>
            </a:extLst>
          </p:cNvPr>
          <p:cNvPicPr>
            <a:picLocks noChangeAspect="1"/>
          </p:cNvPicPr>
          <p:nvPr/>
        </p:nvPicPr>
        <p:blipFill>
          <a:blip r:embed="rId2"/>
          <a:stretch>
            <a:fillRect/>
          </a:stretch>
        </p:blipFill>
        <p:spPr>
          <a:xfrm>
            <a:off x="439420" y="111760"/>
            <a:ext cx="4064000" cy="1765300"/>
          </a:xfrm>
          <a:prstGeom prst="rect">
            <a:avLst/>
          </a:prstGeom>
        </p:spPr>
      </p:pic>
      <p:pic>
        <p:nvPicPr>
          <p:cNvPr id="14" name="Picture 13">
            <a:extLst>
              <a:ext uri="{FF2B5EF4-FFF2-40B4-BE49-F238E27FC236}">
                <a16:creationId xmlns:a16="http://schemas.microsoft.com/office/drawing/2014/main" id="{1493BF63-8C70-AF41-81B6-FC5F3BF76EEE}"/>
              </a:ext>
            </a:extLst>
          </p:cNvPr>
          <p:cNvPicPr>
            <a:picLocks noChangeAspect="1"/>
          </p:cNvPicPr>
          <p:nvPr/>
        </p:nvPicPr>
        <p:blipFill>
          <a:blip r:embed="rId3"/>
          <a:stretch>
            <a:fillRect/>
          </a:stretch>
        </p:blipFill>
        <p:spPr>
          <a:xfrm>
            <a:off x="4048461" y="582930"/>
            <a:ext cx="4866939" cy="2788920"/>
          </a:xfrm>
          <a:prstGeom prst="rect">
            <a:avLst/>
          </a:prstGeom>
        </p:spPr>
      </p:pic>
      <p:pic>
        <p:nvPicPr>
          <p:cNvPr id="3" name="Google Shape;562;p75">
            <a:extLst>
              <a:ext uri="{FF2B5EF4-FFF2-40B4-BE49-F238E27FC236}">
                <a16:creationId xmlns:a16="http://schemas.microsoft.com/office/drawing/2014/main" id="{E8706695-9E19-F847-86D0-1EF39A66F47D}"/>
              </a:ext>
            </a:extLst>
          </p:cNvPr>
          <p:cNvPicPr preferRelativeResize="0"/>
          <p:nvPr/>
        </p:nvPicPr>
        <p:blipFill rotWithShape="1">
          <a:blip r:embed="rId4">
            <a:alphaModFix/>
          </a:blip>
          <a:srcRect t="918" r="941"/>
          <a:stretch/>
        </p:blipFill>
        <p:spPr>
          <a:xfrm>
            <a:off x="788670" y="1817370"/>
            <a:ext cx="3611880" cy="4537710"/>
          </a:xfrm>
          <a:prstGeom prst="rect">
            <a:avLst/>
          </a:prstGeom>
          <a:noFill/>
          <a:ln>
            <a:solidFill>
              <a:schemeClr val="tx1"/>
            </a:solidFill>
          </a:ln>
        </p:spPr>
      </p:pic>
      <p:pic>
        <p:nvPicPr>
          <p:cNvPr id="29" name="Picture 28">
            <a:extLst>
              <a:ext uri="{FF2B5EF4-FFF2-40B4-BE49-F238E27FC236}">
                <a16:creationId xmlns:a16="http://schemas.microsoft.com/office/drawing/2014/main" id="{2F0E6064-187B-BC4B-B93E-D74891B52549}"/>
              </a:ext>
            </a:extLst>
          </p:cNvPr>
          <p:cNvPicPr>
            <a:picLocks noChangeAspect="1"/>
          </p:cNvPicPr>
          <p:nvPr/>
        </p:nvPicPr>
        <p:blipFill>
          <a:blip r:embed="rId5"/>
          <a:stretch>
            <a:fillRect/>
          </a:stretch>
        </p:blipFill>
        <p:spPr>
          <a:xfrm>
            <a:off x="3738880" y="3303270"/>
            <a:ext cx="4867910" cy="2639228"/>
          </a:xfrm>
          <a:prstGeom prst="rect">
            <a:avLst/>
          </a:prstGeom>
        </p:spPr>
      </p:pic>
      <p:pic>
        <p:nvPicPr>
          <p:cNvPr id="30" name="Picture 29">
            <a:extLst>
              <a:ext uri="{FF2B5EF4-FFF2-40B4-BE49-F238E27FC236}">
                <a16:creationId xmlns:a16="http://schemas.microsoft.com/office/drawing/2014/main" id="{BA45E139-F01D-2A45-A6C2-1D661E176B22}"/>
              </a:ext>
            </a:extLst>
          </p:cNvPr>
          <p:cNvPicPr>
            <a:picLocks noChangeAspect="1"/>
          </p:cNvPicPr>
          <p:nvPr/>
        </p:nvPicPr>
        <p:blipFill>
          <a:blip r:embed="rId6"/>
          <a:stretch>
            <a:fillRect/>
          </a:stretch>
        </p:blipFill>
        <p:spPr>
          <a:xfrm>
            <a:off x="5082540" y="5026660"/>
            <a:ext cx="3848100" cy="1422400"/>
          </a:xfrm>
          <a:prstGeom prst="rect">
            <a:avLst/>
          </a:prstGeom>
        </p:spPr>
      </p:pic>
    </p:spTree>
    <p:extLst>
      <p:ext uri="{BB962C8B-B14F-4D97-AF65-F5344CB8AC3E}">
        <p14:creationId xmlns:p14="http://schemas.microsoft.com/office/powerpoint/2010/main" val="1663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DARTH Template presentation">
  <a:themeElements>
    <a:clrScheme name="DARTH">
      <a:dk1>
        <a:srgbClr val="000000"/>
      </a:dk1>
      <a:lt1>
        <a:srgbClr val="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DARTH_2020EE">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_2020EE" id="{CF6DEF20-C15A-214C-BB66-FCD95590C79D}" vid="{0403D16E-73EC-4343-8B5E-EADA79A100AF}"/>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otalTime>9796</TotalTime>
  <Words>592</Words>
  <Application>Microsoft Macintosh PowerPoint</Application>
  <PresentationFormat>On-screen Show (4:3)</PresentationFormat>
  <Paragraphs>109</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Verdana</vt:lpstr>
      <vt:lpstr>DARTH Template presentation</vt:lpstr>
      <vt:lpstr>ThemeDARTH_2020EE</vt:lpstr>
      <vt:lpstr>The DARTH Workgroup</vt:lpstr>
      <vt:lpstr>PowerPoint Presentation</vt:lpstr>
      <vt:lpstr>The DARTH workgroup</vt:lpstr>
      <vt:lpstr>Why R?</vt:lpstr>
      <vt:lpstr>Conventional Decision Modeling Process</vt:lpstr>
      <vt:lpstr>Streamlining Decision Modeling </vt:lpstr>
      <vt:lpstr>DARTH Publications</vt:lpstr>
      <vt:lpstr>DARTH Workshops 2016-2020</vt:lpstr>
      <vt:lpstr>PowerPoint Presentation</vt:lpstr>
      <vt:lpstr>PowerPoint Presentation</vt:lpstr>
      <vt:lpstr>Course Logistics: Decision Modeling for Public Health</vt:lpstr>
      <vt:lpstr>Schedule</vt:lpstr>
      <vt:lpstr>Course Resources</vt:lpstr>
      <vt:lpstr>Learning objectives</vt:lpstr>
      <vt:lpstr>Attribution and Acknowledgement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DARTH initiative: Promoting the Use of Open-Source Software in Medical Decision Making</dc:title>
  <cp:lastModifiedBy>Eva Enns</cp:lastModifiedBy>
  <cp:revision>46</cp:revision>
  <dcterms:modified xsi:type="dcterms:W3CDTF">2020-11-03T05:22:12Z</dcterms:modified>
</cp:coreProperties>
</file>