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62"/>
  </p:notesMasterIdLst>
  <p:sldIdLst>
    <p:sldId id="256" r:id="rId2"/>
    <p:sldId id="373" r:id="rId3"/>
    <p:sldId id="262" r:id="rId4"/>
    <p:sldId id="374" r:id="rId5"/>
    <p:sldId id="347" r:id="rId6"/>
    <p:sldId id="265" r:id="rId7"/>
    <p:sldId id="362" r:id="rId8"/>
    <p:sldId id="349" r:id="rId9"/>
    <p:sldId id="350" r:id="rId10"/>
    <p:sldId id="351" r:id="rId11"/>
    <p:sldId id="352" r:id="rId12"/>
    <p:sldId id="356" r:id="rId13"/>
    <p:sldId id="355" r:id="rId14"/>
    <p:sldId id="357" r:id="rId15"/>
    <p:sldId id="358" r:id="rId16"/>
    <p:sldId id="359" r:id="rId17"/>
    <p:sldId id="393" r:id="rId18"/>
    <p:sldId id="394" r:id="rId19"/>
    <p:sldId id="360" r:id="rId20"/>
    <p:sldId id="361" r:id="rId21"/>
    <p:sldId id="366" r:id="rId22"/>
    <p:sldId id="272" r:id="rId23"/>
    <p:sldId id="368" r:id="rId24"/>
    <p:sldId id="369" r:id="rId25"/>
    <p:sldId id="371" r:id="rId26"/>
    <p:sldId id="372" r:id="rId27"/>
    <p:sldId id="285" r:id="rId28"/>
    <p:sldId id="384" r:id="rId29"/>
    <p:sldId id="385" r:id="rId30"/>
    <p:sldId id="386" r:id="rId31"/>
    <p:sldId id="376" r:id="rId32"/>
    <p:sldId id="387" r:id="rId33"/>
    <p:sldId id="380" r:id="rId34"/>
    <p:sldId id="389" r:id="rId35"/>
    <p:sldId id="391" r:id="rId36"/>
    <p:sldId id="390" r:id="rId37"/>
    <p:sldId id="392" r:id="rId38"/>
    <p:sldId id="363" r:id="rId39"/>
    <p:sldId id="364" r:id="rId40"/>
    <p:sldId id="353" r:id="rId41"/>
    <p:sldId id="383" r:id="rId42"/>
    <p:sldId id="303" r:id="rId43"/>
    <p:sldId id="365" r:id="rId44"/>
    <p:sldId id="288" r:id="rId45"/>
    <p:sldId id="377" r:id="rId46"/>
    <p:sldId id="381" r:id="rId47"/>
    <p:sldId id="382" r:id="rId48"/>
    <p:sldId id="348" r:id="rId49"/>
    <p:sldId id="323" r:id="rId50"/>
    <p:sldId id="290" r:id="rId51"/>
    <p:sldId id="274" r:id="rId52"/>
    <p:sldId id="275" r:id="rId53"/>
    <p:sldId id="276" r:id="rId54"/>
    <p:sldId id="280" r:id="rId55"/>
    <p:sldId id="281" r:id="rId56"/>
    <p:sldId id="282" r:id="rId57"/>
    <p:sldId id="283" r:id="rId58"/>
    <p:sldId id="284" r:id="rId59"/>
    <p:sldId id="258" r:id="rId60"/>
    <p:sldId id="34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4646"/>
  </p:normalViewPr>
  <p:slideViewPr>
    <p:cSldViewPr snapToGrid="0" snapToObjects="1">
      <p:cViewPr varScale="1">
        <p:scale>
          <a:sx n="83" d="100"/>
          <a:sy n="83" d="100"/>
        </p:scale>
        <p:origin x="208" y="776"/>
      </p:cViewPr>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Sheet1!$B$1</c:f>
              <c:strCache>
                <c:ptCount val="1"/>
                <c:pt idx="0">
                  <c:v>Healthy</c:v>
                </c:pt>
              </c:strCache>
            </c:strRef>
          </c:tx>
          <c:spPr>
            <a:ln w="38100"/>
          </c:spPr>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Sheet1!$B$2:$B$12</c:f>
              <c:numCache>
                <c:formatCode>General</c:formatCode>
                <c:ptCount val="11"/>
                <c:pt idx="0">
                  <c:v>1</c:v>
                </c:pt>
                <c:pt idx="1">
                  <c:v>0.93</c:v>
                </c:pt>
                <c:pt idx="2">
                  <c:v>0.8649</c:v>
                </c:pt>
                <c:pt idx="3">
                  <c:v>0.80435699999999999</c:v>
                </c:pt>
                <c:pt idx="4">
                  <c:v>0.74805200000000005</c:v>
                </c:pt>
                <c:pt idx="5">
                  <c:v>0.69568839999999998</c:v>
                </c:pt>
                <c:pt idx="6">
                  <c:v>0.64699019999999996</c:v>
                </c:pt>
                <c:pt idx="7">
                  <c:v>0.60170089999999998</c:v>
                </c:pt>
                <c:pt idx="8">
                  <c:v>0.55958180000000002</c:v>
                </c:pt>
                <c:pt idx="9">
                  <c:v>0.52041110000000002</c:v>
                </c:pt>
                <c:pt idx="10">
                  <c:v>0.48398229999999998</c:v>
                </c:pt>
              </c:numCache>
            </c:numRef>
          </c:yVal>
          <c:smooth val="1"/>
          <c:extLst>
            <c:ext xmlns:c16="http://schemas.microsoft.com/office/drawing/2014/chart" uri="{C3380CC4-5D6E-409C-BE32-E72D297353CC}">
              <c16:uniqueId val="{00000000-C5F3-AB48-8987-A60812BC801E}"/>
            </c:ext>
          </c:extLst>
        </c:ser>
        <c:ser>
          <c:idx val="1"/>
          <c:order val="1"/>
          <c:tx>
            <c:strRef>
              <c:f>Sheet1!$C$1</c:f>
              <c:strCache>
                <c:ptCount val="1"/>
                <c:pt idx="0">
                  <c:v>Sick</c:v>
                </c:pt>
              </c:strCache>
            </c:strRef>
          </c:tx>
          <c:spPr>
            <a:ln w="38100"/>
          </c:spPr>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Sheet1!$C$2:$C$12</c:f>
              <c:numCache>
                <c:formatCode>General</c:formatCode>
                <c:ptCount val="11"/>
                <c:pt idx="0">
                  <c:v>0</c:v>
                </c:pt>
                <c:pt idx="1">
                  <c:v>0.05</c:v>
                </c:pt>
                <c:pt idx="2">
                  <c:v>9.1499999999999998E-2</c:v>
                </c:pt>
                <c:pt idx="3">
                  <c:v>0.12559500000000001</c:v>
                </c:pt>
                <c:pt idx="4">
                  <c:v>0.15325340000000001</c:v>
                </c:pt>
                <c:pt idx="5">
                  <c:v>0.1753306</c:v>
                </c:pt>
                <c:pt idx="6">
                  <c:v>0.192582</c:v>
                </c:pt>
                <c:pt idx="7">
                  <c:v>0.2056733</c:v>
                </c:pt>
                <c:pt idx="8">
                  <c:v>0.21519099999999999</c:v>
                </c:pt>
                <c:pt idx="9">
                  <c:v>0.22165099999999999</c:v>
                </c:pt>
                <c:pt idx="10">
                  <c:v>0.2255064</c:v>
                </c:pt>
              </c:numCache>
            </c:numRef>
          </c:yVal>
          <c:smooth val="1"/>
          <c:extLst>
            <c:ext xmlns:c16="http://schemas.microsoft.com/office/drawing/2014/chart" uri="{C3380CC4-5D6E-409C-BE32-E72D297353CC}">
              <c16:uniqueId val="{00000001-C5F3-AB48-8987-A60812BC801E}"/>
            </c:ext>
          </c:extLst>
        </c:ser>
        <c:ser>
          <c:idx val="2"/>
          <c:order val="2"/>
          <c:tx>
            <c:strRef>
              <c:f>Sheet1!$D$1</c:f>
              <c:strCache>
                <c:ptCount val="1"/>
                <c:pt idx="0">
                  <c:v>Dead</c:v>
                </c:pt>
              </c:strCache>
            </c:strRef>
          </c:tx>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Sheet1!$D$2:$D$12</c:f>
              <c:numCache>
                <c:formatCode>General</c:formatCode>
                <c:ptCount val="11"/>
                <c:pt idx="0">
                  <c:v>0</c:v>
                </c:pt>
                <c:pt idx="1">
                  <c:v>0.02</c:v>
                </c:pt>
                <c:pt idx="2">
                  <c:v>4.36E-2</c:v>
                </c:pt>
                <c:pt idx="3">
                  <c:v>7.0047999999999999E-2</c:v>
                </c:pt>
                <c:pt idx="4">
                  <c:v>9.869464E-2</c:v>
                </c:pt>
                <c:pt idx="5">
                  <c:v>0.12898102</c:v>
                </c:pt>
                <c:pt idx="6">
                  <c:v>0.16042783999999999</c:v>
                </c:pt>
                <c:pt idx="7">
                  <c:v>0.19262584999999999</c:v>
                </c:pt>
                <c:pt idx="8">
                  <c:v>0.22522718999999999</c:v>
                </c:pt>
                <c:pt idx="9">
                  <c:v>0.25793792999999998</c:v>
                </c:pt>
                <c:pt idx="10">
                  <c:v>0.29051125</c:v>
                </c:pt>
              </c:numCache>
            </c:numRef>
          </c:yVal>
          <c:smooth val="1"/>
          <c:extLst>
            <c:ext xmlns:c16="http://schemas.microsoft.com/office/drawing/2014/chart" uri="{C3380CC4-5D6E-409C-BE32-E72D297353CC}">
              <c16:uniqueId val="{00000002-C5F3-AB48-8987-A60812BC801E}"/>
            </c:ext>
          </c:extLst>
        </c:ser>
        <c:dLbls>
          <c:showLegendKey val="0"/>
          <c:showVal val="0"/>
          <c:showCatName val="0"/>
          <c:showSerName val="0"/>
          <c:showPercent val="0"/>
          <c:showBubbleSize val="0"/>
        </c:dLbls>
        <c:axId val="42730624"/>
        <c:axId val="42732544"/>
      </c:scatterChart>
      <c:valAx>
        <c:axId val="42730624"/>
        <c:scaling>
          <c:orientation val="minMax"/>
          <c:max val="10"/>
        </c:scaling>
        <c:delete val="0"/>
        <c:axPos val="b"/>
        <c:title>
          <c:tx>
            <c:rich>
              <a:bodyPr/>
              <a:lstStyle/>
              <a:p>
                <a:pPr>
                  <a:defRPr>
                    <a:latin typeface="Constantia" panose="02030602050306030303" pitchFamily="18" charset="0"/>
                  </a:defRPr>
                </a:pPr>
                <a:r>
                  <a:rPr lang="en-US" dirty="0">
                    <a:latin typeface="Constantia" panose="02030602050306030303" pitchFamily="18" charset="0"/>
                  </a:rPr>
                  <a:t>Cycle</a:t>
                </a:r>
              </a:p>
            </c:rich>
          </c:tx>
          <c:overlay val="0"/>
        </c:title>
        <c:numFmt formatCode="General" sourceLinked="1"/>
        <c:majorTickMark val="out"/>
        <c:minorTickMark val="none"/>
        <c:tickLblPos val="nextTo"/>
        <c:txPr>
          <a:bodyPr/>
          <a:lstStyle/>
          <a:p>
            <a:pPr>
              <a:defRPr sz="1600"/>
            </a:pPr>
            <a:endParaRPr lang="en-US"/>
          </a:p>
        </c:txPr>
        <c:crossAx val="42732544"/>
        <c:crosses val="autoZero"/>
        <c:crossBetween val="midCat"/>
        <c:majorUnit val="1"/>
      </c:valAx>
      <c:valAx>
        <c:axId val="42732544"/>
        <c:scaling>
          <c:orientation val="minMax"/>
          <c:max val="1"/>
          <c:min val="0"/>
        </c:scaling>
        <c:delete val="0"/>
        <c:axPos val="l"/>
        <c:numFmt formatCode="#,##0.00" sourceLinked="0"/>
        <c:majorTickMark val="out"/>
        <c:minorTickMark val="none"/>
        <c:tickLblPos val="nextTo"/>
        <c:txPr>
          <a:bodyPr/>
          <a:lstStyle/>
          <a:p>
            <a:pPr>
              <a:defRPr sz="1600"/>
            </a:pPr>
            <a:endParaRPr lang="en-US"/>
          </a:p>
        </c:txPr>
        <c:crossAx val="42730624"/>
        <c:crosses val="autoZero"/>
        <c:crossBetween val="midCat"/>
      </c:valAx>
    </c:plotArea>
    <c:legend>
      <c:legendPos val="r"/>
      <c:overlay val="0"/>
      <c:txPr>
        <a:bodyPr/>
        <a:lstStyle/>
        <a:p>
          <a:pPr>
            <a:defRPr>
              <a:latin typeface="Constantia" panose="02030602050306030303" pitchFamily="18" charset="0"/>
            </a:defRPr>
          </a:pPr>
          <a:endParaRPr lang="en-US"/>
        </a:p>
      </c:txPr>
    </c:legend>
    <c:plotVisOnly val="1"/>
    <c:dispBlanksAs val="gap"/>
    <c:showDLblsOverMax val="0"/>
  </c:chart>
  <c:txPr>
    <a:bodyPr/>
    <a:lstStyle/>
    <a:p>
      <a:pPr>
        <a:defRPr sz="1800">
          <a:latin typeface="Calibri" panose="020F050202020403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22054-F6B9-B04E-9F80-BE6C2BED9348}" type="datetimeFigureOut">
              <a:rPr lang="en-US" smtClean="0"/>
              <a:t>11/3/20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55542-5B12-4B47-9288-A13A79668078}" type="slidenum">
              <a:rPr lang="en-US" smtClean="0"/>
              <a:t>‹#›</a:t>
            </a:fld>
            <a:endParaRPr lang="en-US"/>
          </a:p>
        </p:txBody>
      </p:sp>
    </p:spTree>
    <p:extLst>
      <p:ext uri="{BB962C8B-B14F-4D97-AF65-F5344CB8AC3E}">
        <p14:creationId xmlns:p14="http://schemas.microsoft.com/office/powerpoint/2010/main" val="181711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94924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2" name="Shape 5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3" name="Shape 59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nl-NL"/>
              <a:t>10</a:t>
            </a:fld>
            <a:endParaRPr/>
          </a:p>
        </p:txBody>
      </p:sp>
    </p:spTree>
    <p:extLst>
      <p:ext uri="{BB962C8B-B14F-4D97-AF65-F5344CB8AC3E}">
        <p14:creationId xmlns:p14="http://schemas.microsoft.com/office/powerpoint/2010/main" val="7878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0" name="Shape 9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a:t>Part 1 = Showing code 3 state model</a:t>
            </a:r>
            <a:endParaRPr/>
          </a:p>
          <a:p>
            <a:pPr marL="0" lvl="0" indent="0" rtl="0">
              <a:spcBef>
                <a:spcPts val="0"/>
              </a:spcBef>
              <a:spcAft>
                <a:spcPts val="0"/>
              </a:spcAft>
              <a:buNone/>
            </a:pPr>
            <a:r>
              <a:rPr lang="nl-NL"/>
              <a:t>Part 2 = Exercise build Sick-Sicker model </a:t>
            </a:r>
            <a:endParaRPr/>
          </a:p>
          <a:p>
            <a:pPr marL="0" lvl="0" indent="0" rtl="0">
              <a:spcBef>
                <a:spcPts val="0"/>
              </a:spcBef>
              <a:spcAft>
                <a:spcPts val="0"/>
              </a:spcAft>
              <a:buNone/>
            </a:pPr>
            <a:r>
              <a:rPr lang="nl-NL"/>
              <a:t>Part 3 = Show answers of Sick-Sicker </a:t>
            </a:r>
            <a:endParaRPr/>
          </a:p>
        </p:txBody>
      </p:sp>
    </p:spTree>
    <p:extLst>
      <p:ext uri="{BB962C8B-B14F-4D97-AF65-F5344CB8AC3E}">
        <p14:creationId xmlns:p14="http://schemas.microsoft.com/office/powerpoint/2010/main" val="1080774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799" name="Shape 799"/>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913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799" name="Shape 799"/>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0815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799" name="Shape 799"/>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943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0" name="Shape 9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a:t>Part 1 = Showing code 3 state model</a:t>
            </a:r>
            <a:endParaRPr/>
          </a:p>
          <a:p>
            <a:pPr marL="0" lvl="0" indent="0" rtl="0">
              <a:spcBef>
                <a:spcPts val="0"/>
              </a:spcBef>
              <a:spcAft>
                <a:spcPts val="0"/>
              </a:spcAft>
              <a:buNone/>
            </a:pPr>
            <a:r>
              <a:rPr lang="nl-NL"/>
              <a:t>Part 2 = Exercise build Sick-Sicker model </a:t>
            </a:r>
            <a:endParaRPr/>
          </a:p>
          <a:p>
            <a:pPr marL="0" lvl="0" indent="0" rtl="0">
              <a:spcBef>
                <a:spcPts val="0"/>
              </a:spcBef>
              <a:spcAft>
                <a:spcPts val="0"/>
              </a:spcAft>
              <a:buNone/>
            </a:pPr>
            <a:r>
              <a:rPr lang="nl-NL"/>
              <a:t>Part 3 = Show answers of Sick-Sicker </a:t>
            </a:r>
            <a:endParaRPr/>
          </a:p>
        </p:txBody>
      </p:sp>
    </p:spTree>
    <p:extLst>
      <p:ext uri="{BB962C8B-B14F-4D97-AF65-F5344CB8AC3E}">
        <p14:creationId xmlns:p14="http://schemas.microsoft.com/office/powerpoint/2010/main" val="2617344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2" name="Shape 5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3" name="Shape 59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nl-NL"/>
              <a:t>28</a:t>
            </a:fld>
            <a:endParaRPr/>
          </a:p>
        </p:txBody>
      </p:sp>
    </p:spTree>
    <p:extLst>
      <p:ext uri="{BB962C8B-B14F-4D97-AF65-F5344CB8AC3E}">
        <p14:creationId xmlns:p14="http://schemas.microsoft.com/office/powerpoint/2010/main" val="3616269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2" name="Shape 5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3" name="Shape 59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nl-NL"/>
              <a:t>29</a:t>
            </a:fld>
            <a:endParaRPr/>
          </a:p>
        </p:txBody>
      </p:sp>
    </p:spTree>
    <p:extLst>
      <p:ext uri="{BB962C8B-B14F-4D97-AF65-F5344CB8AC3E}">
        <p14:creationId xmlns:p14="http://schemas.microsoft.com/office/powerpoint/2010/main" val="4150879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2" name="Shape 5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3" name="Shape 59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nl-NL"/>
              <a:t>30</a:t>
            </a:fld>
            <a:endParaRPr/>
          </a:p>
        </p:txBody>
      </p:sp>
    </p:spTree>
    <p:extLst>
      <p:ext uri="{BB962C8B-B14F-4D97-AF65-F5344CB8AC3E}">
        <p14:creationId xmlns:p14="http://schemas.microsoft.com/office/powerpoint/2010/main" val="1297160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1075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0" name="Shape 9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a:t>Part 1 = Showing code 3 state model</a:t>
            </a:r>
            <a:endParaRPr/>
          </a:p>
          <a:p>
            <a:pPr marL="0" lvl="0" indent="0" rtl="0">
              <a:spcBef>
                <a:spcPts val="0"/>
              </a:spcBef>
              <a:spcAft>
                <a:spcPts val="0"/>
              </a:spcAft>
              <a:buNone/>
            </a:pPr>
            <a:r>
              <a:rPr lang="nl-NL"/>
              <a:t>Part 2 = Exercise build Sick-Sicker model </a:t>
            </a:r>
            <a:endParaRPr/>
          </a:p>
          <a:p>
            <a:pPr marL="0" lvl="0" indent="0" rtl="0">
              <a:spcBef>
                <a:spcPts val="0"/>
              </a:spcBef>
              <a:spcAft>
                <a:spcPts val="0"/>
              </a:spcAft>
              <a:buNone/>
            </a:pPr>
            <a:r>
              <a:rPr lang="nl-NL"/>
              <a:t>Part 3 = Show answers of Sick-Sicker </a:t>
            </a:r>
            <a:endParaRPr/>
          </a:p>
        </p:txBody>
      </p:sp>
    </p:spTree>
    <p:extLst>
      <p:ext uri="{BB962C8B-B14F-4D97-AF65-F5344CB8AC3E}">
        <p14:creationId xmlns:p14="http://schemas.microsoft.com/office/powerpoint/2010/main" val="3913040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90515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49197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53223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96250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262062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23146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0" name="Shape 9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a:t>Part 1 = Showing code 3 state model</a:t>
            </a:r>
            <a:endParaRPr/>
          </a:p>
          <a:p>
            <a:pPr marL="0" lvl="0" indent="0" rtl="0">
              <a:spcBef>
                <a:spcPts val="0"/>
              </a:spcBef>
              <a:spcAft>
                <a:spcPts val="0"/>
              </a:spcAft>
              <a:buNone/>
            </a:pPr>
            <a:r>
              <a:rPr lang="nl-NL"/>
              <a:t>Part 2 = Exercise build Sick-Sicker model </a:t>
            </a:r>
            <a:endParaRPr/>
          </a:p>
          <a:p>
            <a:pPr marL="0" lvl="0" indent="0" rtl="0">
              <a:spcBef>
                <a:spcPts val="0"/>
              </a:spcBef>
              <a:spcAft>
                <a:spcPts val="0"/>
              </a:spcAft>
              <a:buNone/>
            </a:pPr>
            <a:r>
              <a:rPr lang="nl-NL"/>
              <a:t>Part 3 = Show answers of Sick-Sicker </a:t>
            </a:r>
            <a:endParaRPr/>
          </a:p>
        </p:txBody>
      </p:sp>
    </p:spTree>
    <p:extLst>
      <p:ext uri="{BB962C8B-B14F-4D97-AF65-F5344CB8AC3E}">
        <p14:creationId xmlns:p14="http://schemas.microsoft.com/office/powerpoint/2010/main" val="500551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1"/>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00" name="Shape 600"/>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153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0" name="Shape 9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a:t>Part 1 = Showing code 3 state model</a:t>
            </a:r>
            <a:endParaRPr/>
          </a:p>
          <a:p>
            <a:pPr marL="0" lvl="0" indent="0" rtl="0">
              <a:spcBef>
                <a:spcPts val="0"/>
              </a:spcBef>
              <a:spcAft>
                <a:spcPts val="0"/>
              </a:spcAft>
              <a:buNone/>
            </a:pPr>
            <a:r>
              <a:rPr lang="nl-NL"/>
              <a:t>Part 2 = Exercise build Sick-Sicker model </a:t>
            </a:r>
            <a:endParaRPr/>
          </a:p>
          <a:p>
            <a:pPr marL="0" lvl="0" indent="0" rtl="0">
              <a:spcBef>
                <a:spcPts val="0"/>
              </a:spcBef>
              <a:spcAft>
                <a:spcPts val="0"/>
              </a:spcAft>
              <a:buNone/>
            </a:pPr>
            <a:r>
              <a:rPr lang="nl-NL"/>
              <a:t>Part 3 = Show answers of Sick-Sicker </a:t>
            </a:r>
            <a:endParaRPr/>
          </a:p>
        </p:txBody>
      </p:sp>
    </p:spTree>
    <p:extLst>
      <p:ext uri="{BB962C8B-B14F-4D97-AF65-F5344CB8AC3E}">
        <p14:creationId xmlns:p14="http://schemas.microsoft.com/office/powerpoint/2010/main" val="3818598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0" name="Shape 9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a:t>Part 1 = Showing code 3 state model</a:t>
            </a:r>
            <a:endParaRPr/>
          </a:p>
          <a:p>
            <a:pPr marL="0" lvl="0" indent="0" rtl="0">
              <a:spcBef>
                <a:spcPts val="0"/>
              </a:spcBef>
              <a:spcAft>
                <a:spcPts val="0"/>
              </a:spcAft>
              <a:buNone/>
            </a:pPr>
            <a:r>
              <a:rPr lang="nl-NL"/>
              <a:t>Part 2 = Exercise build Sick-Sicker model </a:t>
            </a:r>
            <a:endParaRPr/>
          </a:p>
          <a:p>
            <a:pPr marL="0" lvl="0" indent="0" rtl="0">
              <a:spcBef>
                <a:spcPts val="0"/>
              </a:spcBef>
              <a:spcAft>
                <a:spcPts val="0"/>
              </a:spcAft>
              <a:buNone/>
            </a:pPr>
            <a:r>
              <a:rPr lang="nl-NL"/>
              <a:t>Part 3 = Show answers of Sick-Sicker </a:t>
            </a:r>
            <a:endParaRPr/>
          </a:p>
        </p:txBody>
      </p:sp>
    </p:spTree>
    <p:extLst>
      <p:ext uri="{BB962C8B-B14F-4D97-AF65-F5344CB8AC3E}">
        <p14:creationId xmlns:p14="http://schemas.microsoft.com/office/powerpoint/2010/main" val="47990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14269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0" name="Shape 9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a:t>Part 1 = Showing code 3 state model</a:t>
            </a:r>
            <a:endParaRPr/>
          </a:p>
          <a:p>
            <a:pPr marL="0" lvl="0" indent="0" rtl="0">
              <a:spcBef>
                <a:spcPts val="0"/>
              </a:spcBef>
              <a:spcAft>
                <a:spcPts val="0"/>
              </a:spcAft>
              <a:buNone/>
            </a:pPr>
            <a:r>
              <a:rPr lang="nl-NL"/>
              <a:t>Part 2 = Exercise build Sick-Sicker model </a:t>
            </a:r>
            <a:endParaRPr/>
          </a:p>
          <a:p>
            <a:pPr marL="0" lvl="0" indent="0" rtl="0">
              <a:spcBef>
                <a:spcPts val="0"/>
              </a:spcBef>
              <a:spcAft>
                <a:spcPts val="0"/>
              </a:spcAft>
              <a:buNone/>
            </a:pPr>
            <a:r>
              <a:rPr lang="nl-NL"/>
              <a:t>Part 3 = Show answers of Sick-Sicker </a:t>
            </a:r>
            <a:endParaRPr/>
          </a:p>
        </p:txBody>
      </p:sp>
    </p:spTree>
    <p:extLst>
      <p:ext uri="{BB962C8B-B14F-4D97-AF65-F5344CB8AC3E}">
        <p14:creationId xmlns:p14="http://schemas.microsoft.com/office/powerpoint/2010/main" val="3318064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Shape 19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0" name="Shape 20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01" name="Shape 2001"/>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nl-NL"/>
              <a:t>50</a:t>
            </a:fld>
            <a:endParaRPr/>
          </a:p>
        </p:txBody>
      </p:sp>
    </p:spTree>
    <p:extLst>
      <p:ext uri="{BB962C8B-B14F-4D97-AF65-F5344CB8AC3E}">
        <p14:creationId xmlns:p14="http://schemas.microsoft.com/office/powerpoint/2010/main" val="1714351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Shape 8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5" name="Shape 8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20157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1" name="Shape 8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a:t>Simple Markov to illustrate the use of Markov models</a:t>
            </a:r>
            <a:endParaRPr/>
          </a:p>
          <a:p>
            <a:pPr marL="0" lvl="0" indent="0" rtl="0">
              <a:spcBef>
                <a:spcPts val="0"/>
              </a:spcBef>
              <a:spcAft>
                <a:spcPts val="0"/>
              </a:spcAft>
              <a:buNone/>
            </a:pPr>
            <a:r>
              <a:rPr lang="nl-NL"/>
              <a:t>First letter </a:t>
            </a:r>
            <a:r>
              <a:rPr lang="nl-NL" b="1"/>
              <a:t>from</a:t>
            </a:r>
            <a:r>
              <a:rPr lang="nl-NL"/>
              <a:t> state and second letter </a:t>
            </a:r>
            <a:r>
              <a:rPr lang="nl-NL" b="1"/>
              <a:t>to</a:t>
            </a:r>
            <a:r>
              <a:rPr lang="nl-NL"/>
              <a:t> state</a:t>
            </a:r>
            <a:endParaRPr/>
          </a:p>
        </p:txBody>
      </p:sp>
    </p:spTree>
    <p:extLst>
      <p:ext uri="{BB962C8B-B14F-4D97-AF65-F5344CB8AC3E}">
        <p14:creationId xmlns:p14="http://schemas.microsoft.com/office/powerpoint/2010/main" val="786198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8" name="Shape 8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364457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Shape 8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1" name="Shape 8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a:t>Who is familiar with basic matrix calculations?</a:t>
            </a:r>
            <a:endParaRPr/>
          </a:p>
          <a:p>
            <a:pPr marL="0" lvl="0" indent="0" rtl="0">
              <a:spcBef>
                <a:spcPts val="0"/>
              </a:spcBef>
              <a:spcAft>
                <a:spcPts val="0"/>
              </a:spcAft>
              <a:buNone/>
            </a:pPr>
            <a:r>
              <a:rPr lang="nl-NL"/>
              <a:t>-&gt; Inner product</a:t>
            </a:r>
            <a:endParaRPr/>
          </a:p>
        </p:txBody>
      </p:sp>
    </p:spTree>
    <p:extLst>
      <p:ext uri="{BB962C8B-B14F-4D97-AF65-F5344CB8AC3E}">
        <p14:creationId xmlns:p14="http://schemas.microsoft.com/office/powerpoint/2010/main" val="2030438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Shape 9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1" name="Shape 9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6750533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Shape 9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0" name="Shape 9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nl-NL">
                <a:solidFill>
                  <a:schemeClr val="dk1"/>
                </a:solidFill>
              </a:rPr>
              <a:t>M(tx3) e(3x1) = t * 1</a:t>
            </a:r>
            <a:endParaRPr>
              <a:solidFill>
                <a:schemeClr val="dk1"/>
              </a:solidFill>
            </a:endParaRPr>
          </a:p>
          <a:p>
            <a:pPr marL="0" lvl="0" indent="0" rtl="0">
              <a:spcBef>
                <a:spcPts val="0"/>
              </a:spcBef>
              <a:spcAft>
                <a:spcPts val="0"/>
              </a:spcAft>
              <a:buClr>
                <a:schemeClr val="dk1"/>
              </a:buClr>
              <a:buSzPts val="1100"/>
              <a:buFont typeface="Arial"/>
              <a:buNone/>
            </a:pPr>
            <a:r>
              <a:rPr lang="nl-NL">
                <a:solidFill>
                  <a:schemeClr val="dk1"/>
                </a:solidFill>
              </a:rPr>
              <a:t>(n x m) (m x p) = (n x p)</a:t>
            </a:r>
            <a:endParaRPr/>
          </a:p>
        </p:txBody>
      </p:sp>
    </p:spTree>
    <p:extLst>
      <p:ext uri="{BB962C8B-B14F-4D97-AF65-F5344CB8AC3E}">
        <p14:creationId xmlns:p14="http://schemas.microsoft.com/office/powerpoint/2010/main" val="18568023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Shape 9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0" name="Shape 92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nl-NL">
                <a:solidFill>
                  <a:schemeClr val="dk1"/>
                </a:solidFill>
              </a:rPr>
              <a:t>M(tx3) e(3x1) = t * 1</a:t>
            </a:r>
            <a:endParaRPr>
              <a:solidFill>
                <a:schemeClr val="dk1"/>
              </a:solidFill>
            </a:endParaRPr>
          </a:p>
          <a:p>
            <a:pPr marL="0" lvl="0" indent="0" rtl="0">
              <a:spcBef>
                <a:spcPts val="0"/>
              </a:spcBef>
              <a:spcAft>
                <a:spcPts val="0"/>
              </a:spcAft>
              <a:buClr>
                <a:schemeClr val="dk1"/>
              </a:buClr>
              <a:buSzPts val="1100"/>
              <a:buFont typeface="Arial"/>
              <a:buNone/>
            </a:pPr>
            <a:r>
              <a:rPr lang="nl-NL">
                <a:solidFill>
                  <a:schemeClr val="dk1"/>
                </a:solidFill>
              </a:rPr>
              <a:t>(n x m) (m x p) = (n x p)</a:t>
            </a:r>
            <a:endParaRPr/>
          </a:p>
        </p:txBody>
      </p:sp>
    </p:spTree>
    <p:extLst>
      <p:ext uri="{BB962C8B-B14F-4D97-AF65-F5344CB8AC3E}">
        <p14:creationId xmlns:p14="http://schemas.microsoft.com/office/powerpoint/2010/main" val="180746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0" name="Shape 9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a:t>Part 1 = Showing code 3 state model</a:t>
            </a:r>
            <a:endParaRPr/>
          </a:p>
          <a:p>
            <a:pPr marL="0" lvl="0" indent="0" rtl="0">
              <a:spcBef>
                <a:spcPts val="0"/>
              </a:spcBef>
              <a:spcAft>
                <a:spcPts val="0"/>
              </a:spcAft>
              <a:buNone/>
            </a:pPr>
            <a:r>
              <a:rPr lang="nl-NL"/>
              <a:t>Part 2 = Exercise build Sick-Sicker model </a:t>
            </a:r>
            <a:endParaRPr/>
          </a:p>
          <a:p>
            <a:pPr marL="0" lvl="0" indent="0" rtl="0">
              <a:spcBef>
                <a:spcPts val="0"/>
              </a:spcBef>
              <a:spcAft>
                <a:spcPts val="0"/>
              </a:spcAft>
              <a:buNone/>
            </a:pPr>
            <a:r>
              <a:rPr lang="nl-NL"/>
              <a:t>Part 3 = Show answers of Sick-Sicker </a:t>
            </a:r>
            <a:endParaRPr/>
          </a:p>
        </p:txBody>
      </p:sp>
    </p:spTree>
    <p:extLst>
      <p:ext uri="{BB962C8B-B14F-4D97-AF65-F5344CB8AC3E}">
        <p14:creationId xmlns:p14="http://schemas.microsoft.com/office/powerpoint/2010/main" val="116559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9" name="Shape 5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6584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7"/>
        <p:cNvGrpSpPr/>
        <p:nvPr/>
      </p:nvGrpSpPr>
      <p:grpSpPr>
        <a:xfrm>
          <a:off x="0" y="0"/>
          <a:ext cx="0" cy="0"/>
          <a:chOff x="0" y="0"/>
          <a:chExt cx="0" cy="0"/>
        </a:xfrm>
      </p:grpSpPr>
      <p:sp>
        <p:nvSpPr>
          <p:cNvPr id="2028" name="Google Shape;202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9" name="Google Shape;202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6920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3" name="Shape 5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737045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4" name="Shape 5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16772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Shape 9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0" name="Shape 9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a:t>Part 1 = Showing code 3 state model</a:t>
            </a:r>
            <a:endParaRPr/>
          </a:p>
          <a:p>
            <a:pPr marL="0" lvl="0" indent="0" rtl="0">
              <a:spcBef>
                <a:spcPts val="0"/>
              </a:spcBef>
              <a:spcAft>
                <a:spcPts val="0"/>
              </a:spcAft>
              <a:buNone/>
            </a:pPr>
            <a:r>
              <a:rPr lang="nl-NL"/>
              <a:t>Part 2 = Exercise build Sick-Sicker model </a:t>
            </a:r>
            <a:endParaRPr/>
          </a:p>
          <a:p>
            <a:pPr marL="0" lvl="0" indent="0" rtl="0">
              <a:spcBef>
                <a:spcPts val="0"/>
              </a:spcBef>
              <a:spcAft>
                <a:spcPts val="0"/>
              </a:spcAft>
              <a:buNone/>
            </a:pPr>
            <a:r>
              <a:rPr lang="nl-NL"/>
              <a:t>Part 3 = Show answers of Sick-Sicker </a:t>
            </a:r>
            <a:endParaRPr/>
          </a:p>
        </p:txBody>
      </p:sp>
    </p:spTree>
    <p:extLst>
      <p:ext uri="{BB962C8B-B14F-4D97-AF65-F5344CB8AC3E}">
        <p14:creationId xmlns:p14="http://schemas.microsoft.com/office/powerpoint/2010/main" val="1198932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2" name="Shape 5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3" name="Shape 59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nl-NL"/>
              <a:t>8</a:t>
            </a:fld>
            <a:endParaRPr/>
          </a:p>
        </p:txBody>
      </p:sp>
    </p:spTree>
    <p:extLst>
      <p:ext uri="{BB962C8B-B14F-4D97-AF65-F5344CB8AC3E}">
        <p14:creationId xmlns:p14="http://schemas.microsoft.com/office/powerpoint/2010/main" val="264992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2" name="Shape 5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3" name="Shape 59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nl-NL"/>
              <a:t>9</a:t>
            </a:fld>
            <a:endParaRPr/>
          </a:p>
        </p:txBody>
      </p:sp>
    </p:spTree>
    <p:extLst>
      <p:ext uri="{BB962C8B-B14F-4D97-AF65-F5344CB8AC3E}">
        <p14:creationId xmlns:p14="http://schemas.microsoft.com/office/powerpoint/2010/main" val="159771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8.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rgbClr val="00999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3501008"/>
            <a:ext cx="6461760" cy="1066800"/>
          </a:xfrm>
        </p:spPr>
        <p:txBody>
          <a:bodyPr anchor="t">
            <a:normAutofit/>
          </a:bodyPr>
          <a:lstStyle>
            <a:lvl1pPr marL="0" indent="0" algn="l">
              <a:buNone/>
              <a:defRPr sz="2000">
                <a:solidFill>
                  <a:srgbClr val="FEF8F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a:ln>
            <a:noFill/>
          </a:ln>
        </p:spPr>
        <p:txBody>
          <a:bodyPr/>
          <a:lstStyle/>
          <a:p>
            <a:fld id="{0798D939-2D9E-2142-A80A-FFDECD1E5A9B}" type="slidenum">
              <a:rPr lang="en-US" smtClean="0"/>
              <a:t>‹#›</a:t>
            </a:fld>
            <a:endParaRPr lang="en-US"/>
          </a:p>
        </p:txBody>
      </p:sp>
      <p:sp>
        <p:nvSpPr>
          <p:cNvPr id="8" name="Footer Placeholder 4"/>
          <p:cNvSpPr>
            <a:spLocks noGrp="1"/>
          </p:cNvSpPr>
          <p:nvPr>
            <p:ph type="ftr" sz="quarter" idx="3"/>
          </p:nvPr>
        </p:nvSpPr>
        <p:spPr>
          <a:xfrm>
            <a:off x="649288" y="6453336"/>
            <a:ext cx="4786808" cy="374587"/>
          </a:xfrm>
          <a:prstGeom prst="rect">
            <a:avLst/>
          </a:prstGeom>
          <a:noFill/>
        </p:spPr>
        <p:txBody>
          <a:bodyPr vert="horz" lIns="91440" tIns="45720" rIns="91440" bIns="45720" rtlCol="0" anchor="ctr"/>
          <a:lstStyle>
            <a:lvl1pPr algn="l">
              <a:defRPr sz="1200">
                <a:solidFill>
                  <a:schemeClr val="bg1"/>
                </a:solidFill>
              </a:defRPr>
            </a:lvl1pPr>
          </a:lstStyle>
          <a:p>
            <a:endParaRPr lang="en-US"/>
          </a:p>
        </p:txBody>
      </p:sp>
      <p:sp>
        <p:nvSpPr>
          <p:cNvPr id="11" name="Rectangle 10"/>
          <p:cNvSpPr/>
          <p:nvPr/>
        </p:nvSpPr>
        <p:spPr>
          <a:xfrm>
            <a:off x="1815852" y="764704"/>
            <a:ext cx="7308304" cy="23762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4D99"/>
              </a:solidFill>
            </a:endParaRPr>
          </a:p>
        </p:txBody>
      </p:sp>
      <p:sp>
        <p:nvSpPr>
          <p:cNvPr id="2" name="Title 1"/>
          <p:cNvSpPr>
            <a:spLocks noGrp="1"/>
          </p:cNvSpPr>
          <p:nvPr>
            <p:ph type="ctrTitle"/>
          </p:nvPr>
        </p:nvSpPr>
        <p:spPr>
          <a:xfrm>
            <a:off x="1815852" y="764704"/>
            <a:ext cx="7357120" cy="2384623"/>
          </a:xfrm>
        </p:spPr>
        <p:txBody>
          <a:bodyPr anchor="b"/>
          <a:lstStyle>
            <a:lvl1pPr>
              <a:defRPr sz="6600">
                <a:ln>
                  <a:noFill/>
                </a:ln>
                <a:solidFill>
                  <a:srgbClr val="004D99"/>
                </a:solidFill>
              </a:defRPr>
            </a:lvl1pPr>
          </a:lstStyle>
          <a:p>
            <a:r>
              <a:rPr lang="en-US"/>
              <a:t>Click to edit Master title style</a:t>
            </a:r>
            <a:endParaRPr lang="en-US" dirty="0"/>
          </a:p>
        </p:txBody>
      </p:sp>
      <p:sp>
        <p:nvSpPr>
          <p:cNvPr id="7" name="TextBox 6"/>
          <p:cNvSpPr txBox="1"/>
          <p:nvPr/>
        </p:nvSpPr>
        <p:spPr>
          <a:xfrm>
            <a:off x="653822" y="5807005"/>
            <a:ext cx="7850043" cy="646331"/>
          </a:xfrm>
          <a:prstGeom prst="rect">
            <a:avLst/>
          </a:prstGeom>
          <a:noFill/>
        </p:spPr>
        <p:txBody>
          <a:bodyPr wrap="square" rtlCol="0">
            <a:spAutoFit/>
          </a:bodyPr>
          <a:lstStyle/>
          <a:p>
            <a:r>
              <a:rPr lang="en-US" sz="900" b="1" i="0" kern="1200">
                <a:solidFill>
                  <a:schemeClr val="bg1"/>
                </a:solidFill>
                <a:effectLst/>
                <a:latin typeface="+mn-lt"/>
                <a:ea typeface="+mn-ea"/>
                <a:cs typeface="+mn-cs"/>
              </a:rPr>
              <a:t>© Copyright 2017, THE HOSPITAL FOR SICK CHILDREN AND THE COLLABORATING INSTITUTIONS.</a:t>
            </a:r>
            <a:r>
              <a:rPr lang="en-US" sz="900" b="0" i="0" kern="1200">
                <a:solidFill>
                  <a:schemeClr val="bg1"/>
                </a:solidFill>
                <a:effectLst/>
                <a:latin typeface="+mn-lt"/>
                <a:ea typeface="+mn-ea"/>
                <a:cs typeface="+mn-cs"/>
              </a:rPr>
              <a:t> </a:t>
            </a:r>
          </a:p>
          <a:p>
            <a:r>
              <a:rPr lang="en-US" sz="900" b="0" i="0" kern="1200">
                <a:solidFill>
                  <a:schemeClr val="bg1"/>
                </a:solidFill>
                <a:effectLst/>
                <a:latin typeface="+mn-lt"/>
                <a:ea typeface="+mn-ea"/>
                <a:cs typeface="+mn-cs"/>
              </a:rPr>
              <a:t> 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a:t>
            </a:r>
            <a:endParaRPr lang="en-GB" sz="90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76064" y="5315288"/>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976062" y="5915744"/>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3575FE-2CC2-2845-A91B-203C440E7198}" type="datetimeFigureOut">
              <a:rPr lang="en-US" smtClean="0"/>
              <a:t>11/3/20</a:t>
            </a:fld>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9" name="Content Placeholder 8"/>
          <p:cNvSpPr>
            <a:spLocks noGrp="1"/>
          </p:cNvSpPr>
          <p:nvPr>
            <p:ph sz="quarter" idx="13"/>
          </p:nvPr>
        </p:nvSpPr>
        <p:spPr>
          <a:xfrm>
            <a:off x="976063" y="200744"/>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52056" y="5085184"/>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650304" y="0"/>
            <a:ext cx="8458200" cy="4941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952056" y="5685906"/>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D3575FE-2CC2-2845-A91B-203C440E7198}" type="datetimeFigureOut">
              <a:rPr lang="en-US" smtClean="0"/>
              <a:t>11/3/20</a:t>
            </a:fld>
            <a:endParaRPr lang="en-US"/>
          </a:p>
        </p:txBody>
      </p:sp>
      <p:sp>
        <p:nvSpPr>
          <p:cNvPr id="9" name="Slide Number Placeholder 8"/>
          <p:cNvSpPr>
            <a:spLocks noGrp="1"/>
          </p:cNvSpPr>
          <p:nvPr>
            <p:ph type="sldNum" sz="quarter" idx="11"/>
          </p:nvPr>
        </p:nvSpPr>
        <p:spPr/>
        <p:txBody>
          <a:bodyPr/>
          <a:lstStyle/>
          <a:p>
            <a:fld id="{0798D939-2D9E-2142-A80A-FFDECD1E5A9B}" type="slidenum">
              <a:rPr lang="en-US" smtClean="0"/>
              <a:t>‹#›</a:t>
            </a:fld>
            <a:endParaRPr lang="en-US"/>
          </a:p>
        </p:txBody>
      </p:sp>
      <p:sp>
        <p:nvSpPr>
          <p:cNvPr id="11"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84448" y="1556792"/>
            <a:ext cx="7620000" cy="4680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3575FE-2CC2-2845-A91B-203C440E7198}" type="datetimeFigureOut">
              <a:rPr lang="en-US" smtClean="0"/>
              <a:t>11/3/20</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872"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95672"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3575FE-2CC2-2845-A91B-203C440E7198}" type="datetimeFigureOut">
              <a:rPr lang="en-US" smtClean="0"/>
              <a:t>11/3/20</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Slide Number Placeholder 2"/>
          <p:cNvSpPr>
            <a:spLocks noGrp="1"/>
          </p:cNvSpPr>
          <p:nvPr>
            <p:ph type="sldNum" sz="quarter" idx="10"/>
          </p:nvPr>
        </p:nvSpPr>
        <p:spPr/>
        <p:txBody>
          <a:bodyPr/>
          <a:lstStyle/>
          <a:p>
            <a:fld id="{0798D939-2D9E-2142-A80A-FFDECD1E5A9B}" type="slidenum">
              <a:rPr lang="en-US" smtClean="0"/>
              <a:t>‹#›</a:t>
            </a:fld>
            <a:endParaRPr lang="en-US"/>
          </a:p>
        </p:txBody>
      </p:sp>
      <p:sp>
        <p:nvSpPr>
          <p:cNvPr id="5" name="Date Placeholder 4"/>
          <p:cNvSpPr>
            <a:spLocks noGrp="1"/>
          </p:cNvSpPr>
          <p:nvPr>
            <p:ph type="dt" sz="half" idx="12"/>
          </p:nvPr>
        </p:nvSpPr>
        <p:spPr/>
        <p:txBody>
          <a:bodyPr/>
          <a:lstStyle/>
          <a:p>
            <a:fld id="{DD3575FE-2CC2-2845-A91B-203C440E7198}" type="datetimeFigureOut">
              <a:rPr lang="en-US" smtClean="0"/>
              <a:t>11/3/20</a:t>
            </a:fld>
            <a:endParaRPr lang="en-US"/>
          </a:p>
        </p:txBody>
      </p:sp>
      <p:sp>
        <p:nvSpPr>
          <p:cNvPr id="6"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st slide 2" preserve="1">
  <p:cSld name="Last slide 2">
    <p:bg>
      <p:bgPr>
        <a:solidFill>
          <a:srgbClr val="009999"/>
        </a:solidFill>
        <a:effectLst/>
      </p:bgPr>
    </p:bg>
    <p:spTree>
      <p:nvGrpSpPr>
        <p:cNvPr id="1" name="Shape 144"/>
        <p:cNvGrpSpPr/>
        <p:nvPr/>
      </p:nvGrpSpPr>
      <p:grpSpPr>
        <a:xfrm>
          <a:off x="0" y="0"/>
          <a:ext cx="0" cy="0"/>
          <a:chOff x="0" y="0"/>
          <a:chExt cx="0" cy="0"/>
        </a:xfrm>
      </p:grpSpPr>
      <p:sp>
        <p:nvSpPr>
          <p:cNvPr id="145" name="Google Shape;145;p21"/>
          <p:cNvSpPr txBox="1">
            <a:spLocks noGrp="1"/>
          </p:cNvSpPr>
          <p:nvPr>
            <p:ph type="dt" idx="10"/>
          </p:nvPr>
        </p:nvSpPr>
        <p:spPr>
          <a:xfrm rot="-5400000">
            <a:off x="-912843" y="5303549"/>
            <a:ext cx="2438400" cy="365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pic>
        <p:nvPicPr>
          <p:cNvPr id="146" name="Google Shape;146;p21" descr="Image result for website icon white"/>
          <p:cNvPicPr preferRelativeResize="0"/>
          <p:nvPr/>
        </p:nvPicPr>
        <p:blipFill rotWithShape="1">
          <a:blip r:embed="rId2">
            <a:alphaModFix/>
          </a:blip>
          <a:srcRect/>
          <a:stretch/>
        </p:blipFill>
        <p:spPr>
          <a:xfrm>
            <a:off x="1835696" y="2243336"/>
            <a:ext cx="540000" cy="540000"/>
          </a:xfrm>
          <a:prstGeom prst="rect">
            <a:avLst/>
          </a:prstGeom>
          <a:noFill/>
          <a:ln>
            <a:noFill/>
          </a:ln>
        </p:spPr>
      </p:pic>
      <p:sp>
        <p:nvSpPr>
          <p:cNvPr id="147" name="Google Shape;147;p21"/>
          <p:cNvSpPr txBox="1">
            <a:spLocks noGrp="1"/>
          </p:cNvSpPr>
          <p:nvPr>
            <p:ph type="ftr" idx="11"/>
          </p:nvPr>
        </p:nvSpPr>
        <p:spPr>
          <a:xfrm>
            <a:off x="649288" y="6481911"/>
            <a:ext cx="4786800" cy="3747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48" name="Google Shape;148;p21"/>
          <p:cNvSpPr>
            <a:spLocks noGrp="1"/>
          </p:cNvSpPr>
          <p:nvPr>
            <p:ph type="sldNum" idx="12"/>
          </p:nvPr>
        </p:nvSpPr>
        <p:spPr>
          <a:xfrm>
            <a:off x="8559864" y="6453336"/>
            <a:ext cx="548700" cy="396300"/>
          </a:xfrm>
          <a:prstGeom prst="bracketPair">
            <a:avLst/>
          </a:prstGeom>
          <a:noFill/>
          <a:ln>
            <a:noFill/>
          </a:ln>
        </p:spPr>
        <p:txBody>
          <a:bodyPr spcFirstLastPara="1" wrap="square" lIns="0" tIns="0" rIns="0" bIns="0" anchor="ctr" anchorCtr="0">
            <a:noAutofit/>
          </a:bodyPr>
          <a:lstStyle>
            <a:lvl1pPr marL="0" marR="0" lvl="0" indent="0" algn="ctr" rtl="0">
              <a:spcBef>
                <a:spcPts val="0"/>
              </a:spcBef>
              <a:buNone/>
              <a:defRPr sz="1800">
                <a:solidFill>
                  <a:schemeClr val="lt1"/>
                </a:solidFill>
                <a:latin typeface="Verdana"/>
                <a:ea typeface="Verdana"/>
                <a:cs typeface="Verdana"/>
                <a:sym typeface="Verdana"/>
              </a:defRPr>
            </a:lvl1pPr>
            <a:lvl2pPr marL="0" marR="0" lvl="1" indent="0" algn="ctr" rtl="0">
              <a:spcBef>
                <a:spcPts val="0"/>
              </a:spcBef>
              <a:buNone/>
              <a:defRPr sz="1800">
                <a:solidFill>
                  <a:schemeClr val="lt1"/>
                </a:solidFill>
                <a:latin typeface="Verdana"/>
                <a:ea typeface="Verdana"/>
                <a:cs typeface="Verdana"/>
                <a:sym typeface="Verdana"/>
              </a:defRPr>
            </a:lvl2pPr>
            <a:lvl3pPr marL="0" marR="0" lvl="2" indent="0" algn="ctr" rtl="0">
              <a:spcBef>
                <a:spcPts val="0"/>
              </a:spcBef>
              <a:buNone/>
              <a:defRPr sz="1800">
                <a:solidFill>
                  <a:schemeClr val="lt1"/>
                </a:solidFill>
                <a:latin typeface="Verdana"/>
                <a:ea typeface="Verdana"/>
                <a:cs typeface="Verdana"/>
                <a:sym typeface="Verdana"/>
              </a:defRPr>
            </a:lvl3pPr>
            <a:lvl4pPr marL="0" marR="0" lvl="3" indent="0" algn="ctr" rtl="0">
              <a:spcBef>
                <a:spcPts val="0"/>
              </a:spcBef>
              <a:buNone/>
              <a:defRPr sz="1800">
                <a:solidFill>
                  <a:schemeClr val="lt1"/>
                </a:solidFill>
                <a:latin typeface="Verdana"/>
                <a:ea typeface="Verdana"/>
                <a:cs typeface="Verdana"/>
                <a:sym typeface="Verdana"/>
              </a:defRPr>
            </a:lvl4pPr>
            <a:lvl5pPr marL="0" marR="0" lvl="4" indent="0" algn="ctr" rtl="0">
              <a:spcBef>
                <a:spcPts val="0"/>
              </a:spcBef>
              <a:buNone/>
              <a:defRPr sz="1800">
                <a:solidFill>
                  <a:schemeClr val="lt1"/>
                </a:solidFill>
                <a:latin typeface="Verdana"/>
                <a:ea typeface="Verdana"/>
                <a:cs typeface="Verdana"/>
                <a:sym typeface="Verdana"/>
              </a:defRPr>
            </a:lvl5pPr>
            <a:lvl6pPr marL="0" marR="0" lvl="5" indent="0" algn="ctr" rtl="0">
              <a:spcBef>
                <a:spcPts val="0"/>
              </a:spcBef>
              <a:buNone/>
              <a:defRPr sz="1800">
                <a:solidFill>
                  <a:schemeClr val="lt1"/>
                </a:solidFill>
                <a:latin typeface="Verdana"/>
                <a:ea typeface="Verdana"/>
                <a:cs typeface="Verdana"/>
                <a:sym typeface="Verdana"/>
              </a:defRPr>
            </a:lvl6pPr>
            <a:lvl7pPr marL="0" marR="0" lvl="6" indent="0" algn="ctr" rtl="0">
              <a:spcBef>
                <a:spcPts val="0"/>
              </a:spcBef>
              <a:buNone/>
              <a:defRPr sz="1800">
                <a:solidFill>
                  <a:schemeClr val="lt1"/>
                </a:solidFill>
                <a:latin typeface="Verdana"/>
                <a:ea typeface="Verdana"/>
                <a:cs typeface="Verdana"/>
                <a:sym typeface="Verdana"/>
              </a:defRPr>
            </a:lvl7pPr>
            <a:lvl8pPr marL="0" marR="0" lvl="7" indent="0" algn="ctr" rtl="0">
              <a:spcBef>
                <a:spcPts val="0"/>
              </a:spcBef>
              <a:buNone/>
              <a:defRPr sz="1800">
                <a:solidFill>
                  <a:schemeClr val="lt1"/>
                </a:solidFill>
                <a:latin typeface="Verdana"/>
                <a:ea typeface="Verdana"/>
                <a:cs typeface="Verdana"/>
                <a:sym typeface="Verdana"/>
              </a:defRPr>
            </a:lvl8pPr>
            <a:lvl9pPr marL="0" marR="0" lvl="8" indent="0" algn="ctr" rtl="0">
              <a:spcBef>
                <a:spcPts val="0"/>
              </a:spcBef>
              <a:buNone/>
              <a:defRPr sz="1800">
                <a:solidFill>
                  <a:schemeClr val="lt1"/>
                </a:solidFill>
                <a:latin typeface="Verdana"/>
                <a:ea typeface="Verdana"/>
                <a:cs typeface="Verdana"/>
                <a:sym typeface="Verdana"/>
              </a:defRPr>
            </a:lvl9pPr>
          </a:lstStyle>
          <a:p>
            <a:pPr marL="0" lvl="0" indent="0" algn="ctr" rtl="0">
              <a:spcBef>
                <a:spcPts val="0"/>
              </a:spcBef>
              <a:spcAft>
                <a:spcPts val="0"/>
              </a:spcAft>
              <a:buNone/>
            </a:pPr>
            <a:fld id="{00000000-1234-1234-1234-123412341234}" type="slidenum">
              <a:rPr lang="nl-NL"/>
              <a:t>‹#›</a:t>
            </a:fld>
            <a:endParaRPr/>
          </a:p>
        </p:txBody>
      </p:sp>
      <p:pic>
        <p:nvPicPr>
          <p:cNvPr id="149" name="Google Shape;149;p21"/>
          <p:cNvPicPr preferRelativeResize="0"/>
          <p:nvPr/>
        </p:nvPicPr>
        <p:blipFill rotWithShape="1">
          <a:blip r:embed="rId3">
            <a:alphaModFix/>
          </a:blip>
          <a:srcRect/>
          <a:stretch/>
        </p:blipFill>
        <p:spPr>
          <a:xfrm>
            <a:off x="1835696" y="2927472"/>
            <a:ext cx="576000" cy="576000"/>
          </a:xfrm>
          <a:prstGeom prst="rect">
            <a:avLst/>
          </a:prstGeom>
          <a:noFill/>
          <a:ln>
            <a:noFill/>
          </a:ln>
        </p:spPr>
      </p:pic>
      <p:pic>
        <p:nvPicPr>
          <p:cNvPr id="150" name="Google Shape;150;p21"/>
          <p:cNvPicPr preferRelativeResize="0"/>
          <p:nvPr/>
        </p:nvPicPr>
        <p:blipFill rotWithShape="1">
          <a:blip r:embed="rId4">
            <a:alphaModFix/>
          </a:blip>
          <a:srcRect/>
          <a:stretch/>
        </p:blipFill>
        <p:spPr>
          <a:xfrm>
            <a:off x="1856233" y="3719560"/>
            <a:ext cx="540000" cy="540000"/>
          </a:xfrm>
          <a:prstGeom prst="rect">
            <a:avLst/>
          </a:prstGeom>
          <a:noFill/>
          <a:ln>
            <a:noFill/>
          </a:ln>
        </p:spPr>
      </p:pic>
      <p:sp>
        <p:nvSpPr>
          <p:cNvPr id="151" name="Google Shape;151;p21"/>
          <p:cNvSpPr txBox="1"/>
          <p:nvPr/>
        </p:nvSpPr>
        <p:spPr>
          <a:xfrm>
            <a:off x="2588275" y="3835675"/>
            <a:ext cx="5121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https://www.linkedin.com/groups/8635339</a:t>
            </a:r>
            <a:endParaRPr sz="1400">
              <a:solidFill>
                <a:schemeClr val="lt1"/>
              </a:solidFill>
              <a:latin typeface="Verdana"/>
              <a:ea typeface="Verdana"/>
              <a:cs typeface="Verdana"/>
              <a:sym typeface="Verdana"/>
            </a:endParaRPr>
          </a:p>
        </p:txBody>
      </p:sp>
      <p:sp>
        <p:nvSpPr>
          <p:cNvPr id="152" name="Google Shape;152;p21"/>
          <p:cNvSpPr txBox="1"/>
          <p:nvPr/>
        </p:nvSpPr>
        <p:spPr>
          <a:xfrm>
            <a:off x="2588275" y="3071488"/>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400">
                <a:solidFill>
                  <a:schemeClr val="lt1"/>
                </a:solidFill>
                <a:latin typeface="Verdana"/>
                <a:ea typeface="Verdana"/>
                <a:cs typeface="Verdana"/>
                <a:sym typeface="Verdana"/>
              </a:rPr>
              <a:t>https://github.com/organizations/DARTH-git</a:t>
            </a:r>
            <a:endParaRPr sz="1400">
              <a:solidFill>
                <a:schemeClr val="lt1"/>
              </a:solidFill>
              <a:latin typeface="Verdana"/>
              <a:ea typeface="Verdana"/>
              <a:cs typeface="Verdana"/>
              <a:sym typeface="Verdana"/>
            </a:endParaRPr>
          </a:p>
        </p:txBody>
      </p:sp>
      <p:sp>
        <p:nvSpPr>
          <p:cNvPr id="153" name="Google Shape;153;p21"/>
          <p:cNvSpPr txBox="1"/>
          <p:nvPr/>
        </p:nvSpPr>
        <p:spPr>
          <a:xfrm>
            <a:off x="653822" y="5807005"/>
            <a:ext cx="7850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900" b="1" i="0">
                <a:solidFill>
                  <a:schemeClr val="lt1"/>
                </a:solidFill>
                <a:latin typeface="Verdana"/>
                <a:ea typeface="Verdana"/>
                <a:cs typeface="Verdana"/>
                <a:sym typeface="Verdana"/>
              </a:rPr>
              <a:t>© Copyright 2017, THE HOSPITAL FOR SICK CHILDREN AND THE COLLABORATING INSTITUTIONS.</a:t>
            </a:r>
            <a:r>
              <a:rPr lang="nl-NL" sz="900" b="0" i="0">
                <a:solidFill>
                  <a:schemeClr val="lt1"/>
                </a:solidFill>
                <a:latin typeface="Verdana"/>
                <a:ea typeface="Verdana"/>
                <a:cs typeface="Verdana"/>
                <a:sym typeface="Verdana"/>
              </a:rPr>
              <a:t> </a:t>
            </a:r>
            <a:endParaRPr/>
          </a:p>
          <a:p>
            <a:pPr marL="0" marR="0" lvl="0" indent="0" algn="l" rtl="0">
              <a:spcBef>
                <a:spcPts val="0"/>
              </a:spcBef>
              <a:spcAft>
                <a:spcPts val="0"/>
              </a:spcAft>
              <a:buNone/>
            </a:pPr>
            <a:r>
              <a:rPr lang="en-US" sz="900" b="0" i="0" kern="120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r>
              <a:rPr lang="nl-NL" sz="900" b="0" i="0">
                <a:solidFill>
                  <a:schemeClr val="lt1"/>
                </a:solidFill>
                <a:latin typeface="Verdana"/>
                <a:ea typeface="Verdana"/>
                <a:cs typeface="Verdana"/>
                <a:sym typeface="Verdana"/>
              </a:rPr>
              <a:t> </a:t>
            </a:r>
            <a:endParaRPr sz="900">
              <a:solidFill>
                <a:schemeClr val="lt1"/>
              </a:solidFill>
              <a:latin typeface="Verdana"/>
              <a:ea typeface="Verdana"/>
              <a:cs typeface="Verdana"/>
              <a:sym typeface="Verdana"/>
            </a:endParaRPr>
          </a:p>
        </p:txBody>
      </p:sp>
      <p:sp>
        <p:nvSpPr>
          <p:cNvPr id="154" name="Google Shape;154;p21"/>
          <p:cNvSpPr/>
          <p:nvPr/>
        </p:nvSpPr>
        <p:spPr>
          <a:xfrm>
            <a:off x="1815058" y="620688"/>
            <a:ext cx="7308300" cy="1188000"/>
          </a:xfrm>
          <a:prstGeom prst="rect">
            <a:avLst/>
          </a:prstGeom>
          <a:solidFill>
            <a:srgbClr val="FEF8F3"/>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rgbClr val="004D99"/>
                </a:solidFill>
                <a:latin typeface="Verdana"/>
                <a:ea typeface="Verdana"/>
                <a:cs typeface="Verdana"/>
                <a:sym typeface="Verdana"/>
              </a:rPr>
              <a:t>Connect with us!</a:t>
            </a:r>
            <a:endParaRPr sz="4400">
              <a:solidFill>
                <a:srgbClr val="004D99"/>
              </a:solidFill>
              <a:latin typeface="Verdana"/>
              <a:ea typeface="Verdana"/>
              <a:cs typeface="Verdana"/>
              <a:sym typeface="Verdana"/>
            </a:endParaRPr>
          </a:p>
        </p:txBody>
      </p:sp>
      <p:sp>
        <p:nvSpPr>
          <p:cNvPr id="155" name="Google Shape;155;p21"/>
          <p:cNvSpPr txBox="1"/>
          <p:nvPr/>
        </p:nvSpPr>
        <p:spPr>
          <a:xfrm>
            <a:off x="2588275" y="2363475"/>
            <a:ext cx="55743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a:solidFill>
                  <a:schemeClr val="lt1"/>
                </a:solidFill>
                <a:latin typeface="Verdana"/>
                <a:ea typeface="Verdana"/>
                <a:cs typeface="Verdana"/>
                <a:sym typeface="Verdana"/>
              </a:rPr>
              <a:t>http://darthworkgroup.com/</a:t>
            </a:r>
            <a:endParaRPr sz="1400">
              <a:solidFill>
                <a:schemeClr val="lt1"/>
              </a:solidFill>
              <a:latin typeface="Verdana"/>
              <a:ea typeface="Verdana"/>
              <a:cs typeface="Verdana"/>
              <a:sym typeface="Verdana"/>
            </a:endParaRPr>
          </a:p>
        </p:txBody>
      </p:sp>
      <p:sp>
        <p:nvSpPr>
          <p:cNvPr id="156" name="Google Shape;156;p21"/>
          <p:cNvSpPr txBox="1"/>
          <p:nvPr/>
        </p:nvSpPr>
        <p:spPr>
          <a:xfrm>
            <a:off x="2588275" y="4577563"/>
            <a:ext cx="51210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a:solidFill>
                  <a:schemeClr val="lt1"/>
                </a:solidFill>
                <a:latin typeface="Verdana"/>
                <a:ea typeface="Verdana"/>
                <a:cs typeface="Verdana"/>
                <a:sym typeface="Verdana"/>
              </a:rPr>
              <a:t>@DARTHworkgroup</a:t>
            </a:r>
            <a:endParaRPr sz="1400">
              <a:solidFill>
                <a:schemeClr val="lt1"/>
              </a:solidFill>
              <a:latin typeface="Verdana"/>
              <a:ea typeface="Verdana"/>
              <a:cs typeface="Verdana"/>
              <a:sym typeface="Verdana"/>
            </a:endParaRPr>
          </a:p>
        </p:txBody>
      </p:sp>
      <p:pic>
        <p:nvPicPr>
          <p:cNvPr id="157" name="Google Shape;157;p21"/>
          <p:cNvPicPr preferRelativeResize="0"/>
          <p:nvPr/>
        </p:nvPicPr>
        <p:blipFill>
          <a:blip r:embed="rId5">
            <a:alphaModFix/>
          </a:blip>
          <a:stretch>
            <a:fillRect/>
          </a:stretch>
        </p:blipFill>
        <p:spPr>
          <a:xfrm>
            <a:off x="1835700" y="4475625"/>
            <a:ext cx="576000" cy="57600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2932770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st slide">
    <p:bg>
      <p:bgPr>
        <a:solidFill>
          <a:srgbClr val="009999"/>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3575FE-2CC2-2845-A91B-203C440E7198}" type="datetimeFigureOut">
              <a:rPr lang="en-US" smtClean="0"/>
              <a:t>11/3/20</a:t>
            </a:fld>
            <a:endParaRPr lang="en-US"/>
          </a:p>
        </p:txBody>
      </p:sp>
      <p:pic>
        <p:nvPicPr>
          <p:cNvPr id="1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770" y="2279647"/>
            <a:ext cx="570926" cy="4320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Image result for website icon 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852936"/>
            <a:ext cx="540000" cy="54000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fld id="{0798D939-2D9E-2142-A80A-FFDECD1E5A9B}" type="slidenum">
              <a:rPr lang="en-US" smtClean="0"/>
              <a:t>‹#›</a:t>
            </a:fld>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3537072"/>
            <a:ext cx="576000" cy="5760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6233" y="4329160"/>
            <a:ext cx="540000" cy="540000"/>
          </a:xfrm>
          <a:prstGeom prst="rect">
            <a:avLst/>
          </a:prstGeom>
        </p:spPr>
      </p:pic>
      <p:sp>
        <p:nvSpPr>
          <p:cNvPr id="18" name="TextBox 17"/>
          <p:cNvSpPr txBox="1"/>
          <p:nvPr/>
        </p:nvSpPr>
        <p:spPr>
          <a:xfrm>
            <a:off x="2588275" y="4445271"/>
            <a:ext cx="4134172" cy="307777"/>
          </a:xfrm>
          <a:prstGeom prst="rect">
            <a:avLst/>
          </a:prstGeom>
          <a:noFill/>
        </p:spPr>
        <p:txBody>
          <a:bodyPr wrap="square" rtlCol="0">
            <a:spAutoFit/>
          </a:bodyPr>
          <a:lstStyle/>
          <a:p>
            <a:r>
              <a:rPr lang="en-GB" sz="1400">
                <a:solidFill>
                  <a:schemeClr val="bg1"/>
                </a:solidFill>
              </a:rPr>
              <a:t>https://www.linkedin.com/groups/8635339</a:t>
            </a:r>
          </a:p>
        </p:txBody>
      </p:sp>
      <p:sp>
        <p:nvSpPr>
          <p:cNvPr id="19" name="TextBox 18"/>
          <p:cNvSpPr txBox="1"/>
          <p:nvPr/>
        </p:nvSpPr>
        <p:spPr>
          <a:xfrm>
            <a:off x="2588275" y="3681088"/>
            <a:ext cx="5574332" cy="307777"/>
          </a:xfrm>
          <a:prstGeom prst="rect">
            <a:avLst/>
          </a:prstGeom>
          <a:noFill/>
        </p:spPr>
        <p:txBody>
          <a:bodyPr wrap="square" rtlCol="0">
            <a:spAutoFit/>
          </a:bodyPr>
          <a:lstStyle/>
          <a:p>
            <a:r>
              <a:rPr lang="en-GB" sz="1400">
                <a:solidFill>
                  <a:schemeClr val="bg1"/>
                </a:solidFill>
              </a:rPr>
              <a:t>https://github.com/organizations/DARTH-git</a:t>
            </a:r>
          </a:p>
        </p:txBody>
      </p:sp>
      <p:sp>
        <p:nvSpPr>
          <p:cNvPr id="22" name="TextBox 21"/>
          <p:cNvSpPr txBox="1"/>
          <p:nvPr/>
        </p:nvSpPr>
        <p:spPr>
          <a:xfrm>
            <a:off x="653822" y="5807005"/>
            <a:ext cx="7850043" cy="646331"/>
          </a:xfrm>
          <a:prstGeom prst="rect">
            <a:avLst/>
          </a:prstGeom>
          <a:noFill/>
        </p:spPr>
        <p:txBody>
          <a:bodyPr wrap="square" rtlCol="0">
            <a:spAutoFit/>
          </a:bodyPr>
          <a:lstStyle/>
          <a:p>
            <a:r>
              <a:rPr lang="en-US" sz="900" b="1" i="0" kern="1200">
                <a:solidFill>
                  <a:schemeClr val="bg1"/>
                </a:solidFill>
                <a:effectLst/>
                <a:latin typeface="+mn-lt"/>
                <a:ea typeface="+mn-ea"/>
                <a:cs typeface="+mn-cs"/>
              </a:rPr>
              <a:t>© Copyright 2017, THE HOSPITAL FOR SICK CHILDREN AND THE COLLABORATING INSTITUTIONS.</a:t>
            </a:r>
            <a:r>
              <a:rPr lang="en-US" sz="900" b="0" i="0" kern="1200">
                <a:solidFill>
                  <a:schemeClr val="bg1"/>
                </a:solidFill>
                <a:effectLst/>
                <a:latin typeface="+mn-lt"/>
                <a:ea typeface="+mn-ea"/>
                <a:cs typeface="+mn-cs"/>
              </a:rPr>
              <a:t> </a:t>
            </a:r>
          </a:p>
          <a:p>
            <a:r>
              <a:rPr lang="en-US" sz="900" b="0" i="0" kern="120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a:solidFill>
                <a:schemeClr val="bg1"/>
              </a:solidFill>
            </a:endParaRPr>
          </a:p>
        </p:txBody>
      </p:sp>
      <p:sp>
        <p:nvSpPr>
          <p:cNvPr id="25" name="Rectangle 24"/>
          <p:cNvSpPr/>
          <p:nvPr/>
        </p:nvSpPr>
        <p:spPr>
          <a:xfrm>
            <a:off x="1815058" y="620688"/>
            <a:ext cx="7308304" cy="1188132"/>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4D9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880725" y="593375"/>
            <a:ext cx="7951500" cy="763500"/>
          </a:xfrm>
          <a:prstGeom prst="rect">
            <a:avLst/>
          </a:prstGeom>
        </p:spPr>
        <p:txBody>
          <a:bodyPr spcFirstLastPara="1" wrap="square" lIns="91425" tIns="91425" rIns="91425" bIns="91425" anchor="ctr" anchorCtr="0"/>
          <a:lstStyle>
            <a:lvl1pPr lvl="0" rtl="0">
              <a:spcBef>
                <a:spcPts val="0"/>
              </a:spcBef>
              <a:spcAft>
                <a:spcPts val="0"/>
              </a:spcAft>
              <a:buSzPts val="4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Shape 133"/>
          <p:cNvSpPr txBox="1">
            <a:spLocks noGrp="1"/>
          </p:cNvSpPr>
          <p:nvPr>
            <p:ph type="body" idx="1"/>
          </p:nvPr>
        </p:nvSpPr>
        <p:spPr>
          <a:xfrm>
            <a:off x="728075" y="1536625"/>
            <a:ext cx="8104200" cy="4555200"/>
          </a:xfrm>
          <a:prstGeom prst="rect">
            <a:avLst/>
          </a:prstGeom>
        </p:spPr>
        <p:txBody>
          <a:bodyPr spcFirstLastPara="1" wrap="square" lIns="91425" tIns="91425" rIns="91425" bIns="91425" anchor="t" anchorCtr="0"/>
          <a:lstStyle>
            <a:lvl1pPr marL="457200" lvl="0" indent="-368300" rtl="0">
              <a:spcBef>
                <a:spcPts val="440"/>
              </a:spcBef>
              <a:spcAft>
                <a:spcPts val="0"/>
              </a:spcAft>
              <a:buSzPts val="2200"/>
              <a:buChar char="•"/>
              <a:defRPr/>
            </a:lvl1pPr>
            <a:lvl2pPr marL="914400" lvl="1" indent="-355600" rtl="0">
              <a:spcBef>
                <a:spcPts val="400"/>
              </a:spcBef>
              <a:spcAft>
                <a:spcPts val="0"/>
              </a:spcAft>
              <a:buSzPts val="2000"/>
              <a:buChar char="•"/>
              <a:defRPr/>
            </a:lvl2pPr>
            <a:lvl3pPr marL="1371600" lvl="2" indent="-342900" rtl="0">
              <a:spcBef>
                <a:spcPts val="360"/>
              </a:spcBef>
              <a:spcAft>
                <a:spcPts val="0"/>
              </a:spcAft>
              <a:buSzPts val="1800"/>
              <a:buChar char="•"/>
              <a:defRPr/>
            </a:lvl3pPr>
            <a:lvl4pPr marL="1828800" lvl="3" indent="-330200" rtl="0">
              <a:spcBef>
                <a:spcPts val="320"/>
              </a:spcBef>
              <a:spcAft>
                <a:spcPts val="0"/>
              </a:spcAft>
              <a:buSzPts val="1600"/>
              <a:buChar char="•"/>
              <a:defRPr/>
            </a:lvl4pPr>
            <a:lvl5pPr marL="2286000" lvl="4" indent="-317500" rtl="0">
              <a:spcBef>
                <a:spcPts val="280"/>
              </a:spcBef>
              <a:spcAft>
                <a:spcPts val="0"/>
              </a:spcAft>
              <a:buSzPts val="1400"/>
              <a:buChar char="•"/>
              <a:defRPr/>
            </a:lvl5pPr>
            <a:lvl6pPr marL="2743200" lvl="5" indent="-317500" rtl="0">
              <a:spcBef>
                <a:spcPts val="280"/>
              </a:spcBef>
              <a:spcAft>
                <a:spcPts val="0"/>
              </a:spcAft>
              <a:buSzPts val="1400"/>
              <a:buChar char="•"/>
              <a:defRPr/>
            </a:lvl6pPr>
            <a:lvl7pPr marL="3200400" lvl="6" indent="-317500" rtl="0">
              <a:spcBef>
                <a:spcPts val="280"/>
              </a:spcBef>
              <a:spcAft>
                <a:spcPts val="0"/>
              </a:spcAft>
              <a:buSzPts val="1400"/>
              <a:buChar char="•"/>
              <a:defRPr/>
            </a:lvl7pPr>
            <a:lvl8pPr marL="3657600" lvl="7" indent="-317500" rtl="0">
              <a:spcBef>
                <a:spcPts val="280"/>
              </a:spcBef>
              <a:spcAft>
                <a:spcPts val="0"/>
              </a:spcAft>
              <a:buSzPts val="1400"/>
              <a:buChar char="•"/>
              <a:defRPr/>
            </a:lvl8pPr>
            <a:lvl9pPr marL="4114800" lvl="8" indent="-317500" rtl="0">
              <a:spcBef>
                <a:spcPts val="280"/>
              </a:spcBef>
              <a:spcAft>
                <a:spcPts val="0"/>
              </a:spcAft>
              <a:buSzPts val="1400"/>
              <a:buChar char="•"/>
              <a:defRPr/>
            </a:lvl9pPr>
          </a:lstStyle>
          <a:p>
            <a:endParaRPr/>
          </a:p>
        </p:txBody>
      </p:sp>
      <p:sp>
        <p:nvSpPr>
          <p:cNvPr id="134" name="Shape 134"/>
          <p:cNvSpPr txBox="1">
            <a:spLocks noGrp="1"/>
          </p:cNvSpPr>
          <p:nvPr>
            <p:ph type="sldNum" idx="12"/>
          </p:nvPr>
        </p:nvSpPr>
        <p:spPr>
          <a:xfrm>
            <a:off x="8490250" y="6241346"/>
            <a:ext cx="548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nl-NL"/>
              <a:t>‹#›</a:t>
            </a:fld>
            <a:endParaRPr/>
          </a:p>
        </p:txBody>
      </p:sp>
    </p:spTree>
    <p:extLst>
      <p:ext uri="{BB962C8B-B14F-4D97-AF65-F5344CB8AC3E}">
        <p14:creationId xmlns:p14="http://schemas.microsoft.com/office/powerpoint/2010/main" val="212362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71250" y="2855000"/>
            <a:ext cx="7852200" cy="11481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8" name="Shape 138"/>
          <p:cNvSpPr txBox="1">
            <a:spLocks noGrp="1"/>
          </p:cNvSpPr>
          <p:nvPr>
            <p:ph type="sldNum" idx="12"/>
          </p:nvPr>
        </p:nvSpPr>
        <p:spPr>
          <a:xfrm>
            <a:off x="8490250" y="6241346"/>
            <a:ext cx="548700" cy="524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nl-NL"/>
              <a:t>‹#›</a:t>
            </a:fld>
            <a:endParaRPr/>
          </a:p>
        </p:txBody>
      </p:sp>
    </p:spTree>
    <p:extLst>
      <p:ext uri="{BB962C8B-B14F-4D97-AF65-F5344CB8AC3E}">
        <p14:creationId xmlns:p14="http://schemas.microsoft.com/office/powerpoint/2010/main" val="6179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nd_First slide">
    <p:bg>
      <p:bgPr>
        <a:solidFill>
          <a:srgbClr val="009999"/>
        </a:solidFill>
        <a:effectLst/>
      </p:bgPr>
    </p:bg>
    <p:spTree>
      <p:nvGrpSpPr>
        <p:cNvPr id="1" name=""/>
        <p:cNvGrpSpPr/>
        <p:nvPr/>
      </p:nvGrpSpPr>
      <p:grpSpPr>
        <a:xfrm>
          <a:off x="0" y="0"/>
          <a:ext cx="0" cy="0"/>
          <a:chOff x="0" y="0"/>
          <a:chExt cx="0" cy="0"/>
        </a:xfrm>
      </p:grpSpPr>
      <p:sp>
        <p:nvSpPr>
          <p:cNvPr id="20" name="Rectangle 19"/>
          <p:cNvSpPr/>
          <p:nvPr/>
        </p:nvSpPr>
        <p:spPr>
          <a:xfrm>
            <a:off x="1835696" y="818458"/>
            <a:ext cx="7308304" cy="5760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2000" b="1">
                <a:solidFill>
                  <a:srgbClr val="004D99"/>
                </a:solidFill>
              </a:rPr>
              <a:t>DARTH Workgroup</a:t>
            </a:r>
            <a:endParaRPr lang="en-GB" sz="2000" b="1">
              <a:solidFill>
                <a:srgbClr val="004D99"/>
              </a:solidFill>
            </a:endParaRPr>
          </a:p>
        </p:txBody>
      </p:sp>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fld id="{0798D939-2D9E-2142-A80A-FFDECD1E5A9B}" type="slidenum">
              <a:rPr lang="en-US" smtClean="0"/>
              <a:t>‹#›</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705625844"/>
              </p:ext>
            </p:extLst>
          </p:nvPr>
        </p:nvGraphicFramePr>
        <p:xfrm>
          <a:off x="1860376" y="1553344"/>
          <a:ext cx="7283624" cy="3291840"/>
        </p:xfrm>
        <a:graphic>
          <a:graphicData uri="http://schemas.openxmlformats.org/drawingml/2006/table">
            <a:tbl>
              <a:tblPr firstRow="1" bandRow="1">
                <a:tableStyleId>{2D5ABB26-0587-4C30-8999-92F81FD0307C}</a:tableStyleId>
              </a:tblPr>
              <a:tblGrid>
                <a:gridCol w="3647728">
                  <a:extLst>
                    <a:ext uri="{9D8B030D-6E8A-4147-A177-3AD203B41FA5}">
                      <a16:colId xmlns:a16="http://schemas.microsoft.com/office/drawing/2014/main" val="20000"/>
                    </a:ext>
                  </a:extLst>
                </a:gridCol>
                <a:gridCol w="3635896">
                  <a:extLst>
                    <a:ext uri="{9D8B030D-6E8A-4147-A177-3AD203B41FA5}">
                      <a16:colId xmlns:a16="http://schemas.microsoft.com/office/drawing/2014/main" val="20001"/>
                    </a:ext>
                  </a:extLst>
                </a:gridCol>
              </a:tblGrid>
              <a:tr h="370840">
                <a:tc>
                  <a:txBody>
                    <a:bodyPr/>
                    <a:lstStyle/>
                    <a:p>
                      <a:r>
                        <a:rPr lang="en-US" sz="1400" b="1" kern="1200">
                          <a:solidFill>
                            <a:srgbClr val="FEF8F3"/>
                          </a:solidFill>
                          <a:effectLst/>
                        </a:rPr>
                        <a:t>Fernando </a:t>
                      </a:r>
                      <a:r>
                        <a:rPr lang="en-US" sz="1400" b="1" kern="1200" err="1">
                          <a:solidFill>
                            <a:srgbClr val="FEF8F3"/>
                          </a:solidFill>
                          <a:effectLst/>
                        </a:rPr>
                        <a:t>Alarid-Escudero</a:t>
                      </a:r>
                      <a:r>
                        <a:rPr lang="en-US" sz="1400" b="1" kern="1200">
                          <a:solidFill>
                            <a:srgbClr val="FEF8F3"/>
                          </a:solidFill>
                          <a:effectLst/>
                        </a:rPr>
                        <a:t>, PhD</a:t>
                      </a:r>
                      <a:r>
                        <a:rPr lang="en-US" sz="1400" b="1" kern="1200" baseline="30000">
                          <a:solidFill>
                            <a:srgbClr val="FEF8F3"/>
                          </a:solidFill>
                          <a:effectLst/>
                        </a:rPr>
                        <a:t>1</a:t>
                      </a:r>
                      <a:r>
                        <a:rPr lang="en-US" sz="1400" b="1" kern="1200">
                          <a:solidFill>
                            <a:srgbClr val="FEF8F3"/>
                          </a:solidFill>
                          <a:effectLst/>
                        </a:rPr>
                        <a:t> </a:t>
                      </a:r>
                    </a:p>
                    <a:p>
                      <a:r>
                        <a:rPr lang="en-US" sz="1400" b="1" kern="1200">
                          <a:solidFill>
                            <a:srgbClr val="FEF8F3"/>
                          </a:solidFill>
                          <a:effectLst/>
                        </a:rPr>
                        <a:t>Eva A. Enns, MS, PhD</a:t>
                      </a:r>
                      <a:r>
                        <a:rPr lang="en-US" sz="1400" b="1" kern="1200" baseline="30000">
                          <a:solidFill>
                            <a:srgbClr val="FEF8F3"/>
                          </a:solidFill>
                          <a:effectLst/>
                        </a:rPr>
                        <a:t>2</a:t>
                      </a:r>
                      <a:r>
                        <a:rPr lang="en-US" sz="1400" b="1" kern="1200">
                          <a:solidFill>
                            <a:srgbClr val="FEF8F3"/>
                          </a:solidFill>
                          <a:effectLst/>
                        </a:rPr>
                        <a:t>	</a:t>
                      </a:r>
                    </a:p>
                    <a:p>
                      <a:r>
                        <a:rPr lang="en-US" sz="1400" b="1" kern="1200">
                          <a:solidFill>
                            <a:srgbClr val="FEF8F3"/>
                          </a:solidFill>
                          <a:effectLst/>
                        </a:rPr>
                        <a:t>M.G. Myriam Hunink, MD, PhD</a:t>
                      </a:r>
                      <a:r>
                        <a:rPr lang="en-US" sz="1400" b="1" kern="1200" baseline="30000">
                          <a:solidFill>
                            <a:srgbClr val="FEF8F3"/>
                          </a:solidFill>
                          <a:effectLst/>
                        </a:rPr>
                        <a:t>3,4</a:t>
                      </a:r>
                      <a:endParaRPr lang="en-US" sz="1400" b="1" kern="1200">
                        <a:solidFill>
                          <a:srgbClr val="FEF8F3"/>
                        </a:solidFill>
                        <a:effectLst/>
                      </a:endParaRPr>
                    </a:p>
                    <a:p>
                      <a:r>
                        <a:rPr lang="nl-NL" sz="1400" b="1" kern="1200" err="1">
                          <a:solidFill>
                            <a:srgbClr val="FEF8F3"/>
                          </a:solidFill>
                          <a:effectLst/>
                        </a:rPr>
                        <a:t>Hawre</a:t>
                      </a:r>
                      <a:r>
                        <a:rPr lang="nl-NL" sz="1400" b="1" kern="1200">
                          <a:solidFill>
                            <a:srgbClr val="FEF8F3"/>
                          </a:solidFill>
                          <a:effectLst/>
                        </a:rPr>
                        <a:t> J. Jalal, MD, PhD</a:t>
                      </a:r>
                      <a:r>
                        <a:rPr lang="nl-NL" sz="1400" b="1" kern="1200" baseline="30000">
                          <a:solidFill>
                            <a:srgbClr val="FEF8F3"/>
                          </a:solidFill>
                          <a:effectLst/>
                        </a:rPr>
                        <a:t>5</a:t>
                      </a:r>
                      <a:r>
                        <a:rPr lang="nl-NL" sz="1400" b="1" kern="1200">
                          <a:solidFill>
                            <a:srgbClr val="FEF8F3"/>
                          </a:solidFill>
                          <a:effectLst/>
                        </a:rPr>
                        <a:t> </a:t>
                      </a:r>
                      <a:endParaRPr lang="en-US" sz="1400" b="1" kern="1200">
                        <a:solidFill>
                          <a:srgbClr val="FEF8F3"/>
                        </a:solidFill>
                        <a:effectLst/>
                      </a:endParaRPr>
                    </a:p>
                    <a:p>
                      <a:r>
                        <a:rPr lang="nl-NL" sz="1400" b="1" kern="1200">
                          <a:solidFill>
                            <a:srgbClr val="FEF8F3"/>
                          </a:solidFill>
                          <a:effectLst/>
                        </a:rPr>
                        <a:t>Eline M. Krijkamp, MSc</a:t>
                      </a:r>
                      <a:r>
                        <a:rPr lang="nl-NL" sz="1400" b="1" kern="1200" baseline="30000">
                          <a:solidFill>
                            <a:srgbClr val="FEF8F3"/>
                          </a:solidFill>
                          <a:effectLst/>
                        </a:rPr>
                        <a:t>3</a:t>
                      </a:r>
                      <a:endParaRPr lang="en-US" sz="1400" b="1" kern="1200">
                        <a:solidFill>
                          <a:srgbClr val="FEF8F3"/>
                        </a:solidFill>
                        <a:effectLst/>
                      </a:endParaRPr>
                    </a:p>
                    <a:p>
                      <a:r>
                        <a:rPr lang="en-US" sz="1400" b="1" kern="1200">
                          <a:solidFill>
                            <a:srgbClr val="FEF8F3"/>
                          </a:solidFill>
                          <a:effectLst/>
                        </a:rPr>
                        <a:t>Petros Pechlivanoglou, PhD</a:t>
                      </a:r>
                      <a:r>
                        <a:rPr lang="en-US" sz="1400" b="1" kern="1200" baseline="30000">
                          <a:solidFill>
                            <a:srgbClr val="FEF8F3"/>
                          </a:solidFill>
                          <a:effectLst/>
                        </a:rPr>
                        <a:t>6</a:t>
                      </a:r>
                      <a:r>
                        <a:rPr lang="en-US" sz="1400" b="1" kern="1200">
                          <a:solidFill>
                            <a:srgbClr val="FEF8F3"/>
                          </a:solidFill>
                          <a:effectLst/>
                        </a:rPr>
                        <a:t> </a:t>
                      </a:r>
                    </a:p>
                    <a:p>
                      <a:endParaRPr lang="en-GB" sz="1200">
                        <a:solidFill>
                          <a:schemeClr val="bg1"/>
                        </a:solidFill>
                      </a:endParaRPr>
                    </a:p>
                  </a:txBody>
                  <a:tcPr/>
                </a:tc>
                <a:tc>
                  <a:txBody>
                    <a:bodyPr/>
                    <a:lstStyle/>
                    <a:p>
                      <a:endParaRPr lang="en-GB" sz="1200">
                        <a:solidFill>
                          <a:schemeClr val="bg1"/>
                        </a:solidFill>
                      </a:endParaRPr>
                    </a:p>
                  </a:txBody>
                  <a:tcPr/>
                </a:tc>
                <a:extLst>
                  <a:ext uri="{0D108BD9-81ED-4DB2-BD59-A6C34878D82A}">
                    <a16:rowId xmlns:a16="http://schemas.microsoft.com/office/drawing/2014/main" val="10000"/>
                  </a:ext>
                </a:extLst>
              </a:tr>
              <a:tr h="370840">
                <a:tc gridSpan="2">
                  <a:txBody>
                    <a:bodyPr/>
                    <a:lstStyle/>
                    <a:p>
                      <a:r>
                        <a:rPr lang="en-US" sz="1200" kern="1200">
                          <a:solidFill>
                            <a:srgbClr val="FEF8F3"/>
                          </a:solidFill>
                          <a:effectLst/>
                          <a:latin typeface="+mn-lt"/>
                          <a:ea typeface="+mn-ea"/>
                          <a:cs typeface="+mn-cs"/>
                        </a:rPr>
                        <a:t>In collaboration of: 		</a:t>
                      </a:r>
                    </a:p>
                    <a:p>
                      <a:r>
                        <a:rPr lang="en-US" sz="1200" kern="1200">
                          <a:solidFill>
                            <a:srgbClr val="FEF8F3"/>
                          </a:solidFill>
                          <a:effectLst/>
                          <a:latin typeface="+mn-lt"/>
                          <a:ea typeface="+mn-ea"/>
                          <a:cs typeface="+mn-cs"/>
                        </a:rPr>
                        <a:t>1 Drug Policy Program, Center for Research and Teaching in Economics (CIDE) - CONACyT, </a:t>
                      </a:r>
                    </a:p>
                    <a:p>
                      <a:r>
                        <a:rPr lang="en-US" sz="1200" kern="1200">
                          <a:solidFill>
                            <a:srgbClr val="FEF8F3"/>
                          </a:solidFill>
                          <a:effectLst/>
                          <a:latin typeface="+mn-lt"/>
                          <a:ea typeface="+mn-ea"/>
                          <a:cs typeface="+mn-cs"/>
                        </a:rPr>
                        <a:t>  Aguascalientes, Mexico</a:t>
                      </a:r>
                    </a:p>
                    <a:p>
                      <a:r>
                        <a:rPr lang="en-US" sz="1200" kern="1200">
                          <a:solidFill>
                            <a:srgbClr val="FEF8F3"/>
                          </a:solidFill>
                          <a:effectLst/>
                          <a:latin typeface="+mn-lt"/>
                          <a:ea typeface="+mn-ea"/>
                          <a:cs typeface="+mn-cs"/>
                        </a:rPr>
                        <a:t>2 University of Minnesota School of Public Health, Minneapolis, MN, USA</a:t>
                      </a:r>
                    </a:p>
                    <a:p>
                      <a:r>
                        <a:rPr lang="en-US" sz="1200" kern="1200">
                          <a:solidFill>
                            <a:srgbClr val="FEF8F3"/>
                          </a:solidFill>
                          <a:effectLst/>
                          <a:latin typeface="+mn-lt"/>
                          <a:ea typeface="+mn-ea"/>
                          <a:cs typeface="+mn-cs"/>
                        </a:rPr>
                        <a:t>3 Erasmus MC, Rotterdam, The Netherlands</a:t>
                      </a:r>
                    </a:p>
                    <a:p>
                      <a:r>
                        <a:rPr lang="en-US" sz="1200" kern="1200">
                          <a:solidFill>
                            <a:srgbClr val="FEF8F3"/>
                          </a:solidFill>
                          <a:effectLst/>
                          <a:latin typeface="+mn-lt"/>
                          <a:ea typeface="+mn-ea"/>
                          <a:cs typeface="+mn-cs"/>
                        </a:rPr>
                        <a:t>4 Harvard T.H. Chan School of Public Health, Boston, USA</a:t>
                      </a:r>
                    </a:p>
                    <a:p>
                      <a:r>
                        <a:rPr lang="en-US" sz="1200" kern="1200">
                          <a:solidFill>
                            <a:srgbClr val="FEF8F3"/>
                          </a:solidFill>
                          <a:effectLst/>
                          <a:latin typeface="+mn-lt"/>
                          <a:ea typeface="+mn-ea"/>
                          <a:cs typeface="+mn-cs"/>
                        </a:rPr>
                        <a:t>5 University of Pittsburgh Graduate School of Public Health, Pittsburgh, PA, USA</a:t>
                      </a:r>
                    </a:p>
                    <a:p>
                      <a:r>
                        <a:rPr lang="en-US" sz="1200" kern="1200">
                          <a:solidFill>
                            <a:srgbClr val="FEF8F3"/>
                          </a:solidFill>
                          <a:effectLst/>
                          <a:latin typeface="+mn-lt"/>
                          <a:ea typeface="+mn-ea"/>
                          <a:cs typeface="+mn-cs"/>
                        </a:rPr>
                        <a:t>6 The Hospital for Sick Children, Toronto and University of Toronto, Toronto ON, Canada</a:t>
                      </a:r>
                    </a:p>
                    <a:p>
                      <a:endParaRPr lang="en-GB" sz="1200">
                        <a:solidFill>
                          <a:schemeClr val="bg1"/>
                        </a:solidFill>
                      </a:endParaRPr>
                    </a:p>
                  </a:txBody>
                  <a:tcPr/>
                </a:tc>
                <a:tc hMerge="1">
                  <a:txBody>
                    <a:bodyPr/>
                    <a:lstStyle/>
                    <a:p>
                      <a:endParaRPr lang="en-GB" sz="1200" dirty="0">
                        <a:solidFill>
                          <a:schemeClr val="bg1"/>
                        </a:solidFill>
                      </a:endParaRPr>
                    </a:p>
                  </a:txBody>
                  <a:tcPr/>
                </a:tc>
                <a:extLst>
                  <a:ext uri="{0D108BD9-81ED-4DB2-BD59-A6C34878D82A}">
                    <a16:rowId xmlns:a16="http://schemas.microsoft.com/office/drawing/2014/main" val="10001"/>
                  </a:ext>
                </a:extLst>
              </a:tr>
            </a:tbl>
          </a:graphicData>
        </a:graphic>
      </p:graphicFrame>
      <p:sp>
        <p:nvSpPr>
          <p:cNvPr id="16" name="TextBox 15"/>
          <p:cNvSpPr txBox="1"/>
          <p:nvPr/>
        </p:nvSpPr>
        <p:spPr>
          <a:xfrm>
            <a:off x="653822" y="5807005"/>
            <a:ext cx="7850043" cy="646331"/>
          </a:xfrm>
          <a:prstGeom prst="rect">
            <a:avLst/>
          </a:prstGeom>
          <a:noFill/>
        </p:spPr>
        <p:txBody>
          <a:bodyPr wrap="square" rtlCol="0">
            <a:spAutoFit/>
          </a:bodyPr>
          <a:lstStyle/>
          <a:p>
            <a:r>
              <a:rPr lang="en-US" sz="900" b="1" i="0" kern="1200">
                <a:solidFill>
                  <a:schemeClr val="bg1"/>
                </a:solidFill>
                <a:effectLst/>
                <a:latin typeface="+mn-lt"/>
                <a:ea typeface="+mn-ea"/>
                <a:cs typeface="+mn-cs"/>
              </a:rPr>
              <a:t>© Copyright 2017, THE HOSPITAL FOR SICK CHILDREN AND THE COLLABORATING INSTITUTIONS.</a:t>
            </a:r>
            <a:r>
              <a:rPr lang="en-US" sz="900" b="0" i="0" kern="1200">
                <a:solidFill>
                  <a:schemeClr val="bg1"/>
                </a:solidFill>
                <a:effectLst/>
                <a:latin typeface="+mn-lt"/>
                <a:ea typeface="+mn-ea"/>
                <a:cs typeface="+mn-cs"/>
              </a:rPr>
              <a:t> </a:t>
            </a:r>
          </a:p>
          <a:p>
            <a:r>
              <a:rPr lang="en-US" sz="900" b="0" i="0" kern="120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a:solidFill>
                <a:schemeClr val="bg1"/>
              </a:solidFill>
            </a:endParaRPr>
          </a:p>
        </p:txBody>
      </p:sp>
      <p:sp>
        <p:nvSpPr>
          <p:cNvPr id="2" name="AutoShape 14" descr="Image result for hospital for sick children toronto vector log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Image result for sick kids vector logo wiki"/>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rot="16200000" flipV="1">
            <a:off x="-1201823" y="1708789"/>
            <a:ext cx="3024336" cy="300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7" descr="\\storage.erasmusmc.nl\m\MyDocs\478030\My Documents\Desktop\The_Hospital_for_Sick_Children-logo-30EAA69EAC-seeklogo.co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883" y="5323650"/>
            <a:ext cx="1224000" cy="36720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8" descr="\\storage.erasmusmc.nl\m\MyDocs\478030\My Documents\Desktop\Pitt_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501" y="5255702"/>
            <a:ext cx="2664000" cy="508713"/>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974" y="5306389"/>
            <a:ext cx="1296145" cy="3843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6484" y="5306114"/>
            <a:ext cx="2016000" cy="4157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flipH="1">
            <a:off x="1860376" y="4748219"/>
            <a:ext cx="4782800" cy="307777"/>
          </a:xfrm>
          <a:prstGeom prst="rect">
            <a:avLst/>
          </a:prstGeom>
          <a:noFill/>
        </p:spPr>
        <p:txBody>
          <a:bodyPr wrap="square" rtlCol="0">
            <a:spAutoFit/>
          </a:bodyPr>
          <a:lstStyle/>
          <a:p>
            <a:r>
              <a:rPr lang="en-US" sz="1400" b="1" err="1">
                <a:solidFill>
                  <a:schemeClr val="bg1"/>
                </a:solidFill>
              </a:rPr>
              <a:t>www.darthworkgroup.com</a:t>
            </a:r>
            <a:endParaRPr lang="en-US" sz="1400" b="1">
              <a:solidFill>
                <a:schemeClr val="bg1"/>
              </a:solidFill>
            </a:endParaRPr>
          </a:p>
        </p:txBody>
      </p:sp>
      <p:sp>
        <p:nvSpPr>
          <p:cNvPr id="15" name="TextBox 14"/>
          <p:cNvSpPr txBox="1"/>
          <p:nvPr userDrawn="1"/>
        </p:nvSpPr>
        <p:spPr>
          <a:xfrm flipH="1">
            <a:off x="1860376" y="4748220"/>
            <a:ext cx="4782800" cy="307777"/>
          </a:xfrm>
          <a:prstGeom prst="rect">
            <a:avLst/>
          </a:prstGeom>
          <a:noFill/>
        </p:spPr>
        <p:txBody>
          <a:bodyPr wrap="square" rtlCol="0">
            <a:spAutoFit/>
          </a:bodyPr>
          <a:lstStyle/>
          <a:p>
            <a:r>
              <a:rPr lang="en-US" sz="1400" b="1" err="1">
                <a:solidFill>
                  <a:schemeClr val="bg1"/>
                </a:solidFill>
              </a:rPr>
              <a:t>www.darthworkgroup.com</a:t>
            </a:r>
            <a:endParaRPr lang="en-US" sz="1400" b="1">
              <a:solidFill>
                <a:schemeClr val="bg1"/>
              </a:solidFill>
            </a:endParaRPr>
          </a:p>
        </p:txBody>
      </p:sp>
      <p:pic>
        <p:nvPicPr>
          <p:cNvPr id="8" name="Picture 7">
            <a:extLst>
              <a:ext uri="{FF2B5EF4-FFF2-40B4-BE49-F238E27FC236}">
                <a16:creationId xmlns:a16="http://schemas.microsoft.com/office/drawing/2014/main" id="{1F4A33E6-5765-144B-BB9E-E9B85276960B}"/>
              </a:ext>
            </a:extLst>
          </p:cNvPr>
          <p:cNvPicPr>
            <a:picLocks noChangeAspect="1"/>
          </p:cNvPicPr>
          <p:nvPr userDrawn="1"/>
        </p:nvPicPr>
        <p:blipFill>
          <a:blip r:embed="rId6"/>
          <a:stretch>
            <a:fillRect/>
          </a:stretch>
        </p:blipFill>
        <p:spPr>
          <a:xfrm>
            <a:off x="241682" y="4980651"/>
            <a:ext cx="711200" cy="9017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2nd_First slide">
    <p:bg>
      <p:bgPr>
        <a:solidFill>
          <a:srgbClr val="009999"/>
        </a:solidFill>
        <a:effectLst/>
      </p:bgPr>
    </p:bg>
    <p:spTree>
      <p:nvGrpSpPr>
        <p:cNvPr id="1" name=""/>
        <p:cNvGrpSpPr/>
        <p:nvPr/>
      </p:nvGrpSpPr>
      <p:grpSpPr>
        <a:xfrm>
          <a:off x="0" y="0"/>
          <a:ext cx="0" cy="0"/>
          <a:chOff x="0" y="0"/>
          <a:chExt cx="0" cy="0"/>
        </a:xfrm>
      </p:grpSpPr>
      <p:sp>
        <p:nvSpPr>
          <p:cNvPr id="20" name="Rectangle 19"/>
          <p:cNvSpPr/>
          <p:nvPr/>
        </p:nvSpPr>
        <p:spPr>
          <a:xfrm>
            <a:off x="1835696" y="818458"/>
            <a:ext cx="7308304" cy="576064"/>
          </a:xfrm>
          <a:prstGeom prst="rect">
            <a:avLst/>
          </a:prstGeom>
          <a:solidFill>
            <a:srgbClr val="FEF8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nl-NL" sz="2000" b="1" err="1">
                <a:solidFill>
                  <a:srgbClr val="004D99"/>
                </a:solidFill>
              </a:rPr>
              <a:t>Acknowledgements</a:t>
            </a:r>
            <a:r>
              <a:rPr lang="nl-NL" sz="2000" b="1" baseline="0">
                <a:solidFill>
                  <a:srgbClr val="004D99"/>
                </a:solidFill>
              </a:rPr>
              <a:t> </a:t>
            </a:r>
            <a:r>
              <a:rPr lang="nl-NL" sz="2000" b="1" baseline="0" err="1">
                <a:solidFill>
                  <a:srgbClr val="004D99"/>
                </a:solidFill>
              </a:rPr>
              <a:t>and</a:t>
            </a:r>
            <a:r>
              <a:rPr lang="nl-NL" sz="2000" b="1" baseline="0">
                <a:solidFill>
                  <a:srgbClr val="004D99"/>
                </a:solidFill>
              </a:rPr>
              <a:t> </a:t>
            </a:r>
            <a:r>
              <a:rPr lang="nl-NL" sz="2000" b="1" baseline="0" err="1">
                <a:solidFill>
                  <a:srgbClr val="004D99"/>
                </a:solidFill>
              </a:rPr>
              <a:t>attributions</a:t>
            </a:r>
            <a:endParaRPr lang="en-GB" sz="2000" b="1">
              <a:solidFill>
                <a:srgbClr val="004D99"/>
              </a:solidFill>
            </a:endParaRPr>
          </a:p>
        </p:txBody>
      </p:sp>
      <p:sp>
        <p:nvSpPr>
          <p:cNvPr id="13"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14" name="Slide Number Placeholder 2"/>
          <p:cNvSpPr>
            <a:spLocks noGrp="1"/>
          </p:cNvSpPr>
          <p:nvPr>
            <p:ph type="sldNum" sz="quarter" idx="11"/>
          </p:nvPr>
        </p:nvSpPr>
        <p:spPr>
          <a:xfrm>
            <a:off x="8559864" y="6453336"/>
            <a:ext cx="548640" cy="396240"/>
          </a:xfrm>
          <a:ln>
            <a:noFill/>
          </a:ln>
        </p:spPr>
        <p:txBody>
          <a:bodyPr/>
          <a:lstStyle>
            <a:lvl1pPr>
              <a:defRPr>
                <a:solidFill>
                  <a:schemeClr val="bg1"/>
                </a:solidFill>
              </a:defRPr>
            </a:lvl1pPr>
          </a:lstStyle>
          <a:p>
            <a:fld id="{0798D939-2D9E-2142-A80A-FFDECD1E5A9B}" type="slidenum">
              <a:rPr lang="en-US" smtClean="0"/>
              <a:t>‹#›</a:t>
            </a:fld>
            <a:endParaRPr lang="en-US"/>
          </a:p>
        </p:txBody>
      </p:sp>
      <p:sp>
        <p:nvSpPr>
          <p:cNvPr id="16" name="TextBox 15"/>
          <p:cNvSpPr txBox="1"/>
          <p:nvPr/>
        </p:nvSpPr>
        <p:spPr>
          <a:xfrm>
            <a:off x="653822" y="5807005"/>
            <a:ext cx="7850043" cy="646331"/>
          </a:xfrm>
          <a:prstGeom prst="rect">
            <a:avLst/>
          </a:prstGeom>
          <a:noFill/>
        </p:spPr>
        <p:txBody>
          <a:bodyPr wrap="square" rtlCol="0">
            <a:spAutoFit/>
          </a:bodyPr>
          <a:lstStyle/>
          <a:p>
            <a:r>
              <a:rPr lang="en-US" sz="900" b="1" i="0" kern="1200">
                <a:solidFill>
                  <a:schemeClr val="bg1"/>
                </a:solidFill>
                <a:effectLst/>
                <a:latin typeface="+mn-lt"/>
                <a:ea typeface="+mn-ea"/>
                <a:cs typeface="+mn-cs"/>
              </a:rPr>
              <a:t>© Copyright 2017, THE HOSPITAL FOR SICK CHILDREN AND THE COLLABORATING INSTITUTIONS.</a:t>
            </a:r>
            <a:r>
              <a:rPr lang="en-US" sz="900" b="0" i="0" kern="1200">
                <a:solidFill>
                  <a:schemeClr val="bg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kern="1200">
                <a:solidFill>
                  <a:schemeClr val="bg1"/>
                </a:solidFill>
                <a:effectLst/>
                <a:latin typeface="+mn-lt"/>
                <a:ea typeface="+mn-ea"/>
                <a:cs typeface="+mn-cs"/>
              </a:rPr>
              <a:t>All rights reserved in Canada, the United States and worldwide. Copyright, trademarks, trade names and any and all associated intellectual property are exclusively owned by THE HOSPITAL FOR Sick CHILDREN and the collaborating institutions. These materials may be used, reproduced, modified, distributed and adapted with proper attribution.  </a:t>
            </a:r>
            <a:endParaRPr lang="en-GB" sz="900">
              <a:solidFill>
                <a:schemeClr val="bg1"/>
              </a:solidFill>
            </a:endParaRPr>
          </a:p>
        </p:txBody>
      </p:sp>
      <p:sp>
        <p:nvSpPr>
          <p:cNvPr id="2" name="AutoShape 14" descr="Image result for hospital for sick children toronto vector logo"/>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6" descr="Image result for sick kids vector logo wiki"/>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p:cNvSpPr/>
          <p:nvPr/>
        </p:nvSpPr>
        <p:spPr>
          <a:xfrm rot="16200000" flipV="1">
            <a:off x="-1201823" y="1708789"/>
            <a:ext cx="3024336" cy="3000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btitle 2"/>
          <p:cNvSpPr>
            <a:spLocks noGrp="1"/>
          </p:cNvSpPr>
          <p:nvPr>
            <p:ph type="subTitle" idx="1" hasCustomPrompt="1"/>
          </p:nvPr>
        </p:nvSpPr>
        <p:spPr>
          <a:xfrm>
            <a:off x="1835696" y="1628800"/>
            <a:ext cx="7056784" cy="1066800"/>
          </a:xfrm>
        </p:spPr>
        <p:txBody>
          <a:bodyPr anchor="t">
            <a:normAutofit/>
          </a:bodyPr>
          <a:lstStyle>
            <a:lvl1pPr marL="0" indent="0" algn="l">
              <a:buNone/>
              <a:defRPr sz="2000">
                <a:solidFill>
                  <a:srgbClr val="FEF8F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citations</a:t>
            </a:r>
          </a:p>
          <a:p>
            <a:endParaRPr lang="en-US" dirty="0"/>
          </a:p>
        </p:txBody>
      </p:sp>
      <p:pic>
        <p:nvPicPr>
          <p:cNvPr id="17" name="Picture 17" descr="\\storage.erasmusmc.nl\m\MyDocs\478030\My Documents\Desktop\The_Hospital_for_Sick_Children-logo-30EAA69EAC-seeklogo.com.png">
            <a:extLst>
              <a:ext uri="{FF2B5EF4-FFF2-40B4-BE49-F238E27FC236}">
                <a16:creationId xmlns:a16="http://schemas.microsoft.com/office/drawing/2014/main" id="{CF27B3EC-A2BB-BF47-807D-F49D56E854F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2883" y="5323650"/>
            <a:ext cx="1224000" cy="367200"/>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18" descr="\\storage.erasmusmc.nl\m\MyDocs\478030\My Documents\Desktop\Pitt_logo.gif">
            <a:extLst>
              <a:ext uri="{FF2B5EF4-FFF2-40B4-BE49-F238E27FC236}">
                <a16:creationId xmlns:a16="http://schemas.microsoft.com/office/drawing/2014/main" id="{00A49943-5F21-B54A-A2B4-A5A1C9A0255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928501" y="5255702"/>
            <a:ext cx="2664000" cy="508713"/>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EBC3F8F5-94B4-374C-89B8-A540DEABFD8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51974" y="5306389"/>
            <a:ext cx="1296145" cy="3843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3">
            <a:extLst>
              <a:ext uri="{FF2B5EF4-FFF2-40B4-BE49-F238E27FC236}">
                <a16:creationId xmlns:a16="http://schemas.microsoft.com/office/drawing/2014/main" id="{A92E0873-0222-DD44-AB65-7234C4A77D1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86484" y="5306114"/>
            <a:ext cx="2016000" cy="4157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39A9191D-B4FE-9145-A2D5-98FB80FC7F53}"/>
              </a:ext>
            </a:extLst>
          </p:cNvPr>
          <p:cNvPicPr>
            <a:picLocks noChangeAspect="1"/>
          </p:cNvPicPr>
          <p:nvPr userDrawn="1"/>
        </p:nvPicPr>
        <p:blipFill>
          <a:blip r:embed="rId6"/>
          <a:stretch>
            <a:fillRect/>
          </a:stretch>
        </p:blipFill>
        <p:spPr>
          <a:xfrm>
            <a:off x="241682" y="4980651"/>
            <a:ext cx="711200" cy="9017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840432" y="1417638"/>
            <a:ext cx="7620000" cy="4983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3575FE-2CC2-2845-A91B-203C440E7198}" type="datetimeFigureOut">
              <a:rPr lang="en-US" smtClean="0"/>
              <a:t>11/3/20</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72753" y="4918521"/>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872753" y="3284984"/>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3575FE-2CC2-2845-A91B-203C440E7198}" type="datetimeFigureOut">
              <a:rPr lang="en-US" smtClean="0"/>
              <a:t>11/3/20</a:t>
            </a:fld>
            <a:endParaRPr lang="en-US"/>
          </a:p>
        </p:txBody>
      </p:sp>
      <p:sp>
        <p:nvSpPr>
          <p:cNvPr id="6" name="Slide Number Placeholder 5"/>
          <p:cNvSpPr>
            <a:spLocks noGrp="1"/>
          </p:cNvSpPr>
          <p:nvPr>
            <p:ph type="sldNum" sz="quarter" idx="12"/>
          </p:nvPr>
        </p:nvSpPr>
        <p:spPr/>
        <p:txBody>
          <a:bodyPr/>
          <a:lstStyle/>
          <a:p>
            <a:fld id="{0798D939-2D9E-2142-A80A-FFDECD1E5A9B}" type="slidenum">
              <a:rPr lang="en-US" smtClean="0"/>
              <a:t>‹#›</a:t>
            </a:fld>
            <a:endParaRPr lang="en-US"/>
          </a:p>
        </p:txBody>
      </p:sp>
      <p:sp>
        <p:nvSpPr>
          <p:cNvPr id="7"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0432"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2832"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3575FE-2CC2-2845-A91B-203C440E7198}" type="datetimeFigureOut">
              <a:rPr lang="en-US" smtClean="0"/>
              <a:t>11/3/20</a:t>
            </a:fld>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8"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40432" y="274638"/>
            <a:ext cx="76200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0432"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432"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2832"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2832"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3575FE-2CC2-2845-A91B-203C440E7198}" type="datetimeFigureOut">
              <a:rPr lang="en-US" smtClean="0"/>
              <a:t>11/3/20</a:t>
            </a:fld>
            <a:endParaRPr lang="en-US"/>
          </a:p>
        </p:txBody>
      </p:sp>
      <p:sp>
        <p:nvSpPr>
          <p:cNvPr id="9" name="Slide Number Placeholder 8"/>
          <p:cNvSpPr>
            <a:spLocks noGrp="1"/>
          </p:cNvSpPr>
          <p:nvPr>
            <p:ph type="sldNum" sz="quarter" idx="12"/>
          </p:nvPr>
        </p:nvSpPr>
        <p:spPr/>
        <p:txBody>
          <a:bodyPr/>
          <a:lstStyle/>
          <a:p>
            <a:fld id="{0798D939-2D9E-2142-A80A-FFDECD1E5A9B}" type="slidenum">
              <a:rPr lang="en-US" smtClean="0"/>
              <a:t>‹#›</a:t>
            </a:fld>
            <a:endParaRPr lang="en-US"/>
          </a:p>
        </p:txBody>
      </p:sp>
      <p:sp>
        <p:nvSpPr>
          <p:cNvPr id="10" name="Footer Placeholder 4"/>
          <p:cNvSpPr>
            <a:spLocks noGrp="1"/>
          </p:cNvSpPr>
          <p:nvPr>
            <p:ph type="ftr" sz="quarter" idx="1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2440" y="274638"/>
            <a:ext cx="76200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DD3575FE-2CC2-2845-A91B-203C440E7198}" type="datetimeFigureOut">
              <a:rPr lang="en-US" smtClean="0"/>
              <a:t>11/3/20</a:t>
            </a:fld>
            <a:endParaRPr lang="en-US"/>
          </a:p>
        </p:txBody>
      </p:sp>
      <p:sp>
        <p:nvSpPr>
          <p:cNvPr id="7" name="Slide Number Placeholder 6"/>
          <p:cNvSpPr>
            <a:spLocks noGrp="1"/>
          </p:cNvSpPr>
          <p:nvPr>
            <p:ph type="sldNum" sz="quarter" idx="12"/>
          </p:nvPr>
        </p:nvSpPr>
        <p:spPr/>
        <p:txBody>
          <a:bodyPr/>
          <a:lstStyle/>
          <a:p>
            <a:fld id="{0798D939-2D9E-2142-A80A-FFDECD1E5A9B}" type="slidenum">
              <a:rPr lang="en-US" smtClean="0"/>
              <a:t>‹#›</a:t>
            </a:fld>
            <a:endParaRPr lang="en-US"/>
          </a:p>
        </p:txBody>
      </p:sp>
      <p:sp>
        <p:nvSpPr>
          <p:cNvPr id="9"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575FE-2CC2-2845-A91B-203C440E7198}" type="datetimeFigureOut">
              <a:rPr lang="en-US" smtClean="0"/>
              <a:t>11/3/20</a:t>
            </a:fld>
            <a:endParaRPr lang="en-US"/>
          </a:p>
        </p:txBody>
      </p:sp>
      <p:sp>
        <p:nvSpPr>
          <p:cNvPr id="4" name="Slide Number Placeholder 3"/>
          <p:cNvSpPr>
            <a:spLocks noGrp="1"/>
          </p:cNvSpPr>
          <p:nvPr>
            <p:ph type="sldNum" sz="quarter" idx="12"/>
          </p:nvPr>
        </p:nvSpPr>
        <p:spPr/>
        <p:txBody>
          <a:bodyPr/>
          <a:lstStyle/>
          <a:p>
            <a:fld id="{0798D939-2D9E-2142-A80A-FFDECD1E5A9B}" type="slidenum">
              <a:rPr lang="en-US" smtClean="0"/>
              <a:t>‹#›</a:t>
            </a:fld>
            <a:endParaRPr lang="en-US"/>
          </a:p>
        </p:txBody>
      </p:sp>
      <p:sp>
        <p:nvSpPr>
          <p:cNvPr id="5" name="Footer Placeholder 4"/>
          <p:cNvSpPr>
            <a:spLocks noGrp="1"/>
          </p:cNvSpPr>
          <p:nvPr>
            <p:ph type="ftr" sz="quarter" idx="3"/>
          </p:nvPr>
        </p:nvSpPr>
        <p:spPr>
          <a:xfrm>
            <a:off x="649288" y="6481911"/>
            <a:ext cx="4786808"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1600" y="274638"/>
            <a:ext cx="7620000" cy="1143000"/>
          </a:xfrm>
          <a:prstGeom prst="rect">
            <a:avLst/>
          </a:prstGeom>
        </p:spPr>
        <p:txBody>
          <a:bodyPr vert="horz" lIns="91440" tIns="45720" rIns="91440" bIns="45720" rtlCol="0" anchor="ctr">
            <a:noAutofit/>
          </a:bodyPr>
          <a:lstStyle/>
          <a:p>
            <a:r>
              <a:rPr lang="nl-NL"/>
              <a:t>Titelstijl van model bewerken</a:t>
            </a:r>
            <a:endParaRPr lang="en-US" dirty="0"/>
          </a:p>
        </p:txBody>
      </p:sp>
      <p:sp>
        <p:nvSpPr>
          <p:cNvPr id="3" name="Text Placeholder 2"/>
          <p:cNvSpPr>
            <a:spLocks noGrp="1"/>
          </p:cNvSpPr>
          <p:nvPr>
            <p:ph type="body" idx="1"/>
          </p:nvPr>
        </p:nvSpPr>
        <p:spPr>
          <a:xfrm>
            <a:off x="984448" y="1600200"/>
            <a:ext cx="7620000" cy="48006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Rectangle 6"/>
          <p:cNvSpPr/>
          <p:nvPr/>
        </p:nvSpPr>
        <p:spPr>
          <a:xfrm>
            <a:off x="-22817" y="0"/>
            <a:ext cx="685800" cy="685972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59864" y="6453336"/>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009999"/>
                </a:solidFill>
              </a:defRPr>
            </a:lvl1pPr>
          </a:lstStyle>
          <a:p>
            <a:fld id="{0798D939-2D9E-2142-A80A-FFDECD1E5A9B}" type="slidenum">
              <a:rPr lang="en-US" smtClean="0"/>
              <a:t>‹#›</a:t>
            </a:fld>
            <a:endParaRPr lang="en-US"/>
          </a:p>
        </p:txBody>
      </p:sp>
      <p:sp>
        <p:nvSpPr>
          <p:cNvPr id="5" name="Footer Placeholder 4"/>
          <p:cNvSpPr>
            <a:spLocks noGrp="1"/>
          </p:cNvSpPr>
          <p:nvPr>
            <p:ph type="ftr" sz="quarter" idx="3"/>
          </p:nvPr>
        </p:nvSpPr>
        <p:spPr>
          <a:xfrm>
            <a:off x="649288" y="6481911"/>
            <a:ext cx="6298976" cy="374587"/>
          </a:xfrm>
          <a:prstGeom prst="rect">
            <a:avLst/>
          </a:prstGeom>
        </p:spPr>
        <p:txBody>
          <a:bodyPr vert="horz" lIns="91440" tIns="45720" rIns="91440" bIns="45720" rtlCol="0" anchor="ctr"/>
          <a:lstStyle>
            <a:lvl1pPr algn="l">
              <a:defRPr sz="1200">
                <a:solidFill>
                  <a:srgbClr val="009999"/>
                </a:solidFill>
              </a:defRPr>
            </a:lvl1pPr>
          </a:lstStyle>
          <a:p>
            <a:endParaRPr lang="en-US"/>
          </a:p>
        </p:txBody>
      </p:sp>
      <p:sp>
        <p:nvSpPr>
          <p:cNvPr id="4" name="Date Placeholder 3"/>
          <p:cNvSpPr>
            <a:spLocks noGrp="1"/>
          </p:cNvSpPr>
          <p:nvPr>
            <p:ph type="dt" sz="half" idx="2"/>
          </p:nvPr>
        </p:nvSpPr>
        <p:spPr>
          <a:xfrm rot="16200000">
            <a:off x="-912812" y="5303520"/>
            <a:ext cx="2438399" cy="365760"/>
          </a:xfrm>
          <a:prstGeom prst="rect">
            <a:avLst/>
          </a:prstGeom>
        </p:spPr>
        <p:txBody>
          <a:bodyPr vert="horz" lIns="91440" tIns="45720" rIns="91440" bIns="45720" rtlCol="0" anchor="ctr"/>
          <a:lstStyle>
            <a:lvl1pPr algn="l">
              <a:defRPr sz="1200">
                <a:solidFill>
                  <a:schemeClr val="bg1"/>
                </a:solidFill>
              </a:defRPr>
            </a:lvl1pPr>
          </a:lstStyle>
          <a:p>
            <a:fld id="{DD3575FE-2CC2-2845-A91B-203C440E7198}" type="datetimeFigureOut">
              <a:rPr lang="en-US" smtClean="0"/>
              <a:t>11/3/20</a:t>
            </a:fld>
            <a:endParaRPr lang="en-US"/>
          </a:p>
        </p:txBody>
      </p:sp>
    </p:spTree>
    <p:extLst>
      <p:ext uri="{BB962C8B-B14F-4D97-AF65-F5344CB8AC3E}">
        <p14:creationId xmlns:p14="http://schemas.microsoft.com/office/powerpoint/2010/main" val="12690448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8" r:id="rId15"/>
    <p:sldLayoutId id="2147483705" r:id="rId16"/>
    <p:sldLayoutId id="2147483706" r:id="rId17"/>
    <p:sldLayoutId id="2147483707" r:id="rId18"/>
  </p:sldLayoutIdLst>
  <p:txStyles>
    <p:titleStyle>
      <a:lvl1pPr algn="l" defTabSz="914400" rtl="0" eaLnBrk="1" latinLnBrk="0" hangingPunct="1">
        <a:spcBef>
          <a:spcPct val="0"/>
        </a:spcBef>
        <a:buNone/>
        <a:defRPr sz="4600" kern="1200" cap="none" spc="-100" baseline="0">
          <a:ln>
            <a:noFill/>
          </a:ln>
          <a:solidFill>
            <a:schemeClr val="tx1"/>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170.png"/><Relationship Id="rId5" Type="http://schemas.openxmlformats.org/officeDocument/2006/relationships/image" Target="../media/image160.png"/><Relationship Id="rId4" Type="http://schemas.openxmlformats.org/officeDocument/2006/relationships/image" Target="../media/image150.png"/></Relationships>
</file>

<file path=ppt/slides/_rels/slide5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9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0224" y="3429000"/>
            <a:ext cx="7308280" cy="2107750"/>
          </a:xfrm>
        </p:spPr>
        <p:txBody>
          <a:bodyPr>
            <a:normAutofit/>
          </a:bodyPr>
          <a:lstStyle/>
          <a:p>
            <a:r>
              <a:rPr lang="en-US" dirty="0"/>
              <a:t>Decision Modeling for Public Health</a:t>
            </a:r>
          </a:p>
          <a:p>
            <a:endParaRPr lang="en-US" dirty="0"/>
          </a:p>
          <a:p>
            <a:r>
              <a:rPr lang="en-US" dirty="0"/>
              <a:t>November 2020</a:t>
            </a:r>
          </a:p>
        </p:txBody>
      </p:sp>
      <p:sp>
        <p:nvSpPr>
          <p:cNvPr id="4" name="Tijdelijke aanduiding voor dianummer 3"/>
          <p:cNvSpPr>
            <a:spLocks noGrp="1"/>
          </p:cNvSpPr>
          <p:nvPr>
            <p:ph type="sldNum" sz="quarter" idx="12"/>
          </p:nvPr>
        </p:nvSpPr>
        <p:spPr/>
        <p:txBody>
          <a:bodyPr/>
          <a:lstStyle/>
          <a:p>
            <a:fld id="{6F6CFCF5-3E37-0F40-BEC2-1413134B0080}" type="slidenum">
              <a:rPr lang="en-US" smtClean="0"/>
              <a:t>1</a:t>
            </a:fld>
            <a:endParaRPr lang="en-US" dirty="0"/>
          </a:p>
        </p:txBody>
      </p:sp>
      <p:sp>
        <p:nvSpPr>
          <p:cNvPr id="2" name="Title 1"/>
          <p:cNvSpPr>
            <a:spLocks noGrp="1"/>
          </p:cNvSpPr>
          <p:nvPr>
            <p:ph type="ctrTitle"/>
          </p:nvPr>
        </p:nvSpPr>
        <p:spPr>
          <a:xfrm>
            <a:off x="1800224" y="800101"/>
            <a:ext cx="7308280" cy="2228849"/>
          </a:xfrm>
        </p:spPr>
        <p:txBody>
          <a:bodyPr anchor="ctr" anchorCtr="0"/>
          <a:lstStyle/>
          <a:p>
            <a:pPr algn="ctr"/>
            <a:r>
              <a:rPr lang="en-US" sz="5000" dirty="0"/>
              <a:t>Cohort State-Transition Models</a:t>
            </a:r>
          </a:p>
        </p:txBody>
      </p:sp>
    </p:spTree>
    <p:extLst>
      <p:ext uri="{BB962C8B-B14F-4D97-AF65-F5344CB8AC3E}">
        <p14:creationId xmlns:p14="http://schemas.microsoft.com/office/powerpoint/2010/main" val="12673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nl-NL"/>
              <a:t>Three-State Model</a:t>
            </a:r>
            <a:endParaRPr/>
          </a:p>
        </p:txBody>
      </p:sp>
      <p:sp>
        <p:nvSpPr>
          <p:cNvPr id="596" name="Shape 596"/>
          <p:cNvSpPr>
            <a:spLocks noGrp="1"/>
          </p:cNvSpPr>
          <p:nvPr>
            <p:ph type="sldNum" sz="quarter" idx="12"/>
          </p:nvPr>
        </p:nvSpPr>
        <p:spPr>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10</a:t>
            </a:fld>
            <a:endParaRPr dirty="0"/>
          </a:p>
        </p:txBody>
      </p:sp>
      <p:sp>
        <p:nvSpPr>
          <p:cNvPr id="37" name="TextBox 36">
            <a:extLst>
              <a:ext uri="{FF2B5EF4-FFF2-40B4-BE49-F238E27FC236}">
                <a16:creationId xmlns:a16="http://schemas.microsoft.com/office/drawing/2014/main" id="{526742E9-3EC7-5D46-8B38-098CE869343A}"/>
              </a:ext>
            </a:extLst>
          </p:cNvPr>
          <p:cNvSpPr txBox="1"/>
          <p:nvPr/>
        </p:nvSpPr>
        <p:spPr>
          <a:xfrm>
            <a:off x="5925878" y="1343246"/>
            <a:ext cx="1070345"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1 - 0.10</a:t>
            </a:r>
          </a:p>
        </p:txBody>
      </p:sp>
      <p:grpSp>
        <p:nvGrpSpPr>
          <p:cNvPr id="3" name="Group 2">
            <a:extLst>
              <a:ext uri="{FF2B5EF4-FFF2-40B4-BE49-F238E27FC236}">
                <a16:creationId xmlns:a16="http://schemas.microsoft.com/office/drawing/2014/main" id="{8B8D07E9-E7C7-4948-9967-713540A88F22}"/>
              </a:ext>
            </a:extLst>
          </p:cNvPr>
          <p:cNvGrpSpPr/>
          <p:nvPr/>
        </p:nvGrpSpPr>
        <p:grpSpPr>
          <a:xfrm>
            <a:off x="772631" y="1215649"/>
            <a:ext cx="6184606" cy="4240894"/>
            <a:chOff x="772631" y="1215649"/>
            <a:chExt cx="6184606" cy="4240894"/>
          </a:xfrm>
        </p:grpSpPr>
        <p:grpSp>
          <p:nvGrpSpPr>
            <p:cNvPr id="22" name="Group 21">
              <a:extLst>
                <a:ext uri="{FF2B5EF4-FFF2-40B4-BE49-F238E27FC236}">
                  <a16:creationId xmlns:a16="http://schemas.microsoft.com/office/drawing/2014/main" id="{52714F23-29BD-0B45-BE3A-E186E8CDBDB3}"/>
                </a:ext>
              </a:extLst>
            </p:cNvPr>
            <p:cNvGrpSpPr/>
            <p:nvPr/>
          </p:nvGrpSpPr>
          <p:grpSpPr>
            <a:xfrm>
              <a:off x="907449" y="1272805"/>
              <a:ext cx="5765617" cy="4088716"/>
              <a:chOff x="662893" y="1177108"/>
              <a:chExt cx="5765617" cy="4088716"/>
            </a:xfrm>
          </p:grpSpPr>
          <p:grpSp>
            <p:nvGrpSpPr>
              <p:cNvPr id="30" name="Group 29"/>
              <p:cNvGrpSpPr/>
              <p:nvPr/>
            </p:nvGrpSpPr>
            <p:grpSpPr>
              <a:xfrm>
                <a:off x="1054623" y="1177108"/>
                <a:ext cx="4950756" cy="4088716"/>
                <a:chOff x="2368023" y="1570190"/>
                <a:chExt cx="4950756" cy="4088716"/>
              </a:xfrm>
            </p:grpSpPr>
            <p:sp>
              <p:nvSpPr>
                <p:cNvPr id="5" name="Shape 646"/>
                <p:cNvSpPr/>
                <p:nvPr/>
              </p:nvSpPr>
              <p:spPr>
                <a:xfrm>
                  <a:off x="2368023"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3F3F3F"/>
                      </a:solidFill>
                      <a:latin typeface="Calibri"/>
                      <a:ea typeface="Calibri"/>
                      <a:cs typeface="Calibri"/>
                      <a:sym typeface="Calibri"/>
                    </a:rPr>
                    <a:t>Healthy</a:t>
                  </a:r>
                  <a:r>
                    <a:rPr lang="nl-NL" b="1" dirty="0">
                      <a:solidFill>
                        <a:srgbClr val="3F3F3F"/>
                      </a:solidFill>
                      <a:latin typeface="Calibri"/>
                      <a:ea typeface="Calibri"/>
                      <a:cs typeface="Calibri"/>
                      <a:sym typeface="Calibri"/>
                    </a:rPr>
                    <a:t> (H)</a:t>
                  </a:r>
                  <a:endParaRPr b="1" dirty="0">
                    <a:solidFill>
                      <a:srgbClr val="3F3F3F"/>
                    </a:solidFill>
                    <a:latin typeface="Calibri"/>
                    <a:ea typeface="Calibri"/>
                    <a:cs typeface="Calibri"/>
                    <a:sym typeface="Calibri"/>
                  </a:endParaRPr>
                </a:p>
              </p:txBody>
            </p:sp>
            <p:sp>
              <p:nvSpPr>
                <p:cNvPr id="8" name="Shape 646"/>
                <p:cNvSpPr/>
                <p:nvPr/>
              </p:nvSpPr>
              <p:spPr>
                <a:xfrm>
                  <a:off x="5489979"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dirty="0">
                      <a:solidFill>
                        <a:srgbClr val="3F3F3F"/>
                      </a:solidFill>
                      <a:latin typeface="Calibri"/>
                      <a:ea typeface="Calibri"/>
                      <a:cs typeface="Calibri"/>
                      <a:sym typeface="Calibri"/>
                    </a:rPr>
                    <a:t>Sick (S)</a:t>
                  </a:r>
                  <a:endParaRPr b="1" dirty="0">
                    <a:solidFill>
                      <a:srgbClr val="3F3F3F"/>
                    </a:solidFill>
                    <a:latin typeface="Calibri"/>
                    <a:ea typeface="Calibri"/>
                    <a:cs typeface="Calibri"/>
                    <a:sym typeface="Calibri"/>
                  </a:endParaRPr>
                </a:p>
              </p:txBody>
            </p:sp>
            <p:sp>
              <p:nvSpPr>
                <p:cNvPr id="9" name="Shape 646"/>
                <p:cNvSpPr/>
                <p:nvPr/>
              </p:nvSpPr>
              <p:spPr>
                <a:xfrm>
                  <a:off x="3918368" y="4287306"/>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a:solidFill>
                        <a:srgbClr val="3F3F3F"/>
                      </a:solidFill>
                      <a:latin typeface="Calibri"/>
                      <a:ea typeface="Calibri"/>
                      <a:cs typeface="Calibri"/>
                      <a:sym typeface="Calibri"/>
                    </a:rPr>
                    <a:t>Dead</a:t>
                  </a:r>
                  <a:r>
                    <a:rPr lang="nl-NL" sz="1600" b="1">
                      <a:solidFill>
                        <a:srgbClr val="3F3F3F"/>
                      </a:solidFill>
                      <a:latin typeface="Calibri"/>
                      <a:ea typeface="Calibri"/>
                      <a:cs typeface="Calibri"/>
                      <a:sym typeface="Calibri"/>
                    </a:rPr>
                    <a:t> (D)</a:t>
                  </a:r>
                  <a:endParaRPr sz="1600" b="1">
                    <a:solidFill>
                      <a:srgbClr val="3F3F3F"/>
                    </a:solidFill>
                    <a:latin typeface="Calibri"/>
                    <a:ea typeface="Calibri"/>
                    <a:cs typeface="Calibri"/>
                    <a:sym typeface="Calibri"/>
                  </a:endParaRPr>
                </a:p>
              </p:txBody>
            </p:sp>
            <p:cxnSp>
              <p:nvCxnSpPr>
                <p:cNvPr id="10" name="Shape 651"/>
                <p:cNvCxnSpPr>
                  <a:stCxn id="5" idx="0"/>
                  <a:endCxn id="8" idx="0"/>
                </p:cNvCxnSpPr>
                <p:nvPr/>
              </p:nvCxnSpPr>
              <p:spPr>
                <a:xfrm rot="5400000" flipH="1" flipV="1">
                  <a:off x="4843401" y="752623"/>
                  <a:ext cx="12700" cy="3121956"/>
                </a:xfrm>
                <a:prstGeom prst="curvedConnector3">
                  <a:avLst>
                    <a:gd name="adj1" fmla="val 2637213"/>
                  </a:avLst>
                </a:prstGeom>
                <a:noFill/>
                <a:ln w="25400" cap="flat" cmpd="sng">
                  <a:solidFill>
                    <a:srgbClr val="3F3F3F"/>
                  </a:solidFill>
                  <a:prstDash val="solid"/>
                  <a:round/>
                  <a:headEnd type="none" w="sm" len="sm"/>
                  <a:tailEnd type="triangle" w="lg" len="lg"/>
                </a:ln>
              </p:spPr>
            </p:cxnSp>
            <p:cxnSp>
              <p:nvCxnSpPr>
                <p:cNvPr id="14" name="Shape 651"/>
                <p:cNvCxnSpPr>
                  <a:stCxn id="5" idx="2"/>
                  <a:endCxn id="5" idx="1"/>
                </p:cNvCxnSpPr>
                <p:nvPr/>
              </p:nvCxnSpPr>
              <p:spPr>
                <a:xfrm rot="10800000" flipH="1">
                  <a:off x="2368023"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8" name="Shape 651"/>
                <p:cNvCxnSpPr>
                  <a:stCxn id="8" idx="6"/>
                  <a:endCxn id="8" idx="7"/>
                </p:cNvCxnSpPr>
                <p:nvPr/>
              </p:nvCxnSpPr>
              <p:spPr>
                <a:xfrm flipH="1" flipV="1">
                  <a:off x="7050957"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1" name="Shape 651"/>
                <p:cNvCxnSpPr>
                  <a:stCxn id="9" idx="2"/>
                  <a:endCxn id="9" idx="3"/>
                </p:cNvCxnSpPr>
                <p:nvPr/>
              </p:nvCxnSpPr>
              <p:spPr>
                <a:xfrm rot="10800000" flipH="1" flipV="1">
                  <a:off x="3918368" y="4973106"/>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4" name="Shape 651"/>
                <p:cNvCxnSpPr>
                  <a:stCxn id="5" idx="4"/>
                  <a:endCxn id="9" idx="1"/>
                </p:cNvCxnSpPr>
                <p:nvPr/>
              </p:nvCxnSpPr>
              <p:spPr>
                <a:xfrm>
                  <a:off x="3282423" y="3685201"/>
                  <a:ext cx="903767" cy="802971"/>
                </a:xfrm>
                <a:prstGeom prst="straightConnector1">
                  <a:avLst/>
                </a:prstGeom>
                <a:noFill/>
                <a:ln w="25400" cap="flat" cmpd="sng">
                  <a:solidFill>
                    <a:srgbClr val="3F3F3F"/>
                  </a:solidFill>
                  <a:prstDash val="solid"/>
                  <a:round/>
                  <a:headEnd type="none" w="sm" len="sm"/>
                  <a:tailEnd type="triangle" w="lg" len="lg"/>
                </a:ln>
              </p:spPr>
            </p:cxnSp>
            <p:cxnSp>
              <p:nvCxnSpPr>
                <p:cNvPr id="27" name="Shape 651"/>
                <p:cNvCxnSpPr>
                  <a:stCxn id="8" idx="4"/>
                  <a:endCxn id="9" idx="7"/>
                </p:cNvCxnSpPr>
                <p:nvPr/>
              </p:nvCxnSpPr>
              <p:spPr>
                <a:xfrm flipH="1">
                  <a:off x="5479346" y="3685201"/>
                  <a:ext cx="925033" cy="802971"/>
                </a:xfrm>
                <a:prstGeom prst="straightConnector1">
                  <a:avLst/>
                </a:prstGeom>
                <a:noFill/>
                <a:ln w="25400" cap="flat" cmpd="sng">
                  <a:solidFill>
                    <a:srgbClr val="3F3F3F"/>
                  </a:solidFill>
                  <a:prstDash val="solid"/>
                  <a:round/>
                  <a:headEnd type="none" w="sm" len="sm"/>
                  <a:tailEnd type="triangle" w="lg" len="lg"/>
                </a:ln>
              </p:spPr>
            </p:cxnSp>
            <p:sp>
              <p:nvSpPr>
                <p:cNvPr id="33" name="Shape 671"/>
                <p:cNvSpPr txBox="1"/>
                <p:nvPr/>
              </p:nvSpPr>
              <p:spPr>
                <a:xfrm>
                  <a:off x="4531904" y="1570190"/>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p_HS</a:t>
                  </a:r>
                  <a:endParaRPr sz="2200" dirty="0">
                    <a:solidFill>
                      <a:schemeClr val="dk1"/>
                    </a:solidFill>
                    <a:latin typeface="Calibri"/>
                    <a:ea typeface="Calibri"/>
                    <a:cs typeface="Calibri"/>
                    <a:sym typeface="Calibri"/>
                  </a:endParaRPr>
                </a:p>
              </p:txBody>
            </p:sp>
            <p:sp>
              <p:nvSpPr>
                <p:cNvPr id="34" name="Shape 671"/>
                <p:cNvSpPr txBox="1"/>
                <p:nvPr/>
              </p:nvSpPr>
              <p:spPr>
                <a:xfrm>
                  <a:off x="2903746" y="3963645"/>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p_HD</a:t>
                  </a:r>
                  <a:endParaRPr sz="2200" dirty="0">
                    <a:solidFill>
                      <a:schemeClr val="dk1"/>
                    </a:solidFill>
                    <a:latin typeface="Calibri"/>
                    <a:ea typeface="Calibri"/>
                    <a:cs typeface="Calibri"/>
                    <a:sym typeface="Calibri"/>
                  </a:endParaRPr>
                </a:p>
              </p:txBody>
            </p:sp>
            <p:sp>
              <p:nvSpPr>
                <p:cNvPr id="35" name="Shape 671"/>
                <p:cNvSpPr txBox="1"/>
                <p:nvPr/>
              </p:nvSpPr>
              <p:spPr>
                <a:xfrm>
                  <a:off x="5850088" y="3938662"/>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p_SD</a:t>
                  </a:r>
                  <a:endParaRPr sz="2200" dirty="0">
                    <a:solidFill>
                      <a:schemeClr val="dk1"/>
                    </a:solidFill>
                    <a:latin typeface="Calibri"/>
                    <a:ea typeface="Calibri"/>
                    <a:cs typeface="Calibri"/>
                    <a:sym typeface="Calibri"/>
                  </a:endParaRPr>
                </a:p>
              </p:txBody>
            </p:sp>
          </p:grpSp>
          <p:sp>
            <p:nvSpPr>
              <p:cNvPr id="31" name="Shape 671">
                <a:extLst>
                  <a:ext uri="{FF2B5EF4-FFF2-40B4-BE49-F238E27FC236}">
                    <a16:creationId xmlns:a16="http://schemas.microsoft.com/office/drawing/2014/main" id="{3DCC5847-05EB-4148-AB12-E897AE1473DA}"/>
                  </a:ext>
                </a:extLst>
              </p:cNvPr>
              <p:cNvSpPr txBox="1"/>
              <p:nvPr/>
            </p:nvSpPr>
            <p:spPr>
              <a:xfrm>
                <a:off x="5592856" y="1295023"/>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p_SS</a:t>
                </a:r>
                <a:endParaRPr sz="2200" dirty="0">
                  <a:solidFill>
                    <a:schemeClr val="dk1"/>
                  </a:solidFill>
                  <a:latin typeface="Calibri"/>
                  <a:ea typeface="Calibri"/>
                  <a:cs typeface="Calibri"/>
                  <a:sym typeface="Calibri"/>
                </a:endParaRPr>
              </a:p>
            </p:txBody>
          </p:sp>
          <p:sp>
            <p:nvSpPr>
              <p:cNvPr id="32" name="Shape 671">
                <a:extLst>
                  <a:ext uri="{FF2B5EF4-FFF2-40B4-BE49-F238E27FC236}">
                    <a16:creationId xmlns:a16="http://schemas.microsoft.com/office/drawing/2014/main" id="{CB197342-504E-D74C-A02A-E2F56F121572}"/>
                  </a:ext>
                </a:extLst>
              </p:cNvPr>
              <p:cNvSpPr txBox="1"/>
              <p:nvPr/>
            </p:nvSpPr>
            <p:spPr>
              <a:xfrm>
                <a:off x="1598557" y="4871107"/>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p_DD</a:t>
                </a:r>
                <a:endParaRPr sz="2200" dirty="0">
                  <a:solidFill>
                    <a:schemeClr val="dk1"/>
                  </a:solidFill>
                  <a:latin typeface="Calibri"/>
                  <a:ea typeface="Calibri"/>
                  <a:cs typeface="Calibri"/>
                  <a:sym typeface="Calibri"/>
                </a:endParaRPr>
              </a:p>
            </p:txBody>
          </p:sp>
          <p:sp>
            <p:nvSpPr>
              <p:cNvPr id="36" name="Shape 671">
                <a:extLst>
                  <a:ext uri="{FF2B5EF4-FFF2-40B4-BE49-F238E27FC236}">
                    <a16:creationId xmlns:a16="http://schemas.microsoft.com/office/drawing/2014/main" id="{AB4AB283-E1C8-8A4D-8D32-255E06023808}"/>
                  </a:ext>
                </a:extLst>
              </p:cNvPr>
              <p:cNvSpPr txBox="1"/>
              <p:nvPr/>
            </p:nvSpPr>
            <p:spPr>
              <a:xfrm>
                <a:off x="662893" y="1295023"/>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p_HH</a:t>
                </a:r>
                <a:endParaRPr sz="2200" dirty="0">
                  <a:solidFill>
                    <a:schemeClr val="dk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21E4A7EB-49AB-CE46-AADE-B5264CB47207}"/>
                </a:ext>
              </a:extLst>
            </p:cNvPr>
            <p:cNvSpPr txBox="1"/>
            <p:nvPr/>
          </p:nvSpPr>
          <p:spPr>
            <a:xfrm>
              <a:off x="4912241" y="3764283"/>
              <a:ext cx="797442"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0.10</a:t>
              </a:r>
            </a:p>
          </p:txBody>
        </p:sp>
        <p:sp>
          <p:nvSpPr>
            <p:cNvPr id="25" name="TextBox 24">
              <a:extLst>
                <a:ext uri="{FF2B5EF4-FFF2-40B4-BE49-F238E27FC236}">
                  <a16:creationId xmlns:a16="http://schemas.microsoft.com/office/drawing/2014/main" id="{7FD8452C-6231-7248-8D4A-7F5562A3C508}"/>
                </a:ext>
              </a:extLst>
            </p:cNvPr>
            <p:cNvSpPr txBox="1"/>
            <p:nvPr/>
          </p:nvSpPr>
          <p:spPr>
            <a:xfrm>
              <a:off x="1789813" y="3788735"/>
              <a:ext cx="797442"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0.02</a:t>
              </a:r>
            </a:p>
          </p:txBody>
        </p:sp>
        <p:sp>
          <p:nvSpPr>
            <p:cNvPr id="26" name="TextBox 25">
              <a:extLst>
                <a:ext uri="{FF2B5EF4-FFF2-40B4-BE49-F238E27FC236}">
                  <a16:creationId xmlns:a16="http://schemas.microsoft.com/office/drawing/2014/main" id="{7DC827C6-D54C-F14D-9F41-43F53B660FC6}"/>
                </a:ext>
              </a:extLst>
            </p:cNvPr>
            <p:cNvSpPr txBox="1"/>
            <p:nvPr/>
          </p:nvSpPr>
          <p:spPr>
            <a:xfrm>
              <a:off x="772631" y="1336158"/>
              <a:ext cx="1800448"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1 - 0.02 - 0.05</a:t>
              </a:r>
            </a:p>
          </p:txBody>
        </p:sp>
        <p:sp>
          <p:nvSpPr>
            <p:cNvPr id="28" name="TextBox 27">
              <a:extLst>
                <a:ext uri="{FF2B5EF4-FFF2-40B4-BE49-F238E27FC236}">
                  <a16:creationId xmlns:a16="http://schemas.microsoft.com/office/drawing/2014/main" id="{63D5FC81-3B5E-1E46-891A-88FED6BA1C01}"/>
                </a:ext>
              </a:extLst>
            </p:cNvPr>
            <p:cNvSpPr txBox="1"/>
            <p:nvPr/>
          </p:nvSpPr>
          <p:spPr>
            <a:xfrm>
              <a:off x="797439" y="1307804"/>
              <a:ext cx="1648049" cy="430887"/>
            </a:xfrm>
            <a:prstGeom prst="rect">
              <a:avLst/>
            </a:prstGeom>
            <a:solidFill>
              <a:schemeClr val="bg1"/>
            </a:solidFill>
          </p:spPr>
          <p:txBody>
            <a:bodyPr wrap="square" rtlCol="0">
              <a:spAutoFit/>
            </a:bodyPr>
            <a:lstStyle/>
            <a:p>
              <a:pPr algn="ctr"/>
              <a:r>
                <a:rPr lang="en-US" sz="2200" dirty="0">
                  <a:latin typeface="Calibri" panose="020F0502020204030204" pitchFamily="34" charset="0"/>
                  <a:cs typeface="Calibri" panose="020F0502020204030204" pitchFamily="34" charset="0"/>
                </a:rPr>
                <a:t>0.93</a:t>
              </a:r>
            </a:p>
          </p:txBody>
        </p:sp>
        <p:sp>
          <p:nvSpPr>
            <p:cNvPr id="29" name="TextBox 28">
              <a:extLst>
                <a:ext uri="{FF2B5EF4-FFF2-40B4-BE49-F238E27FC236}">
                  <a16:creationId xmlns:a16="http://schemas.microsoft.com/office/drawing/2014/main" id="{1E3CEA3C-616C-794E-BA55-B60D6455A9D7}"/>
                </a:ext>
              </a:extLst>
            </p:cNvPr>
            <p:cNvSpPr txBox="1"/>
            <p:nvPr/>
          </p:nvSpPr>
          <p:spPr>
            <a:xfrm>
              <a:off x="3576083" y="1215649"/>
              <a:ext cx="797442"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0.05</a:t>
              </a:r>
            </a:p>
          </p:txBody>
        </p:sp>
        <p:sp>
          <p:nvSpPr>
            <p:cNvPr id="38" name="TextBox 37">
              <a:extLst>
                <a:ext uri="{FF2B5EF4-FFF2-40B4-BE49-F238E27FC236}">
                  <a16:creationId xmlns:a16="http://schemas.microsoft.com/office/drawing/2014/main" id="{BD6D90C2-F986-944F-B832-B054A10D158C}"/>
                </a:ext>
              </a:extLst>
            </p:cNvPr>
            <p:cNvSpPr txBox="1"/>
            <p:nvPr/>
          </p:nvSpPr>
          <p:spPr>
            <a:xfrm>
              <a:off x="5886892" y="1336157"/>
              <a:ext cx="1070345" cy="430887"/>
            </a:xfrm>
            <a:prstGeom prst="rect">
              <a:avLst/>
            </a:prstGeom>
            <a:solidFill>
              <a:schemeClr val="bg1"/>
            </a:solidFill>
          </p:spPr>
          <p:txBody>
            <a:bodyPr wrap="square" rtlCol="0">
              <a:spAutoFit/>
            </a:bodyPr>
            <a:lstStyle/>
            <a:p>
              <a:pPr algn="ctr"/>
              <a:r>
                <a:rPr lang="en-US" sz="2200" dirty="0">
                  <a:latin typeface="Calibri" panose="020F0502020204030204" pitchFamily="34" charset="0"/>
                  <a:cs typeface="Calibri" panose="020F0502020204030204" pitchFamily="34" charset="0"/>
                </a:rPr>
                <a:t>0.90</a:t>
              </a:r>
            </a:p>
          </p:txBody>
        </p:sp>
        <p:sp>
          <p:nvSpPr>
            <p:cNvPr id="39" name="TextBox 38">
              <a:extLst>
                <a:ext uri="{FF2B5EF4-FFF2-40B4-BE49-F238E27FC236}">
                  <a16:creationId xmlns:a16="http://schemas.microsoft.com/office/drawing/2014/main" id="{9078B484-C97E-A244-A4CB-1BBD7525D03E}"/>
                </a:ext>
              </a:extLst>
            </p:cNvPr>
            <p:cNvSpPr txBox="1"/>
            <p:nvPr/>
          </p:nvSpPr>
          <p:spPr>
            <a:xfrm>
              <a:off x="1761460" y="5025656"/>
              <a:ext cx="797442" cy="430887"/>
            </a:xfrm>
            <a:prstGeom prst="rect">
              <a:avLst/>
            </a:prstGeom>
            <a:solidFill>
              <a:schemeClr val="bg1"/>
            </a:solidFill>
          </p:spPr>
          <p:txBody>
            <a:bodyPr wrap="square" rtlCol="0">
              <a:spAutoFit/>
            </a:bodyPr>
            <a:lstStyle/>
            <a:p>
              <a:pPr algn="r"/>
              <a:r>
                <a:rPr lang="en-US" sz="2200" dirty="0">
                  <a:latin typeface="Calibri" panose="020F0502020204030204" pitchFamily="34" charset="0"/>
                  <a:cs typeface="Calibri" panose="020F0502020204030204" pitchFamily="34" charset="0"/>
                </a:rPr>
                <a:t>1.0</a:t>
              </a:r>
            </a:p>
          </p:txBody>
        </p:sp>
      </p:grpSp>
      <p:graphicFrame>
        <p:nvGraphicFramePr>
          <p:cNvPr id="40" name="Shape 683">
            <a:extLst>
              <a:ext uri="{FF2B5EF4-FFF2-40B4-BE49-F238E27FC236}">
                <a16:creationId xmlns:a16="http://schemas.microsoft.com/office/drawing/2014/main" id="{1B68BE92-F4EE-BC4D-9A9B-F236ABA5FAE6}"/>
              </a:ext>
            </a:extLst>
          </p:cNvPr>
          <p:cNvGraphicFramePr/>
          <p:nvPr>
            <p:extLst>
              <p:ext uri="{D42A27DB-BD31-4B8C-83A1-F6EECF244321}">
                <p14:modId xmlns:p14="http://schemas.microsoft.com/office/powerpoint/2010/main" val="884722243"/>
              </p:ext>
            </p:extLst>
          </p:nvPr>
        </p:nvGraphicFramePr>
        <p:xfrm>
          <a:off x="4870889" y="4758093"/>
          <a:ext cx="4023400" cy="1478320"/>
        </p:xfrm>
        <a:graphic>
          <a:graphicData uri="http://schemas.openxmlformats.org/drawingml/2006/table">
            <a:tbl>
              <a:tblPr firstRow="1" bandRow="1">
                <a:noFill/>
              </a:tblPr>
              <a:tblGrid>
                <a:gridCol w="1005850">
                  <a:extLst>
                    <a:ext uri="{9D8B030D-6E8A-4147-A177-3AD203B41FA5}">
                      <a16:colId xmlns:a16="http://schemas.microsoft.com/office/drawing/2014/main" val="20000"/>
                    </a:ext>
                  </a:extLst>
                </a:gridCol>
                <a:gridCol w="1005850">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1005850">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err="1">
                          <a:latin typeface="Calibri"/>
                          <a:ea typeface="Calibri"/>
                          <a:cs typeface="Calibri"/>
                          <a:sym typeface="Calibri"/>
                        </a:rPr>
                        <a:t>Healthy</a:t>
                      </a:r>
                      <a:endParaRPr sz="1800" b="0" u="none" strike="noStrike" cap="none">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a:latin typeface="Calibri"/>
                          <a:ea typeface="Calibri"/>
                          <a:cs typeface="Calibri"/>
                          <a:sym typeface="Calibri"/>
                        </a:rPr>
                        <a:t>Sick</a:t>
                      </a: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a:latin typeface="Calibri"/>
                          <a:ea typeface="Calibri"/>
                          <a:cs typeface="Calibri"/>
                          <a:sym typeface="Calibri"/>
                        </a:rPr>
                        <a:t>Dead</a:t>
                      </a: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Healthy</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0.93</a:t>
                      </a:r>
                      <a:endParaRPr sz="1800" u="none" strike="noStrike" cap="none" dirty="0">
                        <a:latin typeface="Calibri"/>
                        <a:ea typeface="Calibri"/>
                        <a:cs typeface="Calibri"/>
                        <a:sym typeface="Calibri"/>
                      </a:endParaRPr>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0.05</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0.02</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66475">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Sick</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dirty="0"/>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0.90</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0.10</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Dead</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sz="1800" u="none" strike="noStrike" cap="none" dirty="0">
                        <a:latin typeface="Calibri"/>
                        <a:ea typeface="Calibri"/>
                        <a:cs typeface="Calibri"/>
                        <a:sym typeface="Calibri"/>
                      </a:endParaRPr>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1.0</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41" name="Shape 684">
            <a:extLst>
              <a:ext uri="{FF2B5EF4-FFF2-40B4-BE49-F238E27FC236}">
                <a16:creationId xmlns:a16="http://schemas.microsoft.com/office/drawing/2014/main" id="{E1CBFB2A-C33A-4C47-805D-DA02EB301FA8}"/>
              </a:ext>
            </a:extLst>
          </p:cNvPr>
          <p:cNvSpPr txBox="1"/>
          <p:nvPr/>
        </p:nvSpPr>
        <p:spPr>
          <a:xfrm rot="-5400000">
            <a:off x="4344176" y="5470687"/>
            <a:ext cx="735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err="1">
                <a:solidFill>
                  <a:schemeClr val="dk1"/>
                </a:solidFill>
                <a:latin typeface="Calibri"/>
                <a:ea typeface="Calibri"/>
                <a:cs typeface="Calibri"/>
                <a:sym typeface="Calibri"/>
              </a:rPr>
              <a:t>From</a:t>
            </a:r>
            <a:r>
              <a:rPr lang="nl-NL"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42" name="Shape 685">
            <a:extLst>
              <a:ext uri="{FF2B5EF4-FFF2-40B4-BE49-F238E27FC236}">
                <a16:creationId xmlns:a16="http://schemas.microsoft.com/office/drawing/2014/main" id="{8F631E48-39B4-B84F-BCE8-B2094C5131B0}"/>
              </a:ext>
            </a:extLst>
          </p:cNvPr>
          <p:cNvSpPr txBox="1"/>
          <p:nvPr/>
        </p:nvSpPr>
        <p:spPr>
          <a:xfrm>
            <a:off x="5918864" y="4478203"/>
            <a:ext cx="460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err="1">
                <a:solidFill>
                  <a:schemeClr val="dk1"/>
                </a:solidFill>
                <a:latin typeface="Calibri"/>
                <a:ea typeface="Calibri"/>
                <a:cs typeface="Calibri"/>
                <a:sym typeface="Calibri"/>
              </a:rPr>
              <a:t>To</a:t>
            </a:r>
            <a:r>
              <a:rPr lang="nl-NL"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8124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64CF-86C5-2848-ABE1-94EE1AA64938}"/>
              </a:ext>
            </a:extLst>
          </p:cNvPr>
          <p:cNvSpPr>
            <a:spLocks noGrp="1"/>
          </p:cNvSpPr>
          <p:nvPr>
            <p:ph type="title"/>
          </p:nvPr>
        </p:nvSpPr>
        <p:spPr/>
        <p:txBody>
          <a:bodyPr>
            <a:normAutofit fontScale="90000"/>
          </a:bodyPr>
          <a:lstStyle/>
          <a:p>
            <a:r>
              <a:rPr lang="en-US" dirty="0"/>
              <a:t>Simulate the Cohort over Time </a:t>
            </a:r>
          </a:p>
        </p:txBody>
      </p:sp>
      <p:sp>
        <p:nvSpPr>
          <p:cNvPr id="3" name="Content Placeholder 2">
            <a:extLst>
              <a:ext uri="{FF2B5EF4-FFF2-40B4-BE49-F238E27FC236}">
                <a16:creationId xmlns:a16="http://schemas.microsoft.com/office/drawing/2014/main" id="{0B283F6F-2F38-8F4F-8B93-52B9D771E2B7}"/>
              </a:ext>
            </a:extLst>
          </p:cNvPr>
          <p:cNvSpPr>
            <a:spLocks noGrp="1"/>
          </p:cNvSpPr>
          <p:nvPr>
            <p:ph idx="1"/>
          </p:nvPr>
        </p:nvSpPr>
        <p:spPr/>
        <p:txBody>
          <a:bodyPr>
            <a:normAutofit/>
          </a:bodyPr>
          <a:lstStyle/>
          <a:p>
            <a:r>
              <a:rPr lang="en-US" sz="2400" dirty="0"/>
              <a:t>Initial cohort distribution:</a:t>
            </a:r>
          </a:p>
          <a:p>
            <a:endParaRPr lang="en-US" sz="2400" dirty="0"/>
          </a:p>
          <a:p>
            <a:endParaRPr lang="en-US" sz="2400" dirty="0"/>
          </a:p>
          <a:p>
            <a:r>
              <a:rPr lang="en-US" sz="2400" dirty="0">
                <a:solidFill>
                  <a:schemeClr val="dk1"/>
                </a:solidFill>
              </a:rPr>
              <a:t>Cohort distribution at next time step is calculated through matrix multiplication</a:t>
            </a:r>
          </a:p>
          <a:p>
            <a:endParaRPr lang="en-US" sz="2400" dirty="0"/>
          </a:p>
        </p:txBody>
      </p:sp>
      <p:sp>
        <p:nvSpPr>
          <p:cNvPr id="4" name="Shape 632">
            <a:extLst>
              <a:ext uri="{FF2B5EF4-FFF2-40B4-BE49-F238E27FC236}">
                <a16:creationId xmlns:a16="http://schemas.microsoft.com/office/drawing/2014/main" id="{5FBA1C37-4D53-DB4A-9141-CB619C00FD2D}"/>
              </a:ext>
            </a:extLst>
          </p:cNvPr>
          <p:cNvSpPr/>
          <p:nvPr/>
        </p:nvSpPr>
        <p:spPr>
          <a:xfrm>
            <a:off x="1613043" y="1932027"/>
            <a:ext cx="3832260" cy="430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i="1" dirty="0">
                <a:solidFill>
                  <a:schemeClr val="dk1"/>
                </a:solidFill>
                <a:latin typeface="Constantia"/>
                <a:ea typeface="Constantia"/>
                <a:cs typeface="Constantia"/>
                <a:sym typeface="Constantia"/>
              </a:rPr>
              <a:t>x</a:t>
            </a:r>
            <a:r>
              <a:rPr lang="nl-NL" sz="2200" baseline="-25000" dirty="0">
                <a:solidFill>
                  <a:schemeClr val="dk1"/>
                </a:solidFill>
                <a:latin typeface="Cambria"/>
                <a:ea typeface="Cambria"/>
                <a:cs typeface="Cambria"/>
                <a:sym typeface="Cambria"/>
              </a:rPr>
              <a:t>0  </a:t>
            </a:r>
            <a:r>
              <a:rPr lang="nl-NL" sz="2200" dirty="0">
                <a:solidFill>
                  <a:schemeClr val="dk1"/>
                </a:solidFill>
                <a:latin typeface="Constantia"/>
                <a:ea typeface="Constantia"/>
                <a:cs typeface="Constantia"/>
                <a:sym typeface="Constantia"/>
              </a:rPr>
              <a:t>= [</a:t>
            </a:r>
            <a:r>
              <a:rPr lang="nl-NL" sz="2200" dirty="0">
                <a:solidFill>
                  <a:schemeClr val="dk1"/>
                </a:solidFill>
                <a:latin typeface="Calibri" panose="020F0502020204030204" pitchFamily="34" charset="0"/>
                <a:ea typeface="Cambria"/>
                <a:cs typeface="Calibri" panose="020F0502020204030204" pitchFamily="34" charset="0"/>
                <a:sym typeface="Cambria"/>
              </a:rPr>
              <a:t>1.0	0.0	  0.0</a:t>
            </a:r>
            <a:r>
              <a:rPr lang="nl-NL" sz="2200" dirty="0">
                <a:solidFill>
                  <a:schemeClr val="dk1"/>
                </a:solidFill>
                <a:latin typeface="Constantia"/>
                <a:ea typeface="Constantia"/>
                <a:cs typeface="Constantia"/>
                <a:sym typeface="Constantia"/>
              </a:rPr>
              <a:t>]</a:t>
            </a:r>
            <a:endParaRPr sz="2200" dirty="0">
              <a:solidFill>
                <a:schemeClr val="dk1"/>
              </a:solidFill>
              <a:latin typeface="Constantia"/>
              <a:ea typeface="Constantia"/>
              <a:cs typeface="Constantia"/>
              <a:sym typeface="Constantia"/>
            </a:endParaRPr>
          </a:p>
        </p:txBody>
      </p:sp>
      <p:sp>
        <p:nvSpPr>
          <p:cNvPr id="5" name="Shape 576">
            <a:extLst>
              <a:ext uri="{FF2B5EF4-FFF2-40B4-BE49-F238E27FC236}">
                <a16:creationId xmlns:a16="http://schemas.microsoft.com/office/drawing/2014/main" id="{A0C915CA-BEA5-F24F-92BA-803799D1A91A}"/>
              </a:ext>
            </a:extLst>
          </p:cNvPr>
          <p:cNvSpPr txBox="1">
            <a:spLocks/>
          </p:cNvSpPr>
          <p:nvPr/>
        </p:nvSpPr>
        <p:spPr>
          <a:xfrm>
            <a:off x="5322013" y="1839073"/>
            <a:ext cx="3467967" cy="456085"/>
          </a:xfrm>
          <a:prstGeom prst="rect">
            <a:avLst/>
          </a:prstGeom>
        </p:spPr>
        <p:txBody>
          <a:bodyPr spcFirstLastPara="1" vert="horz" wrap="square" lIns="91425" tIns="91425" rIns="91425" bIns="91425" rtlCol="0" anchor="t" anchorCtr="0">
            <a:noAutofit/>
          </a:bodyPr>
          <a:lst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88900">
              <a:spcBef>
                <a:spcPts val="440"/>
              </a:spcBef>
              <a:buFont typeface="Arial" pitchFamily="34" charset="0"/>
              <a:buNone/>
            </a:pPr>
            <a:r>
              <a:rPr lang="en-US" sz="1800" dirty="0">
                <a:solidFill>
                  <a:srgbClr val="004D99"/>
                </a:solidFill>
              </a:rPr>
              <a:t>(everyone starts healthy)</a:t>
            </a:r>
          </a:p>
        </p:txBody>
      </p:sp>
      <p:sp>
        <p:nvSpPr>
          <p:cNvPr id="6" name="Shape 687">
            <a:extLst>
              <a:ext uri="{FF2B5EF4-FFF2-40B4-BE49-F238E27FC236}">
                <a16:creationId xmlns:a16="http://schemas.microsoft.com/office/drawing/2014/main" id="{0633C45E-8ED1-6341-AE99-97233FC326A2}"/>
              </a:ext>
            </a:extLst>
          </p:cNvPr>
          <p:cNvSpPr txBox="1"/>
          <p:nvPr/>
        </p:nvSpPr>
        <p:spPr>
          <a:xfrm>
            <a:off x="3425585" y="4260264"/>
            <a:ext cx="6624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grpSp>
        <p:nvGrpSpPr>
          <p:cNvPr id="7" name="Shape 688">
            <a:extLst>
              <a:ext uri="{FF2B5EF4-FFF2-40B4-BE49-F238E27FC236}">
                <a16:creationId xmlns:a16="http://schemas.microsoft.com/office/drawing/2014/main" id="{109CED55-5EDA-3A42-BF2F-0D96293C273D}"/>
              </a:ext>
            </a:extLst>
          </p:cNvPr>
          <p:cNvGrpSpPr/>
          <p:nvPr/>
        </p:nvGrpSpPr>
        <p:grpSpPr>
          <a:xfrm>
            <a:off x="4256861" y="4223125"/>
            <a:ext cx="2235200" cy="566781"/>
            <a:chOff x="1297709" y="3978991"/>
            <a:chExt cx="2235200" cy="566781"/>
          </a:xfrm>
        </p:grpSpPr>
        <p:sp>
          <p:nvSpPr>
            <p:cNvPr id="8" name="Shape 689">
              <a:extLst>
                <a:ext uri="{FF2B5EF4-FFF2-40B4-BE49-F238E27FC236}">
                  <a16:creationId xmlns:a16="http://schemas.microsoft.com/office/drawing/2014/main" id="{F49DF240-7505-064F-81B4-A8B77303A25A}"/>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9" name="Shape 690">
              <a:extLst>
                <a:ext uri="{FF2B5EF4-FFF2-40B4-BE49-F238E27FC236}">
                  <a16:creationId xmlns:a16="http://schemas.microsoft.com/office/drawing/2014/main" id="{1D63D51B-9BEA-B844-85C3-F9F6C324E1BD}"/>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Shape 691">
              <a:extLst>
                <a:ext uri="{FF2B5EF4-FFF2-40B4-BE49-F238E27FC236}">
                  <a16:creationId xmlns:a16="http://schemas.microsoft.com/office/drawing/2014/main" id="{03DB2F13-B850-EA4D-B43A-FB6A7FE0FED8}"/>
                </a:ext>
              </a:extLst>
            </p:cNvPr>
            <p:cNvSpPr/>
            <p:nvPr/>
          </p:nvSpPr>
          <p:spPr>
            <a:xfrm>
              <a:off x="2197178" y="3978991"/>
              <a:ext cx="4251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t</a:t>
              </a:r>
              <a:endParaRPr sz="2600">
                <a:solidFill>
                  <a:schemeClr val="dk1"/>
                </a:solidFill>
                <a:latin typeface="Arial"/>
                <a:ea typeface="Arial"/>
                <a:cs typeface="Arial"/>
                <a:sym typeface="Arial"/>
              </a:endParaRPr>
            </a:p>
          </p:txBody>
        </p:sp>
        <p:cxnSp>
          <p:nvCxnSpPr>
            <p:cNvPr id="11" name="Shape 692">
              <a:extLst>
                <a:ext uri="{FF2B5EF4-FFF2-40B4-BE49-F238E27FC236}">
                  <a16:creationId xmlns:a16="http://schemas.microsoft.com/office/drawing/2014/main" id="{BC2EC615-DEC1-784E-BDAD-8443976C48B6}"/>
                </a:ext>
              </a:extLst>
            </p:cNvPr>
            <p:cNvCxnSpPr/>
            <p:nvPr/>
          </p:nvCxnSpPr>
          <p:spPr>
            <a:xfrm>
              <a:off x="1413164" y="4271392"/>
              <a:ext cx="731400" cy="0"/>
            </a:xfrm>
            <a:prstGeom prst="straightConnector1">
              <a:avLst/>
            </a:prstGeom>
            <a:noFill/>
            <a:ln w="19050" cap="flat" cmpd="sng">
              <a:solidFill>
                <a:schemeClr val="dk1"/>
              </a:solidFill>
              <a:prstDash val="solid"/>
              <a:round/>
              <a:headEnd type="none" w="sm" len="sm"/>
              <a:tailEnd type="none" w="sm" len="sm"/>
            </a:ln>
          </p:spPr>
        </p:cxnSp>
        <p:cxnSp>
          <p:nvCxnSpPr>
            <p:cNvPr id="12" name="Shape 693">
              <a:extLst>
                <a:ext uri="{FF2B5EF4-FFF2-40B4-BE49-F238E27FC236}">
                  <a16:creationId xmlns:a16="http://schemas.microsoft.com/office/drawing/2014/main" id="{7A0F8412-98DB-1149-B038-BA83ACA7AB7C}"/>
                </a:ext>
              </a:extLst>
            </p:cNvPr>
            <p:cNvCxnSpPr/>
            <p:nvPr/>
          </p:nvCxnSpPr>
          <p:spPr>
            <a:xfrm>
              <a:off x="2670384" y="4271392"/>
              <a:ext cx="731400" cy="0"/>
            </a:xfrm>
            <a:prstGeom prst="straightConnector1">
              <a:avLst/>
            </a:prstGeom>
            <a:noFill/>
            <a:ln w="19050" cap="flat" cmpd="sng">
              <a:solidFill>
                <a:schemeClr val="dk1"/>
              </a:solidFill>
              <a:prstDash val="solid"/>
              <a:round/>
              <a:headEnd type="none" w="sm" len="sm"/>
              <a:tailEnd type="none" w="sm" len="sm"/>
            </a:ln>
          </p:spPr>
        </p:cxnSp>
      </p:grpSp>
      <p:grpSp>
        <p:nvGrpSpPr>
          <p:cNvPr id="13" name="Shape 694">
            <a:extLst>
              <a:ext uri="{FF2B5EF4-FFF2-40B4-BE49-F238E27FC236}">
                <a16:creationId xmlns:a16="http://schemas.microsoft.com/office/drawing/2014/main" id="{39FA0653-C8E0-0948-9321-E8B8A658F3F8}"/>
              </a:ext>
            </a:extLst>
          </p:cNvPr>
          <p:cNvGrpSpPr/>
          <p:nvPr/>
        </p:nvGrpSpPr>
        <p:grpSpPr>
          <a:xfrm>
            <a:off x="1019508" y="4223125"/>
            <a:ext cx="2235200" cy="566781"/>
            <a:chOff x="1297709" y="3978991"/>
            <a:chExt cx="2235200" cy="566781"/>
          </a:xfrm>
        </p:grpSpPr>
        <p:sp>
          <p:nvSpPr>
            <p:cNvPr id="14" name="Shape 695">
              <a:extLst>
                <a:ext uri="{FF2B5EF4-FFF2-40B4-BE49-F238E27FC236}">
                  <a16:creationId xmlns:a16="http://schemas.microsoft.com/office/drawing/2014/main" id="{5F47F6E7-37F7-DF48-BA72-3051F978EDE0}"/>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 name="Shape 696">
              <a:extLst>
                <a:ext uri="{FF2B5EF4-FFF2-40B4-BE49-F238E27FC236}">
                  <a16:creationId xmlns:a16="http://schemas.microsoft.com/office/drawing/2014/main" id="{53316E7E-60B6-2148-A540-033F3D923C9C}"/>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6" name="Shape 697">
              <a:extLst>
                <a:ext uri="{FF2B5EF4-FFF2-40B4-BE49-F238E27FC236}">
                  <a16:creationId xmlns:a16="http://schemas.microsoft.com/office/drawing/2014/main" id="{08B18DFD-D079-8B4F-8B77-38021EA72B2D}"/>
                </a:ext>
              </a:extLst>
            </p:cNvPr>
            <p:cNvSpPr/>
            <p:nvPr/>
          </p:nvSpPr>
          <p:spPr>
            <a:xfrm>
              <a:off x="2095582" y="3978991"/>
              <a:ext cx="7152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t+1</a:t>
              </a:r>
              <a:endParaRPr sz="2600">
                <a:solidFill>
                  <a:schemeClr val="dk1"/>
                </a:solidFill>
                <a:latin typeface="Arial"/>
                <a:ea typeface="Arial"/>
                <a:cs typeface="Arial"/>
                <a:sym typeface="Arial"/>
              </a:endParaRPr>
            </a:p>
          </p:txBody>
        </p:sp>
        <p:cxnSp>
          <p:nvCxnSpPr>
            <p:cNvPr id="17" name="Shape 698">
              <a:extLst>
                <a:ext uri="{FF2B5EF4-FFF2-40B4-BE49-F238E27FC236}">
                  <a16:creationId xmlns:a16="http://schemas.microsoft.com/office/drawing/2014/main" id="{BB81B5A4-A340-CE46-9A7E-50CBE43B3964}"/>
                </a:ext>
              </a:extLst>
            </p:cNvPr>
            <p:cNvCxnSpPr/>
            <p:nvPr/>
          </p:nvCxnSpPr>
          <p:spPr>
            <a:xfrm>
              <a:off x="1413164" y="4271392"/>
              <a:ext cx="640200" cy="0"/>
            </a:xfrm>
            <a:prstGeom prst="straightConnector1">
              <a:avLst/>
            </a:prstGeom>
            <a:noFill/>
            <a:ln w="19050" cap="flat" cmpd="sng">
              <a:solidFill>
                <a:schemeClr val="dk1"/>
              </a:solidFill>
              <a:prstDash val="solid"/>
              <a:round/>
              <a:headEnd type="none" w="sm" len="sm"/>
              <a:tailEnd type="none" w="sm" len="sm"/>
            </a:ln>
          </p:spPr>
        </p:cxnSp>
        <p:cxnSp>
          <p:nvCxnSpPr>
            <p:cNvPr id="18" name="Shape 699">
              <a:extLst>
                <a:ext uri="{FF2B5EF4-FFF2-40B4-BE49-F238E27FC236}">
                  <a16:creationId xmlns:a16="http://schemas.microsoft.com/office/drawing/2014/main" id="{83B89CED-E899-2547-B6C6-29A0F724CD5E}"/>
                </a:ext>
              </a:extLst>
            </p:cNvPr>
            <p:cNvCxnSpPr/>
            <p:nvPr/>
          </p:nvCxnSpPr>
          <p:spPr>
            <a:xfrm>
              <a:off x="2799688" y="4271392"/>
              <a:ext cx="640200" cy="0"/>
            </a:xfrm>
            <a:prstGeom prst="straightConnector1">
              <a:avLst/>
            </a:prstGeom>
            <a:noFill/>
            <a:ln w="19050" cap="flat" cmpd="sng">
              <a:solidFill>
                <a:schemeClr val="dk1"/>
              </a:solidFill>
              <a:prstDash val="solid"/>
              <a:round/>
              <a:headEnd type="none" w="sm" len="sm"/>
              <a:tailEnd type="none" w="sm" len="sm"/>
            </a:ln>
          </p:spPr>
        </p:cxnSp>
      </p:grpSp>
      <p:grpSp>
        <p:nvGrpSpPr>
          <p:cNvPr id="19" name="Shape 700">
            <a:extLst>
              <a:ext uri="{FF2B5EF4-FFF2-40B4-BE49-F238E27FC236}">
                <a16:creationId xmlns:a16="http://schemas.microsoft.com/office/drawing/2014/main" id="{F3E0596D-89FA-374A-B0D1-581AA023797F}"/>
              </a:ext>
            </a:extLst>
          </p:cNvPr>
          <p:cNvGrpSpPr/>
          <p:nvPr/>
        </p:nvGrpSpPr>
        <p:grpSpPr>
          <a:xfrm>
            <a:off x="6656721" y="3683525"/>
            <a:ext cx="2235200" cy="1645800"/>
            <a:chOff x="6440967" y="4793133"/>
            <a:chExt cx="2235200" cy="1645800"/>
          </a:xfrm>
        </p:grpSpPr>
        <p:grpSp>
          <p:nvGrpSpPr>
            <p:cNvPr id="20" name="Shape 701">
              <a:extLst>
                <a:ext uri="{FF2B5EF4-FFF2-40B4-BE49-F238E27FC236}">
                  <a16:creationId xmlns:a16="http://schemas.microsoft.com/office/drawing/2014/main" id="{6660003A-DC08-FB44-AF86-87C819F0DF58}"/>
                </a:ext>
              </a:extLst>
            </p:cNvPr>
            <p:cNvGrpSpPr/>
            <p:nvPr/>
          </p:nvGrpSpPr>
          <p:grpSpPr>
            <a:xfrm>
              <a:off x="6440967" y="4793133"/>
              <a:ext cx="2235200" cy="1645800"/>
              <a:chOff x="4826000" y="3611334"/>
              <a:chExt cx="2235200" cy="1645800"/>
            </a:xfrm>
          </p:grpSpPr>
          <p:sp>
            <p:nvSpPr>
              <p:cNvPr id="22" name="Shape 702">
                <a:extLst>
                  <a:ext uri="{FF2B5EF4-FFF2-40B4-BE49-F238E27FC236}">
                    <a16:creationId xmlns:a16="http://schemas.microsoft.com/office/drawing/2014/main" id="{03DEA502-F638-5242-9B20-974CFD113B7B}"/>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3" name="Shape 703">
                <a:extLst>
                  <a:ext uri="{FF2B5EF4-FFF2-40B4-BE49-F238E27FC236}">
                    <a16:creationId xmlns:a16="http://schemas.microsoft.com/office/drawing/2014/main" id="{A36FB888-22A3-DE42-BA3B-310E56574B0F}"/>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4" name="Shape 704">
                <a:extLst>
                  <a:ext uri="{FF2B5EF4-FFF2-40B4-BE49-F238E27FC236}">
                    <a16:creationId xmlns:a16="http://schemas.microsoft.com/office/drawing/2014/main" id="{996CC37D-6545-5D40-A26B-379E0083EB5D}"/>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 name="Shape 705">
                <a:extLst>
                  <a:ext uri="{FF2B5EF4-FFF2-40B4-BE49-F238E27FC236}">
                    <a16:creationId xmlns:a16="http://schemas.microsoft.com/office/drawing/2014/main" id="{931961E7-A405-D146-940C-9AD133B3CA3D}"/>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 name="Shape 706">
                <a:extLst>
                  <a:ext uri="{FF2B5EF4-FFF2-40B4-BE49-F238E27FC236}">
                    <a16:creationId xmlns:a16="http://schemas.microsoft.com/office/drawing/2014/main" id="{4177C815-5D62-7146-A65A-B58B3820FA3B}"/>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 name="Shape 707">
                <a:extLst>
                  <a:ext uri="{FF2B5EF4-FFF2-40B4-BE49-F238E27FC236}">
                    <a16:creationId xmlns:a16="http://schemas.microsoft.com/office/drawing/2014/main" id="{474EE222-4417-B94B-B735-339C9399ED17}"/>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 name="Shape 708">
                <a:extLst>
                  <a:ext uri="{FF2B5EF4-FFF2-40B4-BE49-F238E27FC236}">
                    <a16:creationId xmlns:a16="http://schemas.microsoft.com/office/drawing/2014/main" id="{8E0C1496-D3F4-8E44-8DFB-FE2D28DFF82A}"/>
                  </a:ext>
                </a:extLst>
              </p:cNvPr>
              <p:cNvSpPr txBox="1"/>
              <p:nvPr/>
            </p:nvSpPr>
            <p:spPr>
              <a:xfrm>
                <a:off x="5624595" y="4237637"/>
                <a:ext cx="6624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 name="Shape 709">
                <a:extLst>
                  <a:ext uri="{FF2B5EF4-FFF2-40B4-BE49-F238E27FC236}">
                    <a16:creationId xmlns:a16="http://schemas.microsoft.com/office/drawing/2014/main" id="{8102BA43-E7BD-D449-8FFE-D8059EDE258E}"/>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 name="Shape 710">
                <a:extLst>
                  <a:ext uri="{FF2B5EF4-FFF2-40B4-BE49-F238E27FC236}">
                    <a16:creationId xmlns:a16="http://schemas.microsoft.com/office/drawing/2014/main" id="{1CF2532A-2374-224B-92FB-FB4EB889B292}"/>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 name="Shape 711">
                <a:extLst>
                  <a:ext uri="{FF2B5EF4-FFF2-40B4-BE49-F238E27FC236}">
                    <a16:creationId xmlns:a16="http://schemas.microsoft.com/office/drawing/2014/main" id="{F5BBADC1-6B08-A444-8062-D472F6B679A1}"/>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 name="Shape 712">
                <a:extLst>
                  <a:ext uri="{FF2B5EF4-FFF2-40B4-BE49-F238E27FC236}">
                    <a16:creationId xmlns:a16="http://schemas.microsoft.com/office/drawing/2014/main" id="{AAA99F84-733A-9947-A31E-A4106A624881}"/>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21" name="Shape 713">
                  <a:extLst>
                    <a:ext uri="{FF2B5EF4-FFF2-40B4-BE49-F238E27FC236}">
                      <a16:creationId xmlns:a16="http://schemas.microsoft.com/office/drawing/2014/main" id="{36465AE4-B469-C748-AC30-F6EE0AABF262}"/>
                    </a:ext>
                  </a:extLst>
                </p:cNvPr>
                <p:cNvSpPr/>
                <p:nvPr/>
              </p:nvSpPr>
              <p:spPr>
                <a:xfrm>
                  <a:off x="6764296" y="5087029"/>
                  <a:ext cx="1551398" cy="128905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rgbClr val="000000"/>
                      </a:solidFill>
                      <a:latin typeface="Calibri"/>
                      <a:ea typeface="Calibri"/>
                      <a:cs typeface="Calibri"/>
                      <a:sym typeface="Calibri"/>
                    </a:rPr>
                    <a:t>Transition Probability Matrix</a:t>
                  </a:r>
                </a:p>
                <a:p>
                  <a:pPr marL="0" marR="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400" i="1" dirty="0" smtClean="0">
                            <a:solidFill>
                              <a:srgbClr val="000000"/>
                            </a:solidFill>
                            <a:latin typeface="Cambria Math" panose="02040503050406030204" pitchFamily="18" charset="0"/>
                            <a:ea typeface="Calibri"/>
                            <a:cs typeface="Calibri"/>
                            <a:sym typeface="Calibri"/>
                          </a:rPr>
                          <m:t>𝑃</m:t>
                        </m:r>
                      </m:oMath>
                    </m:oMathPara>
                  </a14:m>
                  <a:endParaRPr lang="en-US" sz="2400" i="1" dirty="0">
                    <a:solidFill>
                      <a:srgbClr val="000000"/>
                    </a:solidFill>
                    <a:latin typeface="Calibri"/>
                    <a:ea typeface="Calibri"/>
                    <a:cs typeface="Calibri"/>
                    <a:sym typeface="Calibri"/>
                  </a:endParaRPr>
                </a:p>
              </p:txBody>
            </p:sp>
          </mc:Choice>
          <mc:Fallback xmlns="">
            <p:sp>
              <p:nvSpPr>
                <p:cNvPr id="21" name="Shape 713">
                  <a:extLst>
                    <a:ext uri="{FF2B5EF4-FFF2-40B4-BE49-F238E27FC236}">
                      <a16:creationId xmlns:a16="http://schemas.microsoft.com/office/drawing/2014/main" id="{36465AE4-B469-C748-AC30-F6EE0AABF262}"/>
                    </a:ext>
                  </a:extLst>
                </p:cNvPr>
                <p:cNvSpPr>
                  <a:spLocks noRot="1" noChangeAspect="1" noMove="1" noResize="1" noEditPoints="1" noAdjustHandles="1" noChangeArrowheads="1" noChangeShapeType="1" noTextEdit="1"/>
                </p:cNvSpPr>
                <p:nvPr/>
              </p:nvSpPr>
              <p:spPr>
                <a:xfrm>
                  <a:off x="6764296" y="5087029"/>
                  <a:ext cx="1551398" cy="1289059"/>
                </a:xfrm>
                <a:prstGeom prst="rect">
                  <a:avLst/>
                </a:prstGeom>
                <a:blipFill>
                  <a:blip r:embed="rId2"/>
                  <a:stretch>
                    <a:fillRect t="-962"/>
                  </a:stretch>
                </a:blipFill>
                <a:ln w="25400" cap="flat" cmpd="sng">
                  <a:solidFill>
                    <a:schemeClr val="lt1"/>
                  </a:solidFill>
                  <a:prstDash val="solid"/>
                  <a:round/>
                  <a:headEnd type="none" w="sm" len="sm"/>
                  <a:tailEnd type="none" w="sm" len="sm"/>
                </a:ln>
              </p:spPr>
              <p:txBody>
                <a:bodyPr/>
                <a:lstStyle/>
                <a:p>
                  <a:r>
                    <a:rPr lang="en-US">
                      <a:noFill/>
                    </a:rPr>
                    <a:t> </a:t>
                  </a:r>
                </a:p>
              </p:txBody>
            </p:sp>
          </mc:Fallback>
        </mc:AlternateContent>
      </p:grpSp>
      <p:sp>
        <p:nvSpPr>
          <p:cNvPr id="33" name="Shape 596">
            <a:extLst>
              <a:ext uri="{FF2B5EF4-FFF2-40B4-BE49-F238E27FC236}">
                <a16:creationId xmlns:a16="http://schemas.microsoft.com/office/drawing/2014/main" id="{04F32DBF-42D2-954A-87ED-91D3FA2EF300}"/>
              </a:ext>
            </a:extLst>
          </p:cNvPr>
          <p:cNvSpPr>
            <a:spLocks noGrp="1"/>
          </p:cNvSpPr>
          <p:nvPr>
            <p:ph type="sldNum" sz="quarter" idx="12"/>
          </p:nvPr>
        </p:nvSpPr>
        <p:spPr>
          <a:xfrm>
            <a:off x="8559864" y="6453336"/>
            <a:ext cx="548640" cy="396240"/>
          </a:xfrm>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11</a:t>
            </a:fld>
            <a:endParaRPr dirty="0"/>
          </a:p>
        </p:txBody>
      </p:sp>
    </p:spTree>
    <p:extLst>
      <p:ext uri="{BB962C8B-B14F-4D97-AF65-F5344CB8AC3E}">
        <p14:creationId xmlns:p14="http://schemas.microsoft.com/office/powerpoint/2010/main" val="11194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64CF-86C5-2848-ABE1-94EE1AA64938}"/>
              </a:ext>
            </a:extLst>
          </p:cNvPr>
          <p:cNvSpPr>
            <a:spLocks noGrp="1"/>
          </p:cNvSpPr>
          <p:nvPr>
            <p:ph type="title"/>
          </p:nvPr>
        </p:nvSpPr>
        <p:spPr/>
        <p:txBody>
          <a:bodyPr>
            <a:normAutofit fontScale="90000"/>
          </a:bodyPr>
          <a:lstStyle/>
          <a:p>
            <a:r>
              <a:rPr lang="en-US" dirty="0"/>
              <a:t>Simulate the Cohort over Time </a:t>
            </a:r>
          </a:p>
        </p:txBody>
      </p:sp>
      <p:sp>
        <p:nvSpPr>
          <p:cNvPr id="3" name="Content Placeholder 2">
            <a:extLst>
              <a:ext uri="{FF2B5EF4-FFF2-40B4-BE49-F238E27FC236}">
                <a16:creationId xmlns:a16="http://schemas.microsoft.com/office/drawing/2014/main" id="{0B283F6F-2F38-8F4F-8B93-52B9D771E2B7}"/>
              </a:ext>
            </a:extLst>
          </p:cNvPr>
          <p:cNvSpPr>
            <a:spLocks noGrp="1"/>
          </p:cNvSpPr>
          <p:nvPr>
            <p:ph idx="1"/>
          </p:nvPr>
        </p:nvSpPr>
        <p:spPr/>
        <p:txBody>
          <a:bodyPr>
            <a:normAutofit/>
          </a:bodyPr>
          <a:lstStyle/>
          <a:p>
            <a:r>
              <a:rPr lang="en-US" sz="2400" dirty="0"/>
              <a:t>Initial cohort distribution:</a:t>
            </a:r>
          </a:p>
          <a:p>
            <a:endParaRPr lang="en-US" sz="2400" dirty="0"/>
          </a:p>
          <a:p>
            <a:endParaRPr lang="en-US" sz="2400" dirty="0"/>
          </a:p>
          <a:p>
            <a:r>
              <a:rPr lang="en-US" sz="2400" dirty="0">
                <a:solidFill>
                  <a:schemeClr val="dk1"/>
                </a:solidFill>
              </a:rPr>
              <a:t>Cohort distribution at next time step is calculated through matrix multiplication</a:t>
            </a:r>
          </a:p>
          <a:p>
            <a:endParaRPr lang="en-US" sz="2400" dirty="0"/>
          </a:p>
        </p:txBody>
      </p:sp>
      <p:sp>
        <p:nvSpPr>
          <p:cNvPr id="4" name="Shape 632">
            <a:extLst>
              <a:ext uri="{FF2B5EF4-FFF2-40B4-BE49-F238E27FC236}">
                <a16:creationId xmlns:a16="http://schemas.microsoft.com/office/drawing/2014/main" id="{5FBA1C37-4D53-DB4A-9141-CB619C00FD2D}"/>
              </a:ext>
            </a:extLst>
          </p:cNvPr>
          <p:cNvSpPr/>
          <p:nvPr/>
        </p:nvSpPr>
        <p:spPr>
          <a:xfrm>
            <a:off x="1613043" y="1932027"/>
            <a:ext cx="3832260" cy="430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i="1" dirty="0">
                <a:solidFill>
                  <a:schemeClr val="dk1"/>
                </a:solidFill>
                <a:latin typeface="Constantia"/>
                <a:ea typeface="Constantia"/>
                <a:cs typeface="Constantia"/>
                <a:sym typeface="Constantia"/>
              </a:rPr>
              <a:t>x</a:t>
            </a:r>
            <a:r>
              <a:rPr lang="nl-NL" sz="2200" baseline="-25000" dirty="0">
                <a:solidFill>
                  <a:schemeClr val="dk1"/>
                </a:solidFill>
                <a:latin typeface="Cambria"/>
                <a:ea typeface="Cambria"/>
                <a:cs typeface="Cambria"/>
                <a:sym typeface="Cambria"/>
              </a:rPr>
              <a:t>0  </a:t>
            </a:r>
            <a:r>
              <a:rPr lang="nl-NL" sz="2200" dirty="0">
                <a:solidFill>
                  <a:schemeClr val="dk1"/>
                </a:solidFill>
                <a:latin typeface="Constantia"/>
                <a:ea typeface="Constantia"/>
                <a:cs typeface="Constantia"/>
                <a:sym typeface="Constantia"/>
              </a:rPr>
              <a:t>= [</a:t>
            </a:r>
            <a:r>
              <a:rPr lang="nl-NL" sz="2200" dirty="0">
                <a:solidFill>
                  <a:schemeClr val="dk1"/>
                </a:solidFill>
                <a:latin typeface="Calibri" panose="020F0502020204030204" pitchFamily="34" charset="0"/>
                <a:ea typeface="Cambria"/>
                <a:cs typeface="Calibri" panose="020F0502020204030204" pitchFamily="34" charset="0"/>
                <a:sym typeface="Cambria"/>
              </a:rPr>
              <a:t>1.0	0.0	  0.0</a:t>
            </a:r>
            <a:r>
              <a:rPr lang="nl-NL" sz="2200" dirty="0">
                <a:solidFill>
                  <a:schemeClr val="dk1"/>
                </a:solidFill>
                <a:latin typeface="Constantia"/>
                <a:ea typeface="Constantia"/>
                <a:cs typeface="Constantia"/>
                <a:sym typeface="Constantia"/>
              </a:rPr>
              <a:t>]</a:t>
            </a:r>
            <a:endParaRPr sz="2200" dirty="0">
              <a:solidFill>
                <a:schemeClr val="dk1"/>
              </a:solidFill>
              <a:latin typeface="Constantia"/>
              <a:ea typeface="Constantia"/>
              <a:cs typeface="Constantia"/>
              <a:sym typeface="Constantia"/>
            </a:endParaRPr>
          </a:p>
        </p:txBody>
      </p:sp>
      <p:sp>
        <p:nvSpPr>
          <p:cNvPr id="5" name="Shape 576">
            <a:extLst>
              <a:ext uri="{FF2B5EF4-FFF2-40B4-BE49-F238E27FC236}">
                <a16:creationId xmlns:a16="http://schemas.microsoft.com/office/drawing/2014/main" id="{A0C915CA-BEA5-F24F-92BA-803799D1A91A}"/>
              </a:ext>
            </a:extLst>
          </p:cNvPr>
          <p:cNvSpPr txBox="1">
            <a:spLocks/>
          </p:cNvSpPr>
          <p:nvPr/>
        </p:nvSpPr>
        <p:spPr>
          <a:xfrm>
            <a:off x="5322013" y="1839073"/>
            <a:ext cx="3467967" cy="456085"/>
          </a:xfrm>
          <a:prstGeom prst="rect">
            <a:avLst/>
          </a:prstGeom>
        </p:spPr>
        <p:txBody>
          <a:bodyPr spcFirstLastPara="1" vert="horz" wrap="square" lIns="91425" tIns="91425" rIns="91425" bIns="91425" rtlCol="0" anchor="t" anchorCtr="0">
            <a:noAutofit/>
          </a:bodyPr>
          <a:lst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88900">
              <a:spcBef>
                <a:spcPts val="440"/>
              </a:spcBef>
              <a:buFont typeface="Arial" pitchFamily="34" charset="0"/>
              <a:buNone/>
            </a:pPr>
            <a:r>
              <a:rPr lang="en-US" sz="1800" dirty="0">
                <a:solidFill>
                  <a:srgbClr val="004D99"/>
                </a:solidFill>
              </a:rPr>
              <a:t>(everyone starts healthy)</a:t>
            </a:r>
          </a:p>
        </p:txBody>
      </p:sp>
      <p:sp>
        <p:nvSpPr>
          <p:cNvPr id="6" name="Shape 687">
            <a:extLst>
              <a:ext uri="{FF2B5EF4-FFF2-40B4-BE49-F238E27FC236}">
                <a16:creationId xmlns:a16="http://schemas.microsoft.com/office/drawing/2014/main" id="{0633C45E-8ED1-6341-AE99-97233FC326A2}"/>
              </a:ext>
            </a:extLst>
          </p:cNvPr>
          <p:cNvSpPr txBox="1"/>
          <p:nvPr/>
        </p:nvSpPr>
        <p:spPr>
          <a:xfrm>
            <a:off x="3425585" y="4260264"/>
            <a:ext cx="6624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grpSp>
        <p:nvGrpSpPr>
          <p:cNvPr id="7" name="Shape 688">
            <a:extLst>
              <a:ext uri="{FF2B5EF4-FFF2-40B4-BE49-F238E27FC236}">
                <a16:creationId xmlns:a16="http://schemas.microsoft.com/office/drawing/2014/main" id="{109CED55-5EDA-3A42-BF2F-0D96293C273D}"/>
              </a:ext>
            </a:extLst>
          </p:cNvPr>
          <p:cNvGrpSpPr/>
          <p:nvPr/>
        </p:nvGrpSpPr>
        <p:grpSpPr>
          <a:xfrm>
            <a:off x="4256861" y="4223125"/>
            <a:ext cx="2235200" cy="566781"/>
            <a:chOff x="1297709" y="3978991"/>
            <a:chExt cx="2235200" cy="566781"/>
          </a:xfrm>
        </p:grpSpPr>
        <p:sp>
          <p:nvSpPr>
            <p:cNvPr id="8" name="Shape 689">
              <a:extLst>
                <a:ext uri="{FF2B5EF4-FFF2-40B4-BE49-F238E27FC236}">
                  <a16:creationId xmlns:a16="http://schemas.microsoft.com/office/drawing/2014/main" id="{F49DF240-7505-064F-81B4-A8B77303A25A}"/>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9" name="Shape 690">
              <a:extLst>
                <a:ext uri="{FF2B5EF4-FFF2-40B4-BE49-F238E27FC236}">
                  <a16:creationId xmlns:a16="http://schemas.microsoft.com/office/drawing/2014/main" id="{1D63D51B-9BEA-B844-85C3-F9F6C324E1BD}"/>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Shape 691">
              <a:extLst>
                <a:ext uri="{FF2B5EF4-FFF2-40B4-BE49-F238E27FC236}">
                  <a16:creationId xmlns:a16="http://schemas.microsoft.com/office/drawing/2014/main" id="{03DB2F13-B850-EA4D-B43A-FB6A7FE0FED8}"/>
                </a:ext>
              </a:extLst>
            </p:cNvPr>
            <p:cNvSpPr/>
            <p:nvPr/>
          </p:nvSpPr>
          <p:spPr>
            <a:xfrm>
              <a:off x="2197178" y="3978991"/>
              <a:ext cx="4251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t</a:t>
              </a:r>
              <a:endParaRPr sz="2600">
                <a:solidFill>
                  <a:schemeClr val="dk1"/>
                </a:solidFill>
                <a:latin typeface="Arial"/>
                <a:ea typeface="Arial"/>
                <a:cs typeface="Arial"/>
                <a:sym typeface="Arial"/>
              </a:endParaRPr>
            </a:p>
          </p:txBody>
        </p:sp>
        <p:cxnSp>
          <p:nvCxnSpPr>
            <p:cNvPr id="11" name="Shape 692">
              <a:extLst>
                <a:ext uri="{FF2B5EF4-FFF2-40B4-BE49-F238E27FC236}">
                  <a16:creationId xmlns:a16="http://schemas.microsoft.com/office/drawing/2014/main" id="{BC2EC615-DEC1-784E-BDAD-8443976C48B6}"/>
                </a:ext>
              </a:extLst>
            </p:cNvPr>
            <p:cNvCxnSpPr/>
            <p:nvPr/>
          </p:nvCxnSpPr>
          <p:spPr>
            <a:xfrm>
              <a:off x="1413164" y="4271392"/>
              <a:ext cx="731400" cy="0"/>
            </a:xfrm>
            <a:prstGeom prst="straightConnector1">
              <a:avLst/>
            </a:prstGeom>
            <a:noFill/>
            <a:ln w="19050" cap="flat" cmpd="sng">
              <a:solidFill>
                <a:schemeClr val="dk1"/>
              </a:solidFill>
              <a:prstDash val="solid"/>
              <a:round/>
              <a:headEnd type="none" w="sm" len="sm"/>
              <a:tailEnd type="none" w="sm" len="sm"/>
            </a:ln>
          </p:spPr>
        </p:cxnSp>
        <p:cxnSp>
          <p:nvCxnSpPr>
            <p:cNvPr id="12" name="Shape 693">
              <a:extLst>
                <a:ext uri="{FF2B5EF4-FFF2-40B4-BE49-F238E27FC236}">
                  <a16:creationId xmlns:a16="http://schemas.microsoft.com/office/drawing/2014/main" id="{7A0F8412-98DB-1149-B038-BA83ACA7AB7C}"/>
                </a:ext>
              </a:extLst>
            </p:cNvPr>
            <p:cNvCxnSpPr/>
            <p:nvPr/>
          </p:nvCxnSpPr>
          <p:spPr>
            <a:xfrm>
              <a:off x="2670384" y="4271392"/>
              <a:ext cx="731400" cy="0"/>
            </a:xfrm>
            <a:prstGeom prst="straightConnector1">
              <a:avLst/>
            </a:prstGeom>
            <a:noFill/>
            <a:ln w="19050" cap="flat" cmpd="sng">
              <a:solidFill>
                <a:schemeClr val="dk1"/>
              </a:solidFill>
              <a:prstDash val="solid"/>
              <a:round/>
              <a:headEnd type="none" w="sm" len="sm"/>
              <a:tailEnd type="none" w="sm" len="sm"/>
            </a:ln>
          </p:spPr>
        </p:cxnSp>
      </p:grpSp>
      <p:grpSp>
        <p:nvGrpSpPr>
          <p:cNvPr id="13" name="Shape 694">
            <a:extLst>
              <a:ext uri="{FF2B5EF4-FFF2-40B4-BE49-F238E27FC236}">
                <a16:creationId xmlns:a16="http://schemas.microsoft.com/office/drawing/2014/main" id="{39FA0653-C8E0-0948-9321-E8B8A658F3F8}"/>
              </a:ext>
            </a:extLst>
          </p:cNvPr>
          <p:cNvGrpSpPr/>
          <p:nvPr/>
        </p:nvGrpSpPr>
        <p:grpSpPr>
          <a:xfrm>
            <a:off x="1019508" y="4223125"/>
            <a:ext cx="2235200" cy="566781"/>
            <a:chOff x="1297709" y="3978991"/>
            <a:chExt cx="2235200" cy="566781"/>
          </a:xfrm>
        </p:grpSpPr>
        <p:sp>
          <p:nvSpPr>
            <p:cNvPr id="14" name="Shape 695">
              <a:extLst>
                <a:ext uri="{FF2B5EF4-FFF2-40B4-BE49-F238E27FC236}">
                  <a16:creationId xmlns:a16="http://schemas.microsoft.com/office/drawing/2014/main" id="{5F47F6E7-37F7-DF48-BA72-3051F978EDE0}"/>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 name="Shape 696">
              <a:extLst>
                <a:ext uri="{FF2B5EF4-FFF2-40B4-BE49-F238E27FC236}">
                  <a16:creationId xmlns:a16="http://schemas.microsoft.com/office/drawing/2014/main" id="{53316E7E-60B6-2148-A540-033F3D923C9C}"/>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6" name="Shape 697">
              <a:extLst>
                <a:ext uri="{FF2B5EF4-FFF2-40B4-BE49-F238E27FC236}">
                  <a16:creationId xmlns:a16="http://schemas.microsoft.com/office/drawing/2014/main" id="{08B18DFD-D079-8B4F-8B77-38021EA72B2D}"/>
                </a:ext>
              </a:extLst>
            </p:cNvPr>
            <p:cNvSpPr/>
            <p:nvPr/>
          </p:nvSpPr>
          <p:spPr>
            <a:xfrm>
              <a:off x="2095582" y="3978991"/>
              <a:ext cx="7152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t+1</a:t>
              </a:r>
              <a:endParaRPr sz="2600">
                <a:solidFill>
                  <a:schemeClr val="dk1"/>
                </a:solidFill>
                <a:latin typeface="Arial"/>
                <a:ea typeface="Arial"/>
                <a:cs typeface="Arial"/>
                <a:sym typeface="Arial"/>
              </a:endParaRPr>
            </a:p>
          </p:txBody>
        </p:sp>
        <p:cxnSp>
          <p:nvCxnSpPr>
            <p:cNvPr id="17" name="Shape 698">
              <a:extLst>
                <a:ext uri="{FF2B5EF4-FFF2-40B4-BE49-F238E27FC236}">
                  <a16:creationId xmlns:a16="http://schemas.microsoft.com/office/drawing/2014/main" id="{BB81B5A4-A340-CE46-9A7E-50CBE43B3964}"/>
                </a:ext>
              </a:extLst>
            </p:cNvPr>
            <p:cNvCxnSpPr/>
            <p:nvPr/>
          </p:nvCxnSpPr>
          <p:spPr>
            <a:xfrm>
              <a:off x="1413164" y="4271392"/>
              <a:ext cx="640200" cy="0"/>
            </a:xfrm>
            <a:prstGeom prst="straightConnector1">
              <a:avLst/>
            </a:prstGeom>
            <a:noFill/>
            <a:ln w="19050" cap="flat" cmpd="sng">
              <a:solidFill>
                <a:schemeClr val="dk1"/>
              </a:solidFill>
              <a:prstDash val="solid"/>
              <a:round/>
              <a:headEnd type="none" w="sm" len="sm"/>
              <a:tailEnd type="none" w="sm" len="sm"/>
            </a:ln>
          </p:spPr>
        </p:cxnSp>
        <p:cxnSp>
          <p:nvCxnSpPr>
            <p:cNvPr id="18" name="Shape 699">
              <a:extLst>
                <a:ext uri="{FF2B5EF4-FFF2-40B4-BE49-F238E27FC236}">
                  <a16:creationId xmlns:a16="http://schemas.microsoft.com/office/drawing/2014/main" id="{83B89CED-E899-2547-B6C6-29A0F724CD5E}"/>
                </a:ext>
              </a:extLst>
            </p:cNvPr>
            <p:cNvCxnSpPr/>
            <p:nvPr/>
          </p:nvCxnSpPr>
          <p:spPr>
            <a:xfrm>
              <a:off x="2799688" y="4271392"/>
              <a:ext cx="640200" cy="0"/>
            </a:xfrm>
            <a:prstGeom prst="straightConnector1">
              <a:avLst/>
            </a:prstGeom>
            <a:noFill/>
            <a:ln w="19050" cap="flat" cmpd="sng">
              <a:solidFill>
                <a:schemeClr val="dk1"/>
              </a:solidFill>
              <a:prstDash val="solid"/>
              <a:round/>
              <a:headEnd type="none" w="sm" len="sm"/>
              <a:tailEnd type="none" w="sm" len="sm"/>
            </a:ln>
          </p:spPr>
        </p:cxnSp>
      </p:grpSp>
      <p:sp>
        <p:nvSpPr>
          <p:cNvPr id="33" name="Shape 596">
            <a:extLst>
              <a:ext uri="{FF2B5EF4-FFF2-40B4-BE49-F238E27FC236}">
                <a16:creationId xmlns:a16="http://schemas.microsoft.com/office/drawing/2014/main" id="{04F32DBF-42D2-954A-87ED-91D3FA2EF300}"/>
              </a:ext>
            </a:extLst>
          </p:cNvPr>
          <p:cNvSpPr>
            <a:spLocks noGrp="1"/>
          </p:cNvSpPr>
          <p:nvPr>
            <p:ph type="sldNum" sz="quarter" idx="12"/>
          </p:nvPr>
        </p:nvSpPr>
        <p:spPr>
          <a:xfrm>
            <a:off x="8559864" y="6453336"/>
            <a:ext cx="548640" cy="396240"/>
          </a:xfrm>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12</a:t>
            </a:fld>
            <a:endParaRPr dirty="0"/>
          </a:p>
        </p:txBody>
      </p:sp>
      <p:grpSp>
        <p:nvGrpSpPr>
          <p:cNvPr id="34" name="Shape 733">
            <a:extLst>
              <a:ext uri="{FF2B5EF4-FFF2-40B4-BE49-F238E27FC236}">
                <a16:creationId xmlns:a16="http://schemas.microsoft.com/office/drawing/2014/main" id="{12014D88-4642-8545-8E53-72D89FD833E7}"/>
              </a:ext>
            </a:extLst>
          </p:cNvPr>
          <p:cNvGrpSpPr/>
          <p:nvPr/>
        </p:nvGrpSpPr>
        <p:grpSpPr>
          <a:xfrm>
            <a:off x="6656721" y="3683525"/>
            <a:ext cx="2235200" cy="1645800"/>
            <a:chOff x="4826000" y="3611334"/>
            <a:chExt cx="2235200" cy="1645800"/>
          </a:xfrm>
        </p:grpSpPr>
        <p:sp>
          <p:nvSpPr>
            <p:cNvPr id="35" name="Shape 734">
              <a:extLst>
                <a:ext uri="{FF2B5EF4-FFF2-40B4-BE49-F238E27FC236}">
                  <a16:creationId xmlns:a16="http://schemas.microsoft.com/office/drawing/2014/main" id="{AD55F86B-6C59-0347-989D-463746B07BBE}"/>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6" name="Shape 735">
              <a:extLst>
                <a:ext uri="{FF2B5EF4-FFF2-40B4-BE49-F238E27FC236}">
                  <a16:creationId xmlns:a16="http://schemas.microsoft.com/office/drawing/2014/main" id="{5553A75F-B352-E246-9E0D-2F224768CDDA}"/>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 name="Shape 736">
              <a:extLst>
                <a:ext uri="{FF2B5EF4-FFF2-40B4-BE49-F238E27FC236}">
                  <a16:creationId xmlns:a16="http://schemas.microsoft.com/office/drawing/2014/main" id="{30FA61E5-D574-6D43-9F5C-B9D167D865F5}"/>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0.93</a:t>
              </a:r>
              <a:endParaRPr sz="1800" dirty="0">
                <a:solidFill>
                  <a:schemeClr val="dk1"/>
                </a:solidFill>
                <a:latin typeface="Calibri"/>
                <a:ea typeface="Calibri"/>
                <a:cs typeface="Calibri"/>
                <a:sym typeface="Calibri"/>
              </a:endParaRPr>
            </a:p>
          </p:txBody>
        </p:sp>
        <p:sp>
          <p:nvSpPr>
            <p:cNvPr id="38" name="Shape 737">
              <a:extLst>
                <a:ext uri="{FF2B5EF4-FFF2-40B4-BE49-F238E27FC236}">
                  <a16:creationId xmlns:a16="http://schemas.microsoft.com/office/drawing/2014/main" id="{8F5911DC-EC6C-BB45-9B94-E713206C03BD}"/>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39" name="Shape 738">
              <a:extLst>
                <a:ext uri="{FF2B5EF4-FFF2-40B4-BE49-F238E27FC236}">
                  <a16:creationId xmlns:a16="http://schemas.microsoft.com/office/drawing/2014/main" id="{0E658A56-76EA-524F-92CA-6139208C67B7}"/>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0.02</a:t>
              </a:r>
              <a:endParaRPr sz="1800" dirty="0">
                <a:solidFill>
                  <a:schemeClr val="dk1"/>
                </a:solidFill>
                <a:latin typeface="Calibri"/>
                <a:ea typeface="Calibri"/>
                <a:cs typeface="Calibri"/>
                <a:sym typeface="Calibri"/>
              </a:endParaRPr>
            </a:p>
          </p:txBody>
        </p:sp>
        <p:sp>
          <p:nvSpPr>
            <p:cNvPr id="40" name="Shape 739">
              <a:extLst>
                <a:ext uri="{FF2B5EF4-FFF2-40B4-BE49-F238E27FC236}">
                  <a16:creationId xmlns:a16="http://schemas.microsoft.com/office/drawing/2014/main" id="{D217705A-5D3B-7948-B0B2-0D70D42CD7A7}"/>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0.10</a:t>
              </a:r>
              <a:endParaRPr sz="1800" dirty="0">
                <a:solidFill>
                  <a:schemeClr val="dk1"/>
                </a:solidFill>
                <a:latin typeface="Calibri"/>
                <a:ea typeface="Calibri"/>
                <a:cs typeface="Calibri"/>
                <a:sym typeface="Calibri"/>
              </a:endParaRPr>
            </a:p>
          </p:txBody>
        </p:sp>
        <p:sp>
          <p:nvSpPr>
            <p:cNvPr id="41" name="Shape 740">
              <a:extLst>
                <a:ext uri="{FF2B5EF4-FFF2-40B4-BE49-F238E27FC236}">
                  <a16:creationId xmlns:a16="http://schemas.microsoft.com/office/drawing/2014/main" id="{F1B8E981-C62F-AD42-95A4-458880CB0061}"/>
                </a:ext>
              </a:extLst>
            </p:cNvPr>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0.90</a:t>
              </a:r>
              <a:endParaRPr sz="1800" dirty="0">
                <a:solidFill>
                  <a:schemeClr val="dk1"/>
                </a:solidFill>
                <a:latin typeface="Calibri"/>
                <a:ea typeface="Calibri"/>
                <a:cs typeface="Calibri"/>
                <a:sym typeface="Calibri"/>
              </a:endParaRPr>
            </a:p>
          </p:txBody>
        </p:sp>
        <p:sp>
          <p:nvSpPr>
            <p:cNvPr id="42" name="Shape 741">
              <a:extLst>
                <a:ext uri="{FF2B5EF4-FFF2-40B4-BE49-F238E27FC236}">
                  <a16:creationId xmlns:a16="http://schemas.microsoft.com/office/drawing/2014/main" id="{8847F26F-7FF6-FB47-BEBA-5CB6801C3A14}"/>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43" name="Shape 742">
              <a:extLst>
                <a:ext uri="{FF2B5EF4-FFF2-40B4-BE49-F238E27FC236}">
                  <a16:creationId xmlns:a16="http://schemas.microsoft.com/office/drawing/2014/main" id="{683820A7-3FDD-4E43-8278-49C789A428F6}"/>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4" name="Shape 743">
              <a:extLst>
                <a:ext uri="{FF2B5EF4-FFF2-40B4-BE49-F238E27FC236}">
                  <a16:creationId xmlns:a16="http://schemas.microsoft.com/office/drawing/2014/main" id="{CAF493E7-5FCE-4649-9EFC-DFA39A50694B}"/>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5" name="Shape 744">
              <a:extLst>
                <a:ext uri="{FF2B5EF4-FFF2-40B4-BE49-F238E27FC236}">
                  <a16:creationId xmlns:a16="http://schemas.microsoft.com/office/drawing/2014/main" id="{5CB76113-D737-8740-A183-7A2DF67EC371}"/>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grpSp>
        <p:nvGrpSpPr>
          <p:cNvPr id="46" name="Shape 762">
            <a:extLst>
              <a:ext uri="{FF2B5EF4-FFF2-40B4-BE49-F238E27FC236}">
                <a16:creationId xmlns:a16="http://schemas.microsoft.com/office/drawing/2014/main" id="{3CB9858F-FC6B-0544-B9CC-51913EEB813E}"/>
              </a:ext>
            </a:extLst>
          </p:cNvPr>
          <p:cNvGrpSpPr/>
          <p:nvPr/>
        </p:nvGrpSpPr>
        <p:grpSpPr>
          <a:xfrm>
            <a:off x="4259810" y="4244031"/>
            <a:ext cx="2235200" cy="548700"/>
            <a:chOff x="4038643" y="4217897"/>
            <a:chExt cx="2235200" cy="548700"/>
          </a:xfrm>
          <a:solidFill>
            <a:schemeClr val="bg1"/>
          </a:solidFill>
        </p:grpSpPr>
        <p:grpSp>
          <p:nvGrpSpPr>
            <p:cNvPr id="47" name="Shape 763">
              <a:extLst>
                <a:ext uri="{FF2B5EF4-FFF2-40B4-BE49-F238E27FC236}">
                  <a16:creationId xmlns:a16="http://schemas.microsoft.com/office/drawing/2014/main" id="{E42BBB4B-3DC6-0247-8A94-1C2BA9790A06}"/>
                </a:ext>
              </a:extLst>
            </p:cNvPr>
            <p:cNvGrpSpPr/>
            <p:nvPr/>
          </p:nvGrpSpPr>
          <p:grpSpPr>
            <a:xfrm>
              <a:off x="4038643" y="4217897"/>
              <a:ext cx="2235200" cy="548700"/>
              <a:chOff x="1297709" y="3997072"/>
              <a:chExt cx="2235200" cy="548700"/>
            </a:xfrm>
            <a:grpFill/>
          </p:grpSpPr>
          <p:sp>
            <p:nvSpPr>
              <p:cNvPr id="51" name="Shape 764">
                <a:extLst>
                  <a:ext uri="{FF2B5EF4-FFF2-40B4-BE49-F238E27FC236}">
                    <a16:creationId xmlns:a16="http://schemas.microsoft.com/office/drawing/2014/main" id="{FB92340B-E358-F644-A416-229ECC11B6E5}"/>
                  </a:ext>
                </a:extLst>
              </p:cNvPr>
              <p:cNvSpPr/>
              <p:nvPr/>
            </p:nvSpPr>
            <p:spPr>
              <a:xfrm>
                <a:off x="12977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Shape 765">
                <a:extLst>
                  <a:ext uri="{FF2B5EF4-FFF2-40B4-BE49-F238E27FC236}">
                    <a16:creationId xmlns:a16="http://schemas.microsoft.com/office/drawing/2014/main" id="{FA9D3EC6-9024-D74B-888F-15E6A5E85580}"/>
                  </a:ext>
                </a:extLst>
              </p:cNvPr>
              <p:cNvSpPr/>
              <p:nvPr/>
            </p:nvSpPr>
            <p:spPr>
              <a:xfrm flipH="1">
                <a:off x="34174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48" name="Shape 766">
              <a:extLst>
                <a:ext uri="{FF2B5EF4-FFF2-40B4-BE49-F238E27FC236}">
                  <a16:creationId xmlns:a16="http://schemas.microsoft.com/office/drawing/2014/main" id="{0F98BC67-2C44-CC41-9C44-A27C7FEF6518}"/>
                </a:ext>
              </a:extLst>
            </p:cNvPr>
            <p:cNvSpPr txBox="1"/>
            <p:nvPr/>
          </p:nvSpPr>
          <p:spPr>
            <a:xfrm>
              <a:off x="4157880"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1.0</a:t>
              </a:r>
              <a:endParaRPr sz="1800" dirty="0">
                <a:solidFill>
                  <a:schemeClr val="dk1"/>
                </a:solidFill>
                <a:latin typeface="Calibri"/>
                <a:ea typeface="Calibri"/>
                <a:cs typeface="Calibri"/>
                <a:sym typeface="Calibri"/>
              </a:endParaRPr>
            </a:p>
          </p:txBody>
        </p:sp>
        <p:sp>
          <p:nvSpPr>
            <p:cNvPr id="49" name="Shape 767">
              <a:extLst>
                <a:ext uri="{FF2B5EF4-FFF2-40B4-BE49-F238E27FC236}">
                  <a16:creationId xmlns:a16="http://schemas.microsoft.com/office/drawing/2014/main" id="{E8C14BCB-1757-C847-96B8-9080B08224BA}"/>
                </a:ext>
              </a:extLst>
            </p:cNvPr>
            <p:cNvSpPr txBox="1"/>
            <p:nvPr/>
          </p:nvSpPr>
          <p:spPr>
            <a:xfrm>
              <a:off x="4841020"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a:t>
              </a:r>
              <a:endParaRPr sz="1800">
                <a:solidFill>
                  <a:schemeClr val="dk1"/>
                </a:solidFill>
                <a:latin typeface="Calibri"/>
                <a:ea typeface="Calibri"/>
                <a:cs typeface="Calibri"/>
                <a:sym typeface="Calibri"/>
              </a:endParaRPr>
            </a:p>
          </p:txBody>
        </p:sp>
        <p:sp>
          <p:nvSpPr>
            <p:cNvPr id="50" name="Shape 768">
              <a:extLst>
                <a:ext uri="{FF2B5EF4-FFF2-40B4-BE49-F238E27FC236}">
                  <a16:creationId xmlns:a16="http://schemas.microsoft.com/office/drawing/2014/main" id="{76080FAD-1A89-EE47-BC66-EC56780B86E1}"/>
                </a:ext>
              </a:extLst>
            </p:cNvPr>
            <p:cNvSpPr txBox="1"/>
            <p:nvPr/>
          </p:nvSpPr>
          <p:spPr>
            <a:xfrm>
              <a:off x="5528501"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a:t>
              </a:r>
              <a:endParaRPr sz="1800">
                <a:solidFill>
                  <a:schemeClr val="dk1"/>
                </a:solidFill>
                <a:latin typeface="Calibri"/>
                <a:ea typeface="Calibri"/>
                <a:cs typeface="Calibri"/>
                <a:sym typeface="Calibri"/>
              </a:endParaRPr>
            </a:p>
          </p:txBody>
        </p:sp>
      </p:grpSp>
      <p:sp>
        <p:nvSpPr>
          <p:cNvPr id="53" name="Shape 787">
            <a:extLst>
              <a:ext uri="{FF2B5EF4-FFF2-40B4-BE49-F238E27FC236}">
                <a16:creationId xmlns:a16="http://schemas.microsoft.com/office/drawing/2014/main" id="{30DB7475-46E9-EE46-9F18-1BB9DF344D97}"/>
              </a:ext>
            </a:extLst>
          </p:cNvPr>
          <p:cNvSpPr/>
          <p:nvPr/>
        </p:nvSpPr>
        <p:spPr>
          <a:xfrm>
            <a:off x="5156850" y="3702164"/>
            <a:ext cx="473100" cy="492300"/>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0</a:t>
            </a:r>
            <a:endParaRPr sz="2600">
              <a:solidFill>
                <a:schemeClr val="dk1"/>
              </a:solidFill>
              <a:latin typeface="Arial"/>
              <a:ea typeface="Arial"/>
              <a:cs typeface="Arial"/>
              <a:sym typeface="Arial"/>
            </a:endParaRPr>
          </a:p>
        </p:txBody>
      </p:sp>
      <p:sp>
        <p:nvSpPr>
          <p:cNvPr id="54" name="Shape 788">
            <a:extLst>
              <a:ext uri="{FF2B5EF4-FFF2-40B4-BE49-F238E27FC236}">
                <a16:creationId xmlns:a16="http://schemas.microsoft.com/office/drawing/2014/main" id="{CC2518D7-F2D3-7040-8B9B-DA069C1C00C4}"/>
              </a:ext>
            </a:extLst>
          </p:cNvPr>
          <p:cNvSpPr/>
          <p:nvPr/>
        </p:nvSpPr>
        <p:spPr>
          <a:xfrm>
            <a:off x="1856184" y="3776863"/>
            <a:ext cx="4731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dirty="0">
                <a:solidFill>
                  <a:schemeClr val="dk1"/>
                </a:solidFill>
                <a:latin typeface="Constantia"/>
                <a:ea typeface="Constantia"/>
                <a:cs typeface="Constantia"/>
                <a:sym typeface="Constantia"/>
              </a:rPr>
              <a:t>x</a:t>
            </a:r>
            <a:r>
              <a:rPr lang="nl-NL" sz="2600" baseline="-25000" dirty="0">
                <a:solidFill>
                  <a:schemeClr val="dk1"/>
                </a:solidFill>
                <a:latin typeface="Cambria"/>
                <a:ea typeface="Cambria"/>
                <a:cs typeface="Cambria"/>
                <a:sym typeface="Cambria"/>
              </a:rPr>
              <a:t>1</a:t>
            </a:r>
            <a:endParaRPr sz="2600" dirty="0">
              <a:solidFill>
                <a:schemeClr val="dk1"/>
              </a:solidFill>
              <a:latin typeface="Arial"/>
              <a:ea typeface="Arial"/>
              <a:cs typeface="Arial"/>
              <a:sym typeface="Arial"/>
            </a:endParaRPr>
          </a:p>
        </p:txBody>
      </p:sp>
      <p:grpSp>
        <p:nvGrpSpPr>
          <p:cNvPr id="59" name="Group 58">
            <a:extLst>
              <a:ext uri="{FF2B5EF4-FFF2-40B4-BE49-F238E27FC236}">
                <a16:creationId xmlns:a16="http://schemas.microsoft.com/office/drawing/2014/main" id="{B70D5649-2CFE-384C-A0B0-61ACD1B65ACD}"/>
              </a:ext>
            </a:extLst>
          </p:cNvPr>
          <p:cNvGrpSpPr/>
          <p:nvPr/>
        </p:nvGrpSpPr>
        <p:grpSpPr>
          <a:xfrm>
            <a:off x="1017532" y="4239491"/>
            <a:ext cx="2235200" cy="548640"/>
            <a:chOff x="1231288" y="5153625"/>
            <a:chExt cx="2235200" cy="548700"/>
          </a:xfrm>
        </p:grpSpPr>
        <p:grpSp>
          <p:nvGrpSpPr>
            <p:cNvPr id="55" name="Shape 783">
              <a:extLst>
                <a:ext uri="{FF2B5EF4-FFF2-40B4-BE49-F238E27FC236}">
                  <a16:creationId xmlns:a16="http://schemas.microsoft.com/office/drawing/2014/main" id="{582883A8-2646-C047-9727-141D68153AE4}"/>
                </a:ext>
              </a:extLst>
            </p:cNvPr>
            <p:cNvGrpSpPr/>
            <p:nvPr/>
          </p:nvGrpSpPr>
          <p:grpSpPr>
            <a:xfrm>
              <a:off x="1231288" y="5153625"/>
              <a:ext cx="2235200" cy="548700"/>
              <a:chOff x="1297709" y="3997072"/>
              <a:chExt cx="2235200" cy="548700"/>
            </a:xfrm>
            <a:solidFill>
              <a:schemeClr val="bg1"/>
            </a:solidFill>
          </p:grpSpPr>
          <p:sp>
            <p:nvSpPr>
              <p:cNvPr id="56" name="Shape 784">
                <a:extLst>
                  <a:ext uri="{FF2B5EF4-FFF2-40B4-BE49-F238E27FC236}">
                    <a16:creationId xmlns:a16="http://schemas.microsoft.com/office/drawing/2014/main" id="{4ED6556B-F890-0A4F-936A-3FC741816038}"/>
                  </a:ext>
                </a:extLst>
              </p:cNvPr>
              <p:cNvSpPr/>
              <p:nvPr/>
            </p:nvSpPr>
            <p:spPr>
              <a:xfrm>
                <a:off x="12977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7" name="Shape 785">
                <a:extLst>
                  <a:ext uri="{FF2B5EF4-FFF2-40B4-BE49-F238E27FC236}">
                    <a16:creationId xmlns:a16="http://schemas.microsoft.com/office/drawing/2014/main" id="{2A5069E4-ACD8-0340-A580-4A10914D93ED}"/>
                  </a:ext>
                </a:extLst>
              </p:cNvPr>
              <p:cNvSpPr/>
              <p:nvPr/>
            </p:nvSpPr>
            <p:spPr>
              <a:xfrm flipH="1">
                <a:off x="34174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58" name="Rectangle 57">
              <a:extLst>
                <a:ext uri="{FF2B5EF4-FFF2-40B4-BE49-F238E27FC236}">
                  <a16:creationId xmlns:a16="http://schemas.microsoft.com/office/drawing/2014/main" id="{99AE29E5-CBD7-5647-92A7-242DE558E823}"/>
                </a:ext>
              </a:extLst>
            </p:cNvPr>
            <p:cNvSpPr/>
            <p:nvPr/>
          </p:nvSpPr>
          <p:spPr>
            <a:xfrm>
              <a:off x="1306286" y="5225143"/>
              <a:ext cx="210193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201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1" animBg="1"/>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64CF-86C5-2848-ABE1-94EE1AA64938}"/>
              </a:ext>
            </a:extLst>
          </p:cNvPr>
          <p:cNvSpPr>
            <a:spLocks noGrp="1"/>
          </p:cNvSpPr>
          <p:nvPr>
            <p:ph type="title"/>
          </p:nvPr>
        </p:nvSpPr>
        <p:spPr/>
        <p:txBody>
          <a:bodyPr>
            <a:normAutofit fontScale="90000"/>
          </a:bodyPr>
          <a:lstStyle/>
          <a:p>
            <a:r>
              <a:rPr lang="en-US" dirty="0"/>
              <a:t>Simulate the Cohort over Time </a:t>
            </a:r>
          </a:p>
        </p:txBody>
      </p:sp>
      <p:sp>
        <p:nvSpPr>
          <p:cNvPr id="3" name="Content Placeholder 2">
            <a:extLst>
              <a:ext uri="{FF2B5EF4-FFF2-40B4-BE49-F238E27FC236}">
                <a16:creationId xmlns:a16="http://schemas.microsoft.com/office/drawing/2014/main" id="{0B283F6F-2F38-8F4F-8B93-52B9D771E2B7}"/>
              </a:ext>
            </a:extLst>
          </p:cNvPr>
          <p:cNvSpPr>
            <a:spLocks noGrp="1"/>
          </p:cNvSpPr>
          <p:nvPr>
            <p:ph idx="1"/>
          </p:nvPr>
        </p:nvSpPr>
        <p:spPr/>
        <p:txBody>
          <a:bodyPr>
            <a:normAutofit/>
          </a:bodyPr>
          <a:lstStyle/>
          <a:p>
            <a:r>
              <a:rPr lang="en-US" sz="2400" dirty="0"/>
              <a:t>Initial cohort distribution:</a:t>
            </a:r>
          </a:p>
          <a:p>
            <a:endParaRPr lang="en-US" sz="2400" dirty="0"/>
          </a:p>
          <a:p>
            <a:endParaRPr lang="en-US" sz="2400" dirty="0"/>
          </a:p>
          <a:p>
            <a:r>
              <a:rPr lang="en-US" sz="2400" dirty="0">
                <a:solidFill>
                  <a:schemeClr val="dk1"/>
                </a:solidFill>
              </a:rPr>
              <a:t>Cohort distribution at next time step is calculated through matrix multiplication</a:t>
            </a:r>
          </a:p>
          <a:p>
            <a:endParaRPr lang="en-US" sz="2400" dirty="0"/>
          </a:p>
        </p:txBody>
      </p:sp>
      <p:sp>
        <p:nvSpPr>
          <p:cNvPr id="4" name="Shape 632">
            <a:extLst>
              <a:ext uri="{FF2B5EF4-FFF2-40B4-BE49-F238E27FC236}">
                <a16:creationId xmlns:a16="http://schemas.microsoft.com/office/drawing/2014/main" id="{5FBA1C37-4D53-DB4A-9141-CB619C00FD2D}"/>
              </a:ext>
            </a:extLst>
          </p:cNvPr>
          <p:cNvSpPr/>
          <p:nvPr/>
        </p:nvSpPr>
        <p:spPr>
          <a:xfrm>
            <a:off x="1613043" y="1932027"/>
            <a:ext cx="3832260" cy="430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i="1" dirty="0">
                <a:solidFill>
                  <a:schemeClr val="dk1"/>
                </a:solidFill>
                <a:latin typeface="Constantia"/>
                <a:ea typeface="Constantia"/>
                <a:cs typeface="Constantia"/>
                <a:sym typeface="Constantia"/>
              </a:rPr>
              <a:t>x</a:t>
            </a:r>
            <a:r>
              <a:rPr lang="nl-NL" sz="2200" baseline="-25000" dirty="0">
                <a:solidFill>
                  <a:schemeClr val="dk1"/>
                </a:solidFill>
                <a:latin typeface="Cambria"/>
                <a:ea typeface="Cambria"/>
                <a:cs typeface="Cambria"/>
                <a:sym typeface="Cambria"/>
              </a:rPr>
              <a:t>0  </a:t>
            </a:r>
            <a:r>
              <a:rPr lang="nl-NL" sz="2200" dirty="0">
                <a:solidFill>
                  <a:schemeClr val="dk1"/>
                </a:solidFill>
                <a:latin typeface="Constantia"/>
                <a:ea typeface="Constantia"/>
                <a:cs typeface="Constantia"/>
                <a:sym typeface="Constantia"/>
              </a:rPr>
              <a:t>= [</a:t>
            </a:r>
            <a:r>
              <a:rPr lang="nl-NL" sz="2200" dirty="0">
                <a:solidFill>
                  <a:schemeClr val="dk1"/>
                </a:solidFill>
                <a:latin typeface="Calibri" panose="020F0502020204030204" pitchFamily="34" charset="0"/>
                <a:ea typeface="Cambria"/>
                <a:cs typeface="Calibri" panose="020F0502020204030204" pitchFamily="34" charset="0"/>
                <a:sym typeface="Cambria"/>
              </a:rPr>
              <a:t>1.0	0.0	  0.0</a:t>
            </a:r>
            <a:r>
              <a:rPr lang="nl-NL" sz="2200" dirty="0">
                <a:solidFill>
                  <a:schemeClr val="dk1"/>
                </a:solidFill>
                <a:latin typeface="Constantia"/>
                <a:ea typeface="Constantia"/>
                <a:cs typeface="Constantia"/>
                <a:sym typeface="Constantia"/>
              </a:rPr>
              <a:t>]</a:t>
            </a:r>
            <a:endParaRPr sz="2200" dirty="0">
              <a:solidFill>
                <a:schemeClr val="dk1"/>
              </a:solidFill>
              <a:latin typeface="Constantia"/>
              <a:ea typeface="Constantia"/>
              <a:cs typeface="Constantia"/>
              <a:sym typeface="Constantia"/>
            </a:endParaRPr>
          </a:p>
        </p:txBody>
      </p:sp>
      <p:sp>
        <p:nvSpPr>
          <p:cNvPr id="5" name="Shape 576">
            <a:extLst>
              <a:ext uri="{FF2B5EF4-FFF2-40B4-BE49-F238E27FC236}">
                <a16:creationId xmlns:a16="http://schemas.microsoft.com/office/drawing/2014/main" id="{A0C915CA-BEA5-F24F-92BA-803799D1A91A}"/>
              </a:ext>
            </a:extLst>
          </p:cNvPr>
          <p:cNvSpPr txBox="1">
            <a:spLocks/>
          </p:cNvSpPr>
          <p:nvPr/>
        </p:nvSpPr>
        <p:spPr>
          <a:xfrm>
            <a:off x="5322013" y="1839073"/>
            <a:ext cx="3467967" cy="456085"/>
          </a:xfrm>
          <a:prstGeom prst="rect">
            <a:avLst/>
          </a:prstGeom>
        </p:spPr>
        <p:txBody>
          <a:bodyPr spcFirstLastPara="1" vert="horz" wrap="square" lIns="91425" tIns="91425" rIns="91425" bIns="91425" rtlCol="0" anchor="t" anchorCtr="0">
            <a:noAutofit/>
          </a:bodyPr>
          <a:lst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88900">
              <a:spcBef>
                <a:spcPts val="440"/>
              </a:spcBef>
              <a:buFont typeface="Arial" pitchFamily="34" charset="0"/>
              <a:buNone/>
            </a:pPr>
            <a:r>
              <a:rPr lang="en-US" sz="1800" dirty="0">
                <a:solidFill>
                  <a:srgbClr val="004D99"/>
                </a:solidFill>
              </a:rPr>
              <a:t>(everyone starts healthy)</a:t>
            </a:r>
          </a:p>
        </p:txBody>
      </p:sp>
      <p:sp>
        <p:nvSpPr>
          <p:cNvPr id="6" name="Shape 687">
            <a:extLst>
              <a:ext uri="{FF2B5EF4-FFF2-40B4-BE49-F238E27FC236}">
                <a16:creationId xmlns:a16="http://schemas.microsoft.com/office/drawing/2014/main" id="{0633C45E-8ED1-6341-AE99-97233FC326A2}"/>
              </a:ext>
            </a:extLst>
          </p:cNvPr>
          <p:cNvSpPr txBox="1"/>
          <p:nvPr/>
        </p:nvSpPr>
        <p:spPr>
          <a:xfrm>
            <a:off x="3425585" y="4260264"/>
            <a:ext cx="6624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sp>
        <p:nvSpPr>
          <p:cNvPr id="33" name="Shape 596">
            <a:extLst>
              <a:ext uri="{FF2B5EF4-FFF2-40B4-BE49-F238E27FC236}">
                <a16:creationId xmlns:a16="http://schemas.microsoft.com/office/drawing/2014/main" id="{04F32DBF-42D2-954A-87ED-91D3FA2EF300}"/>
              </a:ext>
            </a:extLst>
          </p:cNvPr>
          <p:cNvSpPr>
            <a:spLocks noGrp="1"/>
          </p:cNvSpPr>
          <p:nvPr>
            <p:ph type="sldNum" sz="quarter" idx="12"/>
          </p:nvPr>
        </p:nvSpPr>
        <p:spPr>
          <a:xfrm>
            <a:off x="8559864" y="6453336"/>
            <a:ext cx="548640" cy="396240"/>
          </a:xfrm>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13</a:t>
            </a:fld>
            <a:endParaRPr dirty="0"/>
          </a:p>
        </p:txBody>
      </p:sp>
      <p:grpSp>
        <p:nvGrpSpPr>
          <p:cNvPr id="34" name="Shape 733">
            <a:extLst>
              <a:ext uri="{FF2B5EF4-FFF2-40B4-BE49-F238E27FC236}">
                <a16:creationId xmlns:a16="http://schemas.microsoft.com/office/drawing/2014/main" id="{7EB1D1C9-F352-F345-B71F-32C062BA6B63}"/>
              </a:ext>
            </a:extLst>
          </p:cNvPr>
          <p:cNvGrpSpPr/>
          <p:nvPr/>
        </p:nvGrpSpPr>
        <p:grpSpPr>
          <a:xfrm>
            <a:off x="6656721" y="3683525"/>
            <a:ext cx="2235200" cy="1645800"/>
            <a:chOff x="4826000" y="3611334"/>
            <a:chExt cx="2235200" cy="1645800"/>
          </a:xfrm>
        </p:grpSpPr>
        <p:sp>
          <p:nvSpPr>
            <p:cNvPr id="35" name="Shape 734">
              <a:extLst>
                <a:ext uri="{FF2B5EF4-FFF2-40B4-BE49-F238E27FC236}">
                  <a16:creationId xmlns:a16="http://schemas.microsoft.com/office/drawing/2014/main" id="{2A1D751E-A724-D742-8D2D-FA8B0042EC11}"/>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6" name="Shape 735">
              <a:extLst>
                <a:ext uri="{FF2B5EF4-FFF2-40B4-BE49-F238E27FC236}">
                  <a16:creationId xmlns:a16="http://schemas.microsoft.com/office/drawing/2014/main" id="{66174849-FEE8-174C-B3DD-0ED14E8BCC49}"/>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 name="Shape 736">
              <a:extLst>
                <a:ext uri="{FF2B5EF4-FFF2-40B4-BE49-F238E27FC236}">
                  <a16:creationId xmlns:a16="http://schemas.microsoft.com/office/drawing/2014/main" id="{A6485A92-9EE8-CF4A-9CC3-01659EF0D821}"/>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0.93</a:t>
              </a:r>
              <a:endParaRPr sz="1800" dirty="0">
                <a:solidFill>
                  <a:schemeClr val="dk1"/>
                </a:solidFill>
                <a:latin typeface="Calibri"/>
                <a:ea typeface="Calibri"/>
                <a:cs typeface="Calibri"/>
                <a:sym typeface="Calibri"/>
              </a:endParaRPr>
            </a:p>
          </p:txBody>
        </p:sp>
        <p:sp>
          <p:nvSpPr>
            <p:cNvPr id="38" name="Shape 737">
              <a:extLst>
                <a:ext uri="{FF2B5EF4-FFF2-40B4-BE49-F238E27FC236}">
                  <a16:creationId xmlns:a16="http://schemas.microsoft.com/office/drawing/2014/main" id="{6C3C9E08-BFCC-B74F-9241-AC4043E412E8}"/>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39" name="Shape 738">
              <a:extLst>
                <a:ext uri="{FF2B5EF4-FFF2-40B4-BE49-F238E27FC236}">
                  <a16:creationId xmlns:a16="http://schemas.microsoft.com/office/drawing/2014/main" id="{F4B11C01-9AB3-BD4A-998C-38F1B138039C}"/>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0.02</a:t>
              </a:r>
              <a:endParaRPr sz="1800" dirty="0">
                <a:solidFill>
                  <a:schemeClr val="dk1"/>
                </a:solidFill>
                <a:latin typeface="Calibri"/>
                <a:ea typeface="Calibri"/>
                <a:cs typeface="Calibri"/>
                <a:sym typeface="Calibri"/>
              </a:endParaRPr>
            </a:p>
          </p:txBody>
        </p:sp>
        <p:sp>
          <p:nvSpPr>
            <p:cNvPr id="40" name="Shape 739">
              <a:extLst>
                <a:ext uri="{FF2B5EF4-FFF2-40B4-BE49-F238E27FC236}">
                  <a16:creationId xmlns:a16="http://schemas.microsoft.com/office/drawing/2014/main" id="{59EF9C5A-6C15-3840-B342-3383B330681B}"/>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0.10</a:t>
              </a:r>
              <a:endParaRPr sz="1800" dirty="0">
                <a:solidFill>
                  <a:schemeClr val="dk1"/>
                </a:solidFill>
                <a:latin typeface="Calibri"/>
                <a:ea typeface="Calibri"/>
                <a:cs typeface="Calibri"/>
                <a:sym typeface="Calibri"/>
              </a:endParaRPr>
            </a:p>
          </p:txBody>
        </p:sp>
        <p:sp>
          <p:nvSpPr>
            <p:cNvPr id="41" name="Shape 740">
              <a:extLst>
                <a:ext uri="{FF2B5EF4-FFF2-40B4-BE49-F238E27FC236}">
                  <a16:creationId xmlns:a16="http://schemas.microsoft.com/office/drawing/2014/main" id="{0B365361-2E87-D34C-916B-9F4FF334934F}"/>
                </a:ext>
              </a:extLst>
            </p:cNvPr>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0.90</a:t>
              </a:r>
              <a:endParaRPr sz="1800" dirty="0">
                <a:solidFill>
                  <a:schemeClr val="dk1"/>
                </a:solidFill>
                <a:latin typeface="Calibri"/>
                <a:ea typeface="Calibri"/>
                <a:cs typeface="Calibri"/>
                <a:sym typeface="Calibri"/>
              </a:endParaRPr>
            </a:p>
          </p:txBody>
        </p:sp>
        <p:sp>
          <p:nvSpPr>
            <p:cNvPr id="42" name="Shape 741">
              <a:extLst>
                <a:ext uri="{FF2B5EF4-FFF2-40B4-BE49-F238E27FC236}">
                  <a16:creationId xmlns:a16="http://schemas.microsoft.com/office/drawing/2014/main" id="{AB9C4486-43CB-0448-A123-2A4B2AE1D656}"/>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43" name="Shape 742">
              <a:extLst>
                <a:ext uri="{FF2B5EF4-FFF2-40B4-BE49-F238E27FC236}">
                  <a16:creationId xmlns:a16="http://schemas.microsoft.com/office/drawing/2014/main" id="{75F6F798-AD0B-8743-99ED-2A298C2BF58B}"/>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4" name="Shape 743">
              <a:extLst>
                <a:ext uri="{FF2B5EF4-FFF2-40B4-BE49-F238E27FC236}">
                  <a16:creationId xmlns:a16="http://schemas.microsoft.com/office/drawing/2014/main" id="{75A108D5-505B-8349-8837-A33E0E3AD7E9}"/>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5" name="Shape 744">
              <a:extLst>
                <a:ext uri="{FF2B5EF4-FFF2-40B4-BE49-F238E27FC236}">
                  <a16:creationId xmlns:a16="http://schemas.microsoft.com/office/drawing/2014/main" id="{96D71D0F-7A4D-E64E-8E7A-0E76C3BAC393}"/>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grpSp>
        <p:nvGrpSpPr>
          <p:cNvPr id="74" name="Shape 762">
            <a:extLst>
              <a:ext uri="{FF2B5EF4-FFF2-40B4-BE49-F238E27FC236}">
                <a16:creationId xmlns:a16="http://schemas.microsoft.com/office/drawing/2014/main" id="{D1D4997E-A8CA-4D4A-9285-440829276D78}"/>
              </a:ext>
            </a:extLst>
          </p:cNvPr>
          <p:cNvGrpSpPr/>
          <p:nvPr/>
        </p:nvGrpSpPr>
        <p:grpSpPr>
          <a:xfrm>
            <a:off x="4259810" y="4244031"/>
            <a:ext cx="2235200" cy="548700"/>
            <a:chOff x="4038643" y="4217897"/>
            <a:chExt cx="2235200" cy="548700"/>
          </a:xfrm>
          <a:solidFill>
            <a:schemeClr val="bg1"/>
          </a:solidFill>
        </p:grpSpPr>
        <p:grpSp>
          <p:nvGrpSpPr>
            <p:cNvPr id="75" name="Shape 763">
              <a:extLst>
                <a:ext uri="{FF2B5EF4-FFF2-40B4-BE49-F238E27FC236}">
                  <a16:creationId xmlns:a16="http://schemas.microsoft.com/office/drawing/2014/main" id="{2EB4E2FC-4222-E74F-A495-146E700EC721}"/>
                </a:ext>
              </a:extLst>
            </p:cNvPr>
            <p:cNvGrpSpPr/>
            <p:nvPr/>
          </p:nvGrpSpPr>
          <p:grpSpPr>
            <a:xfrm>
              <a:off x="4038643" y="4217897"/>
              <a:ext cx="2235200" cy="548700"/>
              <a:chOff x="1297709" y="3997072"/>
              <a:chExt cx="2235200" cy="548700"/>
            </a:xfrm>
            <a:grpFill/>
          </p:grpSpPr>
          <p:sp>
            <p:nvSpPr>
              <p:cNvPr id="79" name="Shape 764">
                <a:extLst>
                  <a:ext uri="{FF2B5EF4-FFF2-40B4-BE49-F238E27FC236}">
                    <a16:creationId xmlns:a16="http://schemas.microsoft.com/office/drawing/2014/main" id="{6F5A7C48-5BA8-1040-93C2-863425161A60}"/>
                  </a:ext>
                </a:extLst>
              </p:cNvPr>
              <p:cNvSpPr/>
              <p:nvPr/>
            </p:nvSpPr>
            <p:spPr>
              <a:xfrm>
                <a:off x="1297709" y="3997072"/>
                <a:ext cx="115500" cy="548700"/>
              </a:xfrm>
              <a:prstGeom prst="leftBracket">
                <a:avLst>
                  <a:gd name="adj" fmla="val 8333"/>
                </a:avLst>
              </a:prstGeom>
              <a:grpFill/>
              <a:ln w="1905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0" name="Shape 765">
                <a:extLst>
                  <a:ext uri="{FF2B5EF4-FFF2-40B4-BE49-F238E27FC236}">
                    <a16:creationId xmlns:a16="http://schemas.microsoft.com/office/drawing/2014/main" id="{71229D54-A691-AC47-A53E-6D98817D7273}"/>
                  </a:ext>
                </a:extLst>
              </p:cNvPr>
              <p:cNvSpPr/>
              <p:nvPr/>
            </p:nvSpPr>
            <p:spPr>
              <a:xfrm flipH="1">
                <a:off x="3417409" y="3997072"/>
                <a:ext cx="115500" cy="548700"/>
              </a:xfrm>
              <a:prstGeom prst="leftBracket">
                <a:avLst>
                  <a:gd name="adj" fmla="val 8333"/>
                </a:avLst>
              </a:prstGeom>
              <a:grpFill/>
              <a:ln w="1905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76" name="Shape 766">
              <a:extLst>
                <a:ext uri="{FF2B5EF4-FFF2-40B4-BE49-F238E27FC236}">
                  <a16:creationId xmlns:a16="http://schemas.microsoft.com/office/drawing/2014/main" id="{49AE27A2-B500-6941-9C64-C4043F10CCB9}"/>
                </a:ext>
              </a:extLst>
            </p:cNvPr>
            <p:cNvSpPr txBox="1"/>
            <p:nvPr/>
          </p:nvSpPr>
          <p:spPr>
            <a:xfrm>
              <a:off x="4157880"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1.0</a:t>
              </a:r>
              <a:endParaRPr sz="1800" dirty="0">
                <a:solidFill>
                  <a:schemeClr val="dk1"/>
                </a:solidFill>
                <a:latin typeface="Calibri"/>
                <a:ea typeface="Calibri"/>
                <a:cs typeface="Calibri"/>
                <a:sym typeface="Calibri"/>
              </a:endParaRPr>
            </a:p>
          </p:txBody>
        </p:sp>
        <p:sp>
          <p:nvSpPr>
            <p:cNvPr id="77" name="Shape 767">
              <a:extLst>
                <a:ext uri="{FF2B5EF4-FFF2-40B4-BE49-F238E27FC236}">
                  <a16:creationId xmlns:a16="http://schemas.microsoft.com/office/drawing/2014/main" id="{92F2CCCB-4FD9-234C-B84D-0CE3C65F00F8}"/>
                </a:ext>
              </a:extLst>
            </p:cNvPr>
            <p:cNvSpPr txBox="1"/>
            <p:nvPr/>
          </p:nvSpPr>
          <p:spPr>
            <a:xfrm>
              <a:off x="4841020"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a:t>
              </a:r>
              <a:endParaRPr sz="1800">
                <a:solidFill>
                  <a:schemeClr val="dk1"/>
                </a:solidFill>
                <a:latin typeface="Calibri"/>
                <a:ea typeface="Calibri"/>
                <a:cs typeface="Calibri"/>
                <a:sym typeface="Calibri"/>
              </a:endParaRPr>
            </a:p>
          </p:txBody>
        </p:sp>
        <p:sp>
          <p:nvSpPr>
            <p:cNvPr id="78" name="Shape 768">
              <a:extLst>
                <a:ext uri="{FF2B5EF4-FFF2-40B4-BE49-F238E27FC236}">
                  <a16:creationId xmlns:a16="http://schemas.microsoft.com/office/drawing/2014/main" id="{90F759E9-C71C-3646-917B-4558FBCEA2DE}"/>
                </a:ext>
              </a:extLst>
            </p:cNvPr>
            <p:cNvSpPr txBox="1"/>
            <p:nvPr/>
          </p:nvSpPr>
          <p:spPr>
            <a:xfrm>
              <a:off x="5528501"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a:t>
              </a:r>
              <a:endParaRPr sz="1800">
                <a:solidFill>
                  <a:schemeClr val="dk1"/>
                </a:solidFill>
                <a:latin typeface="Calibri"/>
                <a:ea typeface="Calibri"/>
                <a:cs typeface="Calibri"/>
                <a:sym typeface="Calibri"/>
              </a:endParaRPr>
            </a:p>
          </p:txBody>
        </p:sp>
      </p:grpSp>
      <p:sp>
        <p:nvSpPr>
          <p:cNvPr id="81" name="Shape 787">
            <a:extLst>
              <a:ext uri="{FF2B5EF4-FFF2-40B4-BE49-F238E27FC236}">
                <a16:creationId xmlns:a16="http://schemas.microsoft.com/office/drawing/2014/main" id="{E281E2B2-F680-AB44-82D5-3F54D84115DD}"/>
              </a:ext>
            </a:extLst>
          </p:cNvPr>
          <p:cNvSpPr/>
          <p:nvPr/>
        </p:nvSpPr>
        <p:spPr>
          <a:xfrm>
            <a:off x="5156850" y="3702164"/>
            <a:ext cx="473100" cy="492300"/>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0</a:t>
            </a:r>
            <a:endParaRPr sz="2600">
              <a:solidFill>
                <a:schemeClr val="dk1"/>
              </a:solidFill>
              <a:latin typeface="Arial"/>
              <a:ea typeface="Arial"/>
              <a:cs typeface="Arial"/>
              <a:sym typeface="Arial"/>
            </a:endParaRPr>
          </a:p>
        </p:txBody>
      </p:sp>
      <p:grpSp>
        <p:nvGrpSpPr>
          <p:cNvPr id="82" name="Shape 783">
            <a:extLst>
              <a:ext uri="{FF2B5EF4-FFF2-40B4-BE49-F238E27FC236}">
                <a16:creationId xmlns:a16="http://schemas.microsoft.com/office/drawing/2014/main" id="{FB67C1DC-40C5-F643-AFC7-AEDDFC230155}"/>
              </a:ext>
            </a:extLst>
          </p:cNvPr>
          <p:cNvGrpSpPr/>
          <p:nvPr/>
        </p:nvGrpSpPr>
        <p:grpSpPr>
          <a:xfrm>
            <a:off x="1019511" y="4241204"/>
            <a:ext cx="2235200" cy="548700"/>
            <a:chOff x="1297709" y="3997072"/>
            <a:chExt cx="2235200" cy="548700"/>
          </a:xfrm>
          <a:solidFill>
            <a:schemeClr val="bg1"/>
          </a:solidFill>
        </p:grpSpPr>
        <p:sp>
          <p:nvSpPr>
            <p:cNvPr id="83" name="Shape 784">
              <a:extLst>
                <a:ext uri="{FF2B5EF4-FFF2-40B4-BE49-F238E27FC236}">
                  <a16:creationId xmlns:a16="http://schemas.microsoft.com/office/drawing/2014/main" id="{9F1D146C-1EA8-794D-AD72-D8C414FDA5CC}"/>
                </a:ext>
              </a:extLst>
            </p:cNvPr>
            <p:cNvSpPr/>
            <p:nvPr/>
          </p:nvSpPr>
          <p:spPr>
            <a:xfrm>
              <a:off x="12977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4" name="Shape 785">
              <a:extLst>
                <a:ext uri="{FF2B5EF4-FFF2-40B4-BE49-F238E27FC236}">
                  <a16:creationId xmlns:a16="http://schemas.microsoft.com/office/drawing/2014/main" id="{B48876D6-A73F-444A-93E6-26973B92276A}"/>
                </a:ext>
              </a:extLst>
            </p:cNvPr>
            <p:cNvSpPr/>
            <p:nvPr/>
          </p:nvSpPr>
          <p:spPr>
            <a:xfrm flipH="1">
              <a:off x="34174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88" name="Shape 788">
            <a:extLst>
              <a:ext uri="{FF2B5EF4-FFF2-40B4-BE49-F238E27FC236}">
                <a16:creationId xmlns:a16="http://schemas.microsoft.com/office/drawing/2014/main" id="{B9E1AB98-CC8A-FE43-838D-D8A58B4D780B}"/>
              </a:ext>
            </a:extLst>
          </p:cNvPr>
          <p:cNvSpPr/>
          <p:nvPr/>
        </p:nvSpPr>
        <p:spPr>
          <a:xfrm>
            <a:off x="1856184" y="3776863"/>
            <a:ext cx="4731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dirty="0">
                <a:solidFill>
                  <a:schemeClr val="dk1"/>
                </a:solidFill>
                <a:latin typeface="Constantia"/>
                <a:ea typeface="Constantia"/>
                <a:cs typeface="Constantia"/>
                <a:sym typeface="Constantia"/>
              </a:rPr>
              <a:t>x</a:t>
            </a:r>
            <a:r>
              <a:rPr lang="nl-NL" sz="2600" baseline="-25000" dirty="0">
                <a:solidFill>
                  <a:schemeClr val="dk1"/>
                </a:solidFill>
                <a:latin typeface="Cambria"/>
                <a:ea typeface="Cambria"/>
                <a:cs typeface="Cambria"/>
                <a:sym typeface="Cambria"/>
              </a:rPr>
              <a:t>1</a:t>
            </a:r>
            <a:endParaRPr sz="2600" dirty="0">
              <a:solidFill>
                <a:schemeClr val="dk1"/>
              </a:solidFill>
              <a:latin typeface="Arial"/>
              <a:ea typeface="Arial"/>
              <a:cs typeface="Arial"/>
              <a:sym typeface="Arial"/>
            </a:endParaRPr>
          </a:p>
        </p:txBody>
      </p:sp>
      <p:sp>
        <p:nvSpPr>
          <p:cNvPr id="46" name="TextBox 45">
            <a:extLst>
              <a:ext uri="{FF2B5EF4-FFF2-40B4-BE49-F238E27FC236}">
                <a16:creationId xmlns:a16="http://schemas.microsoft.com/office/drawing/2014/main" id="{0B0C524A-9FA3-EB41-87A3-EECD5678B219}"/>
              </a:ext>
            </a:extLst>
          </p:cNvPr>
          <p:cNvSpPr txBox="1"/>
          <p:nvPr/>
        </p:nvSpPr>
        <p:spPr>
          <a:xfrm>
            <a:off x="2168690" y="5188302"/>
            <a:ext cx="3320254" cy="369332"/>
          </a:xfrm>
          <a:prstGeom prst="rect">
            <a:avLst/>
          </a:prstGeom>
          <a:solidFill>
            <a:schemeClr val="bg1"/>
          </a:solidFill>
        </p:spPr>
        <p:txBody>
          <a:bodyPr wrap="square" rtlCol="0">
            <a:spAutoFit/>
          </a:bodyPr>
          <a:lstStyle/>
          <a:p>
            <a:pPr algn="ctr"/>
            <a:r>
              <a:rPr lang="en-US" dirty="0">
                <a:latin typeface="Calibri" panose="020F0502020204030204" pitchFamily="34" charset="0"/>
              </a:rPr>
              <a:t>(0.93)(1.0) + (0.0)(0.0) + (0.0)(0.0)</a:t>
            </a:r>
          </a:p>
        </p:txBody>
      </p:sp>
      <p:sp>
        <p:nvSpPr>
          <p:cNvPr id="47" name="TextBox 46">
            <a:extLst>
              <a:ext uri="{FF2B5EF4-FFF2-40B4-BE49-F238E27FC236}">
                <a16:creationId xmlns:a16="http://schemas.microsoft.com/office/drawing/2014/main" id="{6A8472A3-2C59-7546-AB92-AFDD231322B8}"/>
              </a:ext>
            </a:extLst>
          </p:cNvPr>
          <p:cNvSpPr txBox="1"/>
          <p:nvPr/>
        </p:nvSpPr>
        <p:spPr>
          <a:xfrm>
            <a:off x="1117495" y="4343176"/>
            <a:ext cx="662533" cy="369332"/>
          </a:xfrm>
          <a:prstGeom prst="rect">
            <a:avLst/>
          </a:prstGeom>
          <a:noFill/>
        </p:spPr>
        <p:txBody>
          <a:bodyPr wrap="square" rtlCol="0">
            <a:spAutoFit/>
          </a:bodyPr>
          <a:lstStyle/>
          <a:p>
            <a:pPr algn="ctr"/>
            <a:r>
              <a:rPr lang="en-US" dirty="0">
                <a:latin typeface="Calibri" panose="020F0502020204030204" pitchFamily="34" charset="0"/>
              </a:rPr>
              <a:t>0.93</a:t>
            </a:r>
          </a:p>
        </p:txBody>
      </p:sp>
      <p:sp>
        <p:nvSpPr>
          <p:cNvPr id="48" name="Bent Arrow 47">
            <a:extLst>
              <a:ext uri="{FF2B5EF4-FFF2-40B4-BE49-F238E27FC236}">
                <a16:creationId xmlns:a16="http://schemas.microsoft.com/office/drawing/2014/main" id="{D7DBA634-59AB-884F-9086-6E0831491456}"/>
              </a:ext>
            </a:extLst>
          </p:cNvPr>
          <p:cNvSpPr/>
          <p:nvPr/>
        </p:nvSpPr>
        <p:spPr>
          <a:xfrm rot="16200000">
            <a:off x="1454748" y="4604886"/>
            <a:ext cx="667588" cy="1055854"/>
          </a:xfrm>
          <a:prstGeom prst="ben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Oval 48">
            <a:extLst>
              <a:ext uri="{FF2B5EF4-FFF2-40B4-BE49-F238E27FC236}">
                <a16:creationId xmlns:a16="http://schemas.microsoft.com/office/drawing/2014/main" id="{C16BE66D-480B-0843-94C1-42F0DDE5288B}"/>
              </a:ext>
            </a:extLst>
          </p:cNvPr>
          <p:cNvSpPr/>
          <p:nvPr/>
        </p:nvSpPr>
        <p:spPr>
          <a:xfrm>
            <a:off x="6761521" y="3561807"/>
            <a:ext cx="683491" cy="182395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BFB2A74B-7E6C-AB4A-8552-9B2BA3BD257F}"/>
              </a:ext>
            </a:extLst>
          </p:cNvPr>
          <p:cNvSpPr/>
          <p:nvPr/>
        </p:nvSpPr>
        <p:spPr>
          <a:xfrm rot="16200000">
            <a:off x="5042018" y="3525026"/>
            <a:ext cx="683491" cy="200050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BA384C-9DC3-6948-B540-9E24DB02A009}"/>
              </a:ext>
            </a:extLst>
          </p:cNvPr>
          <p:cNvSpPr txBox="1"/>
          <p:nvPr/>
        </p:nvSpPr>
        <p:spPr>
          <a:xfrm>
            <a:off x="1182122" y="5645563"/>
            <a:ext cx="7065306" cy="369332"/>
          </a:xfrm>
          <a:prstGeom prst="rect">
            <a:avLst/>
          </a:prstGeom>
          <a:solidFill>
            <a:schemeClr val="bg1"/>
          </a:solidFill>
        </p:spPr>
        <p:txBody>
          <a:bodyPr wrap="square" rtlCol="0">
            <a:spAutoFit/>
          </a:bodyPr>
          <a:lstStyle/>
          <a:p>
            <a:pPr algn="ctr"/>
            <a:r>
              <a:rPr lang="en-US" i="1" dirty="0">
                <a:latin typeface="Calibri" panose="020F0502020204030204" pitchFamily="34" charset="0"/>
              </a:rPr>
              <a:t>(</a:t>
            </a:r>
            <a:r>
              <a:rPr lang="en-US" i="1" dirty="0" err="1">
                <a:latin typeface="Calibri" panose="020F0502020204030204" pitchFamily="34" charset="0"/>
              </a:rPr>
              <a:t>p</a:t>
            </a:r>
            <a:r>
              <a:rPr lang="en-US" i="1" baseline="-25000" dirty="0" err="1">
                <a:latin typeface="Calibri" panose="020F0502020204030204" pitchFamily="34" charset="0"/>
              </a:rPr>
              <a:t>Healthy,Healthy</a:t>
            </a:r>
            <a:r>
              <a:rPr lang="en-US" i="1" dirty="0">
                <a:latin typeface="Calibri" panose="020F0502020204030204" pitchFamily="34" charset="0"/>
              </a:rPr>
              <a:t> </a:t>
            </a:r>
            <a:r>
              <a:rPr lang="en-US" dirty="0">
                <a:latin typeface="Calibri" panose="020F0502020204030204" pitchFamily="34" charset="0"/>
              </a:rPr>
              <a:t>)*</a:t>
            </a:r>
            <a:r>
              <a:rPr lang="en-US" dirty="0" err="1">
                <a:latin typeface="Calibri" panose="020F0502020204030204" pitchFamily="34" charset="0"/>
              </a:rPr>
              <a:t>Pr</a:t>
            </a:r>
            <a:r>
              <a:rPr lang="en-US" dirty="0">
                <a:latin typeface="Calibri" panose="020F0502020204030204" pitchFamily="34" charset="0"/>
              </a:rPr>
              <a:t>(</a:t>
            </a:r>
            <a:r>
              <a:rPr lang="en-US" i="1" dirty="0">
                <a:latin typeface="Calibri" panose="020F0502020204030204" pitchFamily="34" charset="0"/>
              </a:rPr>
              <a:t>healthy</a:t>
            </a:r>
            <a:r>
              <a:rPr lang="en-US" dirty="0">
                <a:latin typeface="Calibri" panose="020F0502020204030204" pitchFamily="34" charset="0"/>
              </a:rPr>
              <a:t>) + </a:t>
            </a:r>
            <a:r>
              <a:rPr lang="en-US" i="1" dirty="0">
                <a:latin typeface="Calibri" panose="020F0502020204030204" pitchFamily="34" charset="0"/>
              </a:rPr>
              <a:t>(</a:t>
            </a:r>
            <a:r>
              <a:rPr lang="en-US" i="1" dirty="0" err="1">
                <a:latin typeface="Calibri" panose="020F0502020204030204" pitchFamily="34" charset="0"/>
              </a:rPr>
              <a:t>p</a:t>
            </a:r>
            <a:r>
              <a:rPr lang="en-US" i="1" baseline="-25000" dirty="0" err="1">
                <a:latin typeface="Calibri" panose="020F0502020204030204" pitchFamily="34" charset="0"/>
              </a:rPr>
              <a:t>Sick,Healthy</a:t>
            </a:r>
            <a:r>
              <a:rPr lang="en-US" i="1" dirty="0">
                <a:latin typeface="Calibri" panose="020F0502020204030204" pitchFamily="34" charset="0"/>
              </a:rPr>
              <a:t> </a:t>
            </a:r>
            <a:r>
              <a:rPr lang="en-US" dirty="0">
                <a:latin typeface="Calibri" panose="020F0502020204030204" pitchFamily="34" charset="0"/>
              </a:rPr>
              <a:t>)*</a:t>
            </a:r>
            <a:r>
              <a:rPr lang="en-US" dirty="0" err="1">
                <a:latin typeface="Calibri" panose="020F0502020204030204" pitchFamily="34" charset="0"/>
              </a:rPr>
              <a:t>Pr</a:t>
            </a:r>
            <a:r>
              <a:rPr lang="en-US" dirty="0">
                <a:latin typeface="Calibri" panose="020F0502020204030204" pitchFamily="34" charset="0"/>
              </a:rPr>
              <a:t>(</a:t>
            </a:r>
            <a:r>
              <a:rPr lang="en-US" i="1" dirty="0">
                <a:latin typeface="Calibri" panose="020F0502020204030204" pitchFamily="34" charset="0"/>
              </a:rPr>
              <a:t>sick</a:t>
            </a:r>
            <a:r>
              <a:rPr lang="en-US" dirty="0">
                <a:latin typeface="Calibri" panose="020F0502020204030204" pitchFamily="34" charset="0"/>
              </a:rPr>
              <a:t>) + </a:t>
            </a:r>
            <a:r>
              <a:rPr lang="en-US" i="1" dirty="0">
                <a:latin typeface="Calibri" panose="020F0502020204030204" pitchFamily="34" charset="0"/>
              </a:rPr>
              <a:t>(</a:t>
            </a:r>
            <a:r>
              <a:rPr lang="en-US" i="1" dirty="0" err="1">
                <a:latin typeface="Calibri" panose="020F0502020204030204" pitchFamily="34" charset="0"/>
              </a:rPr>
              <a:t>p</a:t>
            </a:r>
            <a:r>
              <a:rPr lang="en-US" i="1" baseline="-25000" dirty="0" err="1">
                <a:latin typeface="Calibri" panose="020F0502020204030204" pitchFamily="34" charset="0"/>
              </a:rPr>
              <a:t>Dead,Healthy</a:t>
            </a:r>
            <a:r>
              <a:rPr lang="en-US" i="1" dirty="0">
                <a:latin typeface="Calibri" panose="020F0502020204030204" pitchFamily="34" charset="0"/>
              </a:rPr>
              <a:t> </a:t>
            </a:r>
            <a:r>
              <a:rPr lang="en-US" dirty="0">
                <a:latin typeface="Calibri" panose="020F0502020204030204" pitchFamily="34" charset="0"/>
              </a:rPr>
              <a:t>)*</a:t>
            </a:r>
            <a:r>
              <a:rPr lang="en-US" dirty="0" err="1">
                <a:latin typeface="Calibri" panose="020F0502020204030204" pitchFamily="34" charset="0"/>
              </a:rPr>
              <a:t>Pr</a:t>
            </a:r>
            <a:r>
              <a:rPr lang="en-US" dirty="0">
                <a:latin typeface="Calibri" panose="020F0502020204030204" pitchFamily="34" charset="0"/>
              </a:rPr>
              <a:t>(</a:t>
            </a:r>
            <a:r>
              <a:rPr lang="en-US" i="1" dirty="0">
                <a:latin typeface="Calibri" panose="020F0502020204030204" pitchFamily="34" charset="0"/>
              </a:rPr>
              <a:t>dead</a:t>
            </a:r>
            <a:r>
              <a:rPr lang="en-US" dirty="0">
                <a:latin typeface="Calibri" panose="020F0502020204030204" pitchFamily="34" charset="0"/>
              </a:rPr>
              <a:t>)</a:t>
            </a:r>
          </a:p>
        </p:txBody>
      </p:sp>
    </p:spTree>
    <p:extLst>
      <p:ext uri="{BB962C8B-B14F-4D97-AF65-F5344CB8AC3E}">
        <p14:creationId xmlns:p14="http://schemas.microsoft.com/office/powerpoint/2010/main" val="179241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64CF-86C5-2848-ABE1-94EE1AA64938}"/>
              </a:ext>
            </a:extLst>
          </p:cNvPr>
          <p:cNvSpPr>
            <a:spLocks noGrp="1"/>
          </p:cNvSpPr>
          <p:nvPr>
            <p:ph type="title"/>
          </p:nvPr>
        </p:nvSpPr>
        <p:spPr/>
        <p:txBody>
          <a:bodyPr>
            <a:normAutofit fontScale="90000"/>
          </a:bodyPr>
          <a:lstStyle/>
          <a:p>
            <a:r>
              <a:rPr lang="en-US" dirty="0"/>
              <a:t>Simulate the Cohort over Time </a:t>
            </a:r>
          </a:p>
        </p:txBody>
      </p:sp>
      <p:sp>
        <p:nvSpPr>
          <p:cNvPr id="3" name="Content Placeholder 2">
            <a:extLst>
              <a:ext uri="{FF2B5EF4-FFF2-40B4-BE49-F238E27FC236}">
                <a16:creationId xmlns:a16="http://schemas.microsoft.com/office/drawing/2014/main" id="{0B283F6F-2F38-8F4F-8B93-52B9D771E2B7}"/>
              </a:ext>
            </a:extLst>
          </p:cNvPr>
          <p:cNvSpPr>
            <a:spLocks noGrp="1"/>
          </p:cNvSpPr>
          <p:nvPr>
            <p:ph idx="1"/>
          </p:nvPr>
        </p:nvSpPr>
        <p:spPr/>
        <p:txBody>
          <a:bodyPr>
            <a:normAutofit/>
          </a:bodyPr>
          <a:lstStyle/>
          <a:p>
            <a:r>
              <a:rPr lang="en-US" sz="2400" dirty="0"/>
              <a:t>Initial cohort distribution:</a:t>
            </a:r>
          </a:p>
          <a:p>
            <a:endParaRPr lang="en-US" sz="2400" dirty="0"/>
          </a:p>
          <a:p>
            <a:endParaRPr lang="en-US" sz="2400" dirty="0"/>
          </a:p>
          <a:p>
            <a:r>
              <a:rPr lang="en-US" sz="2400" dirty="0">
                <a:solidFill>
                  <a:schemeClr val="dk1"/>
                </a:solidFill>
              </a:rPr>
              <a:t>Cohort distribution at next time step is calculated through matrix multiplication</a:t>
            </a:r>
          </a:p>
          <a:p>
            <a:endParaRPr lang="en-US" sz="2400" dirty="0"/>
          </a:p>
        </p:txBody>
      </p:sp>
      <p:sp>
        <p:nvSpPr>
          <p:cNvPr id="4" name="Shape 632">
            <a:extLst>
              <a:ext uri="{FF2B5EF4-FFF2-40B4-BE49-F238E27FC236}">
                <a16:creationId xmlns:a16="http://schemas.microsoft.com/office/drawing/2014/main" id="{5FBA1C37-4D53-DB4A-9141-CB619C00FD2D}"/>
              </a:ext>
            </a:extLst>
          </p:cNvPr>
          <p:cNvSpPr/>
          <p:nvPr/>
        </p:nvSpPr>
        <p:spPr>
          <a:xfrm>
            <a:off x="1613043" y="1932027"/>
            <a:ext cx="3832260" cy="430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i="1" dirty="0">
                <a:solidFill>
                  <a:schemeClr val="dk1"/>
                </a:solidFill>
                <a:latin typeface="Constantia"/>
                <a:ea typeface="Constantia"/>
                <a:cs typeface="Constantia"/>
                <a:sym typeface="Constantia"/>
              </a:rPr>
              <a:t>x</a:t>
            </a:r>
            <a:r>
              <a:rPr lang="nl-NL" sz="2200" baseline="-25000" dirty="0">
                <a:solidFill>
                  <a:schemeClr val="dk1"/>
                </a:solidFill>
                <a:latin typeface="Cambria"/>
                <a:ea typeface="Cambria"/>
                <a:cs typeface="Cambria"/>
                <a:sym typeface="Cambria"/>
              </a:rPr>
              <a:t>0  </a:t>
            </a:r>
            <a:r>
              <a:rPr lang="nl-NL" sz="2200" dirty="0">
                <a:solidFill>
                  <a:schemeClr val="dk1"/>
                </a:solidFill>
                <a:latin typeface="Constantia"/>
                <a:ea typeface="Constantia"/>
                <a:cs typeface="Constantia"/>
                <a:sym typeface="Constantia"/>
              </a:rPr>
              <a:t>= [</a:t>
            </a:r>
            <a:r>
              <a:rPr lang="nl-NL" sz="2200" dirty="0">
                <a:solidFill>
                  <a:schemeClr val="dk1"/>
                </a:solidFill>
                <a:latin typeface="Calibri" panose="020F0502020204030204" pitchFamily="34" charset="0"/>
                <a:ea typeface="Cambria"/>
                <a:cs typeface="Calibri" panose="020F0502020204030204" pitchFamily="34" charset="0"/>
                <a:sym typeface="Cambria"/>
              </a:rPr>
              <a:t>1.0	0.0	  0.0</a:t>
            </a:r>
            <a:r>
              <a:rPr lang="nl-NL" sz="2200" dirty="0">
                <a:solidFill>
                  <a:schemeClr val="dk1"/>
                </a:solidFill>
                <a:latin typeface="Constantia"/>
                <a:ea typeface="Constantia"/>
                <a:cs typeface="Constantia"/>
                <a:sym typeface="Constantia"/>
              </a:rPr>
              <a:t>]</a:t>
            </a:r>
            <a:endParaRPr sz="2200" dirty="0">
              <a:solidFill>
                <a:schemeClr val="dk1"/>
              </a:solidFill>
              <a:latin typeface="Constantia"/>
              <a:ea typeface="Constantia"/>
              <a:cs typeface="Constantia"/>
              <a:sym typeface="Constantia"/>
            </a:endParaRPr>
          </a:p>
        </p:txBody>
      </p:sp>
      <p:sp>
        <p:nvSpPr>
          <p:cNvPr id="5" name="Shape 576">
            <a:extLst>
              <a:ext uri="{FF2B5EF4-FFF2-40B4-BE49-F238E27FC236}">
                <a16:creationId xmlns:a16="http://schemas.microsoft.com/office/drawing/2014/main" id="{A0C915CA-BEA5-F24F-92BA-803799D1A91A}"/>
              </a:ext>
            </a:extLst>
          </p:cNvPr>
          <p:cNvSpPr txBox="1">
            <a:spLocks/>
          </p:cNvSpPr>
          <p:nvPr/>
        </p:nvSpPr>
        <p:spPr>
          <a:xfrm>
            <a:off x="5322013" y="1839073"/>
            <a:ext cx="3467967" cy="456085"/>
          </a:xfrm>
          <a:prstGeom prst="rect">
            <a:avLst/>
          </a:prstGeom>
        </p:spPr>
        <p:txBody>
          <a:bodyPr spcFirstLastPara="1" vert="horz" wrap="square" lIns="91425" tIns="91425" rIns="91425" bIns="91425" rtlCol="0" anchor="t" anchorCtr="0">
            <a:noAutofit/>
          </a:bodyPr>
          <a:lst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88900">
              <a:spcBef>
                <a:spcPts val="440"/>
              </a:spcBef>
              <a:buFont typeface="Arial" pitchFamily="34" charset="0"/>
              <a:buNone/>
            </a:pPr>
            <a:r>
              <a:rPr lang="en-US" sz="1800" dirty="0">
                <a:solidFill>
                  <a:srgbClr val="004D99"/>
                </a:solidFill>
              </a:rPr>
              <a:t>(everyone starts healthy)</a:t>
            </a:r>
          </a:p>
        </p:txBody>
      </p:sp>
      <p:sp>
        <p:nvSpPr>
          <p:cNvPr id="6" name="Shape 687">
            <a:extLst>
              <a:ext uri="{FF2B5EF4-FFF2-40B4-BE49-F238E27FC236}">
                <a16:creationId xmlns:a16="http://schemas.microsoft.com/office/drawing/2014/main" id="{0633C45E-8ED1-6341-AE99-97233FC326A2}"/>
              </a:ext>
            </a:extLst>
          </p:cNvPr>
          <p:cNvSpPr txBox="1"/>
          <p:nvPr/>
        </p:nvSpPr>
        <p:spPr>
          <a:xfrm>
            <a:off x="3425585" y="4260264"/>
            <a:ext cx="6624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grpSp>
        <p:nvGrpSpPr>
          <p:cNvPr id="7" name="Shape 688">
            <a:extLst>
              <a:ext uri="{FF2B5EF4-FFF2-40B4-BE49-F238E27FC236}">
                <a16:creationId xmlns:a16="http://schemas.microsoft.com/office/drawing/2014/main" id="{109CED55-5EDA-3A42-BF2F-0D96293C273D}"/>
              </a:ext>
            </a:extLst>
          </p:cNvPr>
          <p:cNvGrpSpPr/>
          <p:nvPr/>
        </p:nvGrpSpPr>
        <p:grpSpPr>
          <a:xfrm>
            <a:off x="4256861" y="4223125"/>
            <a:ext cx="2235200" cy="566781"/>
            <a:chOff x="1297709" y="3978991"/>
            <a:chExt cx="2235200" cy="566781"/>
          </a:xfrm>
        </p:grpSpPr>
        <p:sp>
          <p:nvSpPr>
            <p:cNvPr id="8" name="Shape 689">
              <a:extLst>
                <a:ext uri="{FF2B5EF4-FFF2-40B4-BE49-F238E27FC236}">
                  <a16:creationId xmlns:a16="http://schemas.microsoft.com/office/drawing/2014/main" id="{F49DF240-7505-064F-81B4-A8B77303A25A}"/>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9" name="Shape 690">
              <a:extLst>
                <a:ext uri="{FF2B5EF4-FFF2-40B4-BE49-F238E27FC236}">
                  <a16:creationId xmlns:a16="http://schemas.microsoft.com/office/drawing/2014/main" id="{1D63D51B-9BEA-B844-85C3-F9F6C324E1BD}"/>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Shape 691">
              <a:extLst>
                <a:ext uri="{FF2B5EF4-FFF2-40B4-BE49-F238E27FC236}">
                  <a16:creationId xmlns:a16="http://schemas.microsoft.com/office/drawing/2014/main" id="{03DB2F13-B850-EA4D-B43A-FB6A7FE0FED8}"/>
                </a:ext>
              </a:extLst>
            </p:cNvPr>
            <p:cNvSpPr/>
            <p:nvPr/>
          </p:nvSpPr>
          <p:spPr>
            <a:xfrm>
              <a:off x="2197178" y="3978991"/>
              <a:ext cx="4251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t</a:t>
              </a:r>
              <a:endParaRPr sz="2600">
                <a:solidFill>
                  <a:schemeClr val="dk1"/>
                </a:solidFill>
                <a:latin typeface="Arial"/>
                <a:ea typeface="Arial"/>
                <a:cs typeface="Arial"/>
                <a:sym typeface="Arial"/>
              </a:endParaRPr>
            </a:p>
          </p:txBody>
        </p:sp>
        <p:cxnSp>
          <p:nvCxnSpPr>
            <p:cNvPr id="11" name="Shape 692">
              <a:extLst>
                <a:ext uri="{FF2B5EF4-FFF2-40B4-BE49-F238E27FC236}">
                  <a16:creationId xmlns:a16="http://schemas.microsoft.com/office/drawing/2014/main" id="{BC2EC615-DEC1-784E-BDAD-8443976C48B6}"/>
                </a:ext>
              </a:extLst>
            </p:cNvPr>
            <p:cNvCxnSpPr/>
            <p:nvPr/>
          </p:nvCxnSpPr>
          <p:spPr>
            <a:xfrm>
              <a:off x="1413164" y="4271392"/>
              <a:ext cx="731400" cy="0"/>
            </a:xfrm>
            <a:prstGeom prst="straightConnector1">
              <a:avLst/>
            </a:prstGeom>
            <a:noFill/>
            <a:ln w="19050" cap="flat" cmpd="sng">
              <a:solidFill>
                <a:schemeClr val="dk1"/>
              </a:solidFill>
              <a:prstDash val="solid"/>
              <a:round/>
              <a:headEnd type="none" w="sm" len="sm"/>
              <a:tailEnd type="none" w="sm" len="sm"/>
            </a:ln>
          </p:spPr>
        </p:cxnSp>
        <p:cxnSp>
          <p:nvCxnSpPr>
            <p:cNvPr id="12" name="Shape 693">
              <a:extLst>
                <a:ext uri="{FF2B5EF4-FFF2-40B4-BE49-F238E27FC236}">
                  <a16:creationId xmlns:a16="http://schemas.microsoft.com/office/drawing/2014/main" id="{7A0F8412-98DB-1149-B038-BA83ACA7AB7C}"/>
                </a:ext>
              </a:extLst>
            </p:cNvPr>
            <p:cNvCxnSpPr/>
            <p:nvPr/>
          </p:nvCxnSpPr>
          <p:spPr>
            <a:xfrm>
              <a:off x="2670384" y="4271392"/>
              <a:ext cx="731400" cy="0"/>
            </a:xfrm>
            <a:prstGeom prst="straightConnector1">
              <a:avLst/>
            </a:prstGeom>
            <a:noFill/>
            <a:ln w="19050" cap="flat" cmpd="sng">
              <a:solidFill>
                <a:schemeClr val="dk1"/>
              </a:solidFill>
              <a:prstDash val="solid"/>
              <a:round/>
              <a:headEnd type="none" w="sm" len="sm"/>
              <a:tailEnd type="none" w="sm" len="sm"/>
            </a:ln>
          </p:spPr>
        </p:cxnSp>
      </p:grpSp>
      <p:grpSp>
        <p:nvGrpSpPr>
          <p:cNvPr id="13" name="Shape 694">
            <a:extLst>
              <a:ext uri="{FF2B5EF4-FFF2-40B4-BE49-F238E27FC236}">
                <a16:creationId xmlns:a16="http://schemas.microsoft.com/office/drawing/2014/main" id="{39FA0653-C8E0-0948-9321-E8B8A658F3F8}"/>
              </a:ext>
            </a:extLst>
          </p:cNvPr>
          <p:cNvGrpSpPr/>
          <p:nvPr/>
        </p:nvGrpSpPr>
        <p:grpSpPr>
          <a:xfrm>
            <a:off x="1019508" y="4223125"/>
            <a:ext cx="2235200" cy="566781"/>
            <a:chOff x="1297709" y="3978991"/>
            <a:chExt cx="2235200" cy="566781"/>
          </a:xfrm>
        </p:grpSpPr>
        <p:sp>
          <p:nvSpPr>
            <p:cNvPr id="14" name="Shape 695">
              <a:extLst>
                <a:ext uri="{FF2B5EF4-FFF2-40B4-BE49-F238E27FC236}">
                  <a16:creationId xmlns:a16="http://schemas.microsoft.com/office/drawing/2014/main" id="{5F47F6E7-37F7-DF48-BA72-3051F978EDE0}"/>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 name="Shape 696">
              <a:extLst>
                <a:ext uri="{FF2B5EF4-FFF2-40B4-BE49-F238E27FC236}">
                  <a16:creationId xmlns:a16="http://schemas.microsoft.com/office/drawing/2014/main" id="{53316E7E-60B6-2148-A540-033F3D923C9C}"/>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6" name="Shape 697">
              <a:extLst>
                <a:ext uri="{FF2B5EF4-FFF2-40B4-BE49-F238E27FC236}">
                  <a16:creationId xmlns:a16="http://schemas.microsoft.com/office/drawing/2014/main" id="{08B18DFD-D079-8B4F-8B77-38021EA72B2D}"/>
                </a:ext>
              </a:extLst>
            </p:cNvPr>
            <p:cNvSpPr/>
            <p:nvPr/>
          </p:nvSpPr>
          <p:spPr>
            <a:xfrm>
              <a:off x="2095582" y="3978991"/>
              <a:ext cx="7152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t+1</a:t>
              </a:r>
              <a:endParaRPr sz="2600">
                <a:solidFill>
                  <a:schemeClr val="dk1"/>
                </a:solidFill>
                <a:latin typeface="Arial"/>
                <a:ea typeface="Arial"/>
                <a:cs typeface="Arial"/>
                <a:sym typeface="Arial"/>
              </a:endParaRPr>
            </a:p>
          </p:txBody>
        </p:sp>
        <p:cxnSp>
          <p:nvCxnSpPr>
            <p:cNvPr id="17" name="Shape 698">
              <a:extLst>
                <a:ext uri="{FF2B5EF4-FFF2-40B4-BE49-F238E27FC236}">
                  <a16:creationId xmlns:a16="http://schemas.microsoft.com/office/drawing/2014/main" id="{BB81B5A4-A340-CE46-9A7E-50CBE43B3964}"/>
                </a:ext>
              </a:extLst>
            </p:cNvPr>
            <p:cNvCxnSpPr/>
            <p:nvPr/>
          </p:nvCxnSpPr>
          <p:spPr>
            <a:xfrm>
              <a:off x="1413164" y="4271392"/>
              <a:ext cx="640200" cy="0"/>
            </a:xfrm>
            <a:prstGeom prst="straightConnector1">
              <a:avLst/>
            </a:prstGeom>
            <a:noFill/>
            <a:ln w="19050" cap="flat" cmpd="sng">
              <a:solidFill>
                <a:schemeClr val="dk1"/>
              </a:solidFill>
              <a:prstDash val="solid"/>
              <a:round/>
              <a:headEnd type="none" w="sm" len="sm"/>
              <a:tailEnd type="none" w="sm" len="sm"/>
            </a:ln>
          </p:spPr>
        </p:cxnSp>
        <p:cxnSp>
          <p:nvCxnSpPr>
            <p:cNvPr id="18" name="Shape 699">
              <a:extLst>
                <a:ext uri="{FF2B5EF4-FFF2-40B4-BE49-F238E27FC236}">
                  <a16:creationId xmlns:a16="http://schemas.microsoft.com/office/drawing/2014/main" id="{83B89CED-E899-2547-B6C6-29A0F724CD5E}"/>
                </a:ext>
              </a:extLst>
            </p:cNvPr>
            <p:cNvCxnSpPr/>
            <p:nvPr/>
          </p:nvCxnSpPr>
          <p:spPr>
            <a:xfrm>
              <a:off x="2799688" y="4271392"/>
              <a:ext cx="640200" cy="0"/>
            </a:xfrm>
            <a:prstGeom prst="straightConnector1">
              <a:avLst/>
            </a:prstGeom>
            <a:noFill/>
            <a:ln w="19050" cap="flat" cmpd="sng">
              <a:solidFill>
                <a:schemeClr val="dk1"/>
              </a:solidFill>
              <a:prstDash val="solid"/>
              <a:round/>
              <a:headEnd type="none" w="sm" len="sm"/>
              <a:tailEnd type="none" w="sm" len="sm"/>
            </a:ln>
          </p:spPr>
        </p:cxnSp>
      </p:grpSp>
      <p:sp>
        <p:nvSpPr>
          <p:cNvPr id="33" name="Shape 596">
            <a:extLst>
              <a:ext uri="{FF2B5EF4-FFF2-40B4-BE49-F238E27FC236}">
                <a16:creationId xmlns:a16="http://schemas.microsoft.com/office/drawing/2014/main" id="{04F32DBF-42D2-954A-87ED-91D3FA2EF300}"/>
              </a:ext>
            </a:extLst>
          </p:cNvPr>
          <p:cNvSpPr>
            <a:spLocks noGrp="1"/>
          </p:cNvSpPr>
          <p:nvPr>
            <p:ph type="sldNum" sz="quarter" idx="12"/>
          </p:nvPr>
        </p:nvSpPr>
        <p:spPr>
          <a:xfrm>
            <a:off x="8559864" y="6453336"/>
            <a:ext cx="548640" cy="396240"/>
          </a:xfrm>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14</a:t>
            </a:fld>
            <a:endParaRPr dirty="0"/>
          </a:p>
        </p:txBody>
      </p:sp>
      <p:grpSp>
        <p:nvGrpSpPr>
          <p:cNvPr id="34" name="Shape 733">
            <a:extLst>
              <a:ext uri="{FF2B5EF4-FFF2-40B4-BE49-F238E27FC236}">
                <a16:creationId xmlns:a16="http://schemas.microsoft.com/office/drawing/2014/main" id="{12014D88-4642-8545-8E53-72D89FD833E7}"/>
              </a:ext>
            </a:extLst>
          </p:cNvPr>
          <p:cNvGrpSpPr/>
          <p:nvPr/>
        </p:nvGrpSpPr>
        <p:grpSpPr>
          <a:xfrm>
            <a:off x="6656721" y="3683525"/>
            <a:ext cx="2235200" cy="1645800"/>
            <a:chOff x="4826000" y="3611334"/>
            <a:chExt cx="2235200" cy="1645800"/>
          </a:xfrm>
        </p:grpSpPr>
        <p:sp>
          <p:nvSpPr>
            <p:cNvPr id="35" name="Shape 734">
              <a:extLst>
                <a:ext uri="{FF2B5EF4-FFF2-40B4-BE49-F238E27FC236}">
                  <a16:creationId xmlns:a16="http://schemas.microsoft.com/office/drawing/2014/main" id="{AD55F86B-6C59-0347-989D-463746B07BBE}"/>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6" name="Shape 735">
              <a:extLst>
                <a:ext uri="{FF2B5EF4-FFF2-40B4-BE49-F238E27FC236}">
                  <a16:creationId xmlns:a16="http://schemas.microsoft.com/office/drawing/2014/main" id="{5553A75F-B352-E246-9E0D-2F224768CDDA}"/>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 name="Shape 736">
              <a:extLst>
                <a:ext uri="{FF2B5EF4-FFF2-40B4-BE49-F238E27FC236}">
                  <a16:creationId xmlns:a16="http://schemas.microsoft.com/office/drawing/2014/main" id="{30FA61E5-D574-6D43-9F5C-B9D167D865F5}"/>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0.93</a:t>
              </a:r>
              <a:endParaRPr sz="1800" dirty="0">
                <a:solidFill>
                  <a:schemeClr val="dk1"/>
                </a:solidFill>
                <a:latin typeface="Calibri"/>
                <a:ea typeface="Calibri"/>
                <a:cs typeface="Calibri"/>
                <a:sym typeface="Calibri"/>
              </a:endParaRPr>
            </a:p>
          </p:txBody>
        </p:sp>
        <p:sp>
          <p:nvSpPr>
            <p:cNvPr id="38" name="Shape 737">
              <a:extLst>
                <a:ext uri="{FF2B5EF4-FFF2-40B4-BE49-F238E27FC236}">
                  <a16:creationId xmlns:a16="http://schemas.microsoft.com/office/drawing/2014/main" id="{8F5911DC-EC6C-BB45-9B94-E713206C03BD}"/>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39" name="Shape 738">
              <a:extLst>
                <a:ext uri="{FF2B5EF4-FFF2-40B4-BE49-F238E27FC236}">
                  <a16:creationId xmlns:a16="http://schemas.microsoft.com/office/drawing/2014/main" id="{0E658A56-76EA-524F-92CA-6139208C67B7}"/>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0.02</a:t>
              </a:r>
              <a:endParaRPr sz="1800" dirty="0">
                <a:solidFill>
                  <a:schemeClr val="dk1"/>
                </a:solidFill>
                <a:latin typeface="Calibri"/>
                <a:ea typeface="Calibri"/>
                <a:cs typeface="Calibri"/>
                <a:sym typeface="Calibri"/>
              </a:endParaRPr>
            </a:p>
          </p:txBody>
        </p:sp>
        <p:sp>
          <p:nvSpPr>
            <p:cNvPr id="40" name="Shape 739">
              <a:extLst>
                <a:ext uri="{FF2B5EF4-FFF2-40B4-BE49-F238E27FC236}">
                  <a16:creationId xmlns:a16="http://schemas.microsoft.com/office/drawing/2014/main" id="{D217705A-5D3B-7948-B0B2-0D70D42CD7A7}"/>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0.10</a:t>
              </a:r>
              <a:endParaRPr sz="1800" dirty="0">
                <a:solidFill>
                  <a:schemeClr val="dk1"/>
                </a:solidFill>
                <a:latin typeface="Calibri"/>
                <a:ea typeface="Calibri"/>
                <a:cs typeface="Calibri"/>
                <a:sym typeface="Calibri"/>
              </a:endParaRPr>
            </a:p>
          </p:txBody>
        </p:sp>
        <p:sp>
          <p:nvSpPr>
            <p:cNvPr id="41" name="Shape 740">
              <a:extLst>
                <a:ext uri="{FF2B5EF4-FFF2-40B4-BE49-F238E27FC236}">
                  <a16:creationId xmlns:a16="http://schemas.microsoft.com/office/drawing/2014/main" id="{F1B8E981-C62F-AD42-95A4-458880CB0061}"/>
                </a:ext>
              </a:extLst>
            </p:cNvPr>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0.90</a:t>
              </a:r>
              <a:endParaRPr sz="1800" dirty="0">
                <a:solidFill>
                  <a:schemeClr val="dk1"/>
                </a:solidFill>
                <a:latin typeface="Calibri"/>
                <a:ea typeface="Calibri"/>
                <a:cs typeface="Calibri"/>
                <a:sym typeface="Calibri"/>
              </a:endParaRPr>
            </a:p>
          </p:txBody>
        </p:sp>
        <p:sp>
          <p:nvSpPr>
            <p:cNvPr id="42" name="Shape 741">
              <a:extLst>
                <a:ext uri="{FF2B5EF4-FFF2-40B4-BE49-F238E27FC236}">
                  <a16:creationId xmlns:a16="http://schemas.microsoft.com/office/drawing/2014/main" id="{8847F26F-7FF6-FB47-BEBA-5CB6801C3A14}"/>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43" name="Shape 742">
              <a:extLst>
                <a:ext uri="{FF2B5EF4-FFF2-40B4-BE49-F238E27FC236}">
                  <a16:creationId xmlns:a16="http://schemas.microsoft.com/office/drawing/2014/main" id="{683820A7-3FDD-4E43-8278-49C789A428F6}"/>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4" name="Shape 743">
              <a:extLst>
                <a:ext uri="{FF2B5EF4-FFF2-40B4-BE49-F238E27FC236}">
                  <a16:creationId xmlns:a16="http://schemas.microsoft.com/office/drawing/2014/main" id="{CAF493E7-5FCE-4649-9EFC-DFA39A50694B}"/>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5" name="Shape 744">
              <a:extLst>
                <a:ext uri="{FF2B5EF4-FFF2-40B4-BE49-F238E27FC236}">
                  <a16:creationId xmlns:a16="http://schemas.microsoft.com/office/drawing/2014/main" id="{5CB76113-D737-8740-A183-7A2DF67EC371}"/>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grpSp>
        <p:nvGrpSpPr>
          <p:cNvPr id="46" name="Shape 762">
            <a:extLst>
              <a:ext uri="{FF2B5EF4-FFF2-40B4-BE49-F238E27FC236}">
                <a16:creationId xmlns:a16="http://schemas.microsoft.com/office/drawing/2014/main" id="{3CB9858F-FC6B-0544-B9CC-51913EEB813E}"/>
              </a:ext>
            </a:extLst>
          </p:cNvPr>
          <p:cNvGrpSpPr/>
          <p:nvPr/>
        </p:nvGrpSpPr>
        <p:grpSpPr>
          <a:xfrm>
            <a:off x="4259810" y="4244031"/>
            <a:ext cx="2235200" cy="548700"/>
            <a:chOff x="4038643" y="4217897"/>
            <a:chExt cx="2235200" cy="548700"/>
          </a:xfrm>
          <a:solidFill>
            <a:schemeClr val="bg1"/>
          </a:solidFill>
        </p:grpSpPr>
        <p:grpSp>
          <p:nvGrpSpPr>
            <p:cNvPr id="47" name="Shape 763">
              <a:extLst>
                <a:ext uri="{FF2B5EF4-FFF2-40B4-BE49-F238E27FC236}">
                  <a16:creationId xmlns:a16="http://schemas.microsoft.com/office/drawing/2014/main" id="{E42BBB4B-3DC6-0247-8A94-1C2BA9790A06}"/>
                </a:ext>
              </a:extLst>
            </p:cNvPr>
            <p:cNvGrpSpPr/>
            <p:nvPr/>
          </p:nvGrpSpPr>
          <p:grpSpPr>
            <a:xfrm>
              <a:off x="4038643" y="4217897"/>
              <a:ext cx="2235200" cy="548700"/>
              <a:chOff x="1297709" y="3997072"/>
              <a:chExt cx="2235200" cy="548700"/>
            </a:xfrm>
            <a:grpFill/>
          </p:grpSpPr>
          <p:sp>
            <p:nvSpPr>
              <p:cNvPr id="51" name="Shape 764">
                <a:extLst>
                  <a:ext uri="{FF2B5EF4-FFF2-40B4-BE49-F238E27FC236}">
                    <a16:creationId xmlns:a16="http://schemas.microsoft.com/office/drawing/2014/main" id="{FB92340B-E358-F644-A416-229ECC11B6E5}"/>
                  </a:ext>
                </a:extLst>
              </p:cNvPr>
              <p:cNvSpPr/>
              <p:nvPr/>
            </p:nvSpPr>
            <p:spPr>
              <a:xfrm>
                <a:off x="12977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Shape 765">
                <a:extLst>
                  <a:ext uri="{FF2B5EF4-FFF2-40B4-BE49-F238E27FC236}">
                    <a16:creationId xmlns:a16="http://schemas.microsoft.com/office/drawing/2014/main" id="{FA9D3EC6-9024-D74B-888F-15E6A5E85580}"/>
                  </a:ext>
                </a:extLst>
              </p:cNvPr>
              <p:cNvSpPr/>
              <p:nvPr/>
            </p:nvSpPr>
            <p:spPr>
              <a:xfrm flipH="1">
                <a:off x="34174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48" name="Shape 766">
              <a:extLst>
                <a:ext uri="{FF2B5EF4-FFF2-40B4-BE49-F238E27FC236}">
                  <a16:creationId xmlns:a16="http://schemas.microsoft.com/office/drawing/2014/main" id="{0F98BC67-2C44-CC41-9C44-A27C7FEF6518}"/>
                </a:ext>
              </a:extLst>
            </p:cNvPr>
            <p:cNvSpPr txBox="1"/>
            <p:nvPr/>
          </p:nvSpPr>
          <p:spPr>
            <a:xfrm>
              <a:off x="4157880"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1.0</a:t>
              </a:r>
              <a:endParaRPr sz="1800" dirty="0">
                <a:solidFill>
                  <a:schemeClr val="dk1"/>
                </a:solidFill>
                <a:latin typeface="Calibri"/>
                <a:ea typeface="Calibri"/>
                <a:cs typeface="Calibri"/>
                <a:sym typeface="Calibri"/>
              </a:endParaRPr>
            </a:p>
          </p:txBody>
        </p:sp>
        <p:sp>
          <p:nvSpPr>
            <p:cNvPr id="49" name="Shape 767">
              <a:extLst>
                <a:ext uri="{FF2B5EF4-FFF2-40B4-BE49-F238E27FC236}">
                  <a16:creationId xmlns:a16="http://schemas.microsoft.com/office/drawing/2014/main" id="{E8C14BCB-1757-C847-96B8-9080B08224BA}"/>
                </a:ext>
              </a:extLst>
            </p:cNvPr>
            <p:cNvSpPr txBox="1"/>
            <p:nvPr/>
          </p:nvSpPr>
          <p:spPr>
            <a:xfrm>
              <a:off x="4841020"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a:t>
              </a:r>
              <a:endParaRPr sz="1800">
                <a:solidFill>
                  <a:schemeClr val="dk1"/>
                </a:solidFill>
                <a:latin typeface="Calibri"/>
                <a:ea typeface="Calibri"/>
                <a:cs typeface="Calibri"/>
                <a:sym typeface="Calibri"/>
              </a:endParaRPr>
            </a:p>
          </p:txBody>
        </p:sp>
        <p:sp>
          <p:nvSpPr>
            <p:cNvPr id="50" name="Shape 768">
              <a:extLst>
                <a:ext uri="{FF2B5EF4-FFF2-40B4-BE49-F238E27FC236}">
                  <a16:creationId xmlns:a16="http://schemas.microsoft.com/office/drawing/2014/main" id="{76080FAD-1A89-EE47-BC66-EC56780B86E1}"/>
                </a:ext>
              </a:extLst>
            </p:cNvPr>
            <p:cNvSpPr txBox="1"/>
            <p:nvPr/>
          </p:nvSpPr>
          <p:spPr>
            <a:xfrm>
              <a:off x="5528501"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a:t>
              </a:r>
              <a:endParaRPr sz="1800">
                <a:solidFill>
                  <a:schemeClr val="dk1"/>
                </a:solidFill>
                <a:latin typeface="Calibri"/>
                <a:ea typeface="Calibri"/>
                <a:cs typeface="Calibri"/>
                <a:sym typeface="Calibri"/>
              </a:endParaRPr>
            </a:p>
          </p:txBody>
        </p:sp>
      </p:grpSp>
      <p:sp>
        <p:nvSpPr>
          <p:cNvPr id="53" name="Shape 787">
            <a:extLst>
              <a:ext uri="{FF2B5EF4-FFF2-40B4-BE49-F238E27FC236}">
                <a16:creationId xmlns:a16="http://schemas.microsoft.com/office/drawing/2014/main" id="{30DB7475-46E9-EE46-9F18-1BB9DF344D97}"/>
              </a:ext>
            </a:extLst>
          </p:cNvPr>
          <p:cNvSpPr/>
          <p:nvPr/>
        </p:nvSpPr>
        <p:spPr>
          <a:xfrm>
            <a:off x="5156850" y="3702164"/>
            <a:ext cx="473100" cy="492300"/>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0</a:t>
            </a:r>
            <a:endParaRPr sz="2600">
              <a:solidFill>
                <a:schemeClr val="dk1"/>
              </a:solidFill>
              <a:latin typeface="Arial"/>
              <a:ea typeface="Arial"/>
              <a:cs typeface="Arial"/>
              <a:sym typeface="Arial"/>
            </a:endParaRPr>
          </a:p>
        </p:txBody>
      </p:sp>
      <p:sp>
        <p:nvSpPr>
          <p:cNvPr id="54" name="Shape 788">
            <a:extLst>
              <a:ext uri="{FF2B5EF4-FFF2-40B4-BE49-F238E27FC236}">
                <a16:creationId xmlns:a16="http://schemas.microsoft.com/office/drawing/2014/main" id="{CC2518D7-F2D3-7040-8B9B-DA069C1C00C4}"/>
              </a:ext>
            </a:extLst>
          </p:cNvPr>
          <p:cNvSpPr/>
          <p:nvPr/>
        </p:nvSpPr>
        <p:spPr>
          <a:xfrm>
            <a:off x="1856184" y="3776863"/>
            <a:ext cx="4731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dirty="0">
                <a:solidFill>
                  <a:schemeClr val="dk1"/>
                </a:solidFill>
                <a:latin typeface="Constantia"/>
                <a:ea typeface="Constantia"/>
                <a:cs typeface="Constantia"/>
                <a:sym typeface="Constantia"/>
              </a:rPr>
              <a:t>x</a:t>
            </a:r>
            <a:r>
              <a:rPr lang="nl-NL" sz="2600" baseline="-25000" dirty="0">
                <a:solidFill>
                  <a:schemeClr val="dk1"/>
                </a:solidFill>
                <a:latin typeface="Cambria"/>
                <a:ea typeface="Cambria"/>
                <a:cs typeface="Cambria"/>
                <a:sym typeface="Cambria"/>
              </a:rPr>
              <a:t>1</a:t>
            </a:r>
            <a:endParaRPr sz="2600" dirty="0">
              <a:solidFill>
                <a:schemeClr val="dk1"/>
              </a:solidFill>
              <a:latin typeface="Arial"/>
              <a:ea typeface="Arial"/>
              <a:cs typeface="Arial"/>
              <a:sym typeface="Arial"/>
            </a:endParaRPr>
          </a:p>
        </p:txBody>
      </p:sp>
      <p:sp>
        <p:nvSpPr>
          <p:cNvPr id="58" name="Rectangle 57">
            <a:extLst>
              <a:ext uri="{FF2B5EF4-FFF2-40B4-BE49-F238E27FC236}">
                <a16:creationId xmlns:a16="http://schemas.microsoft.com/office/drawing/2014/main" id="{99AE29E5-CBD7-5647-92A7-242DE558E823}"/>
              </a:ext>
            </a:extLst>
          </p:cNvPr>
          <p:cNvSpPr/>
          <p:nvPr/>
        </p:nvSpPr>
        <p:spPr>
          <a:xfrm>
            <a:off x="1092530" y="4298868"/>
            <a:ext cx="210193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DFD4A32E-C262-D841-B07C-B9C2DA2BA987}"/>
              </a:ext>
            </a:extLst>
          </p:cNvPr>
          <p:cNvSpPr txBox="1"/>
          <p:nvPr/>
        </p:nvSpPr>
        <p:spPr>
          <a:xfrm>
            <a:off x="1117495" y="4343176"/>
            <a:ext cx="662533" cy="369332"/>
          </a:xfrm>
          <a:prstGeom prst="rect">
            <a:avLst/>
          </a:prstGeom>
          <a:noFill/>
        </p:spPr>
        <p:txBody>
          <a:bodyPr wrap="square" rtlCol="0">
            <a:spAutoFit/>
          </a:bodyPr>
          <a:lstStyle/>
          <a:p>
            <a:pPr algn="ctr"/>
            <a:r>
              <a:rPr lang="en-US" dirty="0">
                <a:latin typeface="Calibri" panose="020F0502020204030204" pitchFamily="34" charset="0"/>
              </a:rPr>
              <a:t>0.93</a:t>
            </a:r>
          </a:p>
        </p:txBody>
      </p:sp>
      <p:sp>
        <p:nvSpPr>
          <p:cNvPr id="61" name="TextBox 60">
            <a:extLst>
              <a:ext uri="{FF2B5EF4-FFF2-40B4-BE49-F238E27FC236}">
                <a16:creationId xmlns:a16="http://schemas.microsoft.com/office/drawing/2014/main" id="{478F2DE1-8F3C-D04F-A8A4-494385909E89}"/>
              </a:ext>
            </a:extLst>
          </p:cNvPr>
          <p:cNvSpPr txBox="1"/>
          <p:nvPr/>
        </p:nvSpPr>
        <p:spPr>
          <a:xfrm>
            <a:off x="2984406" y="5200177"/>
            <a:ext cx="3505076" cy="369332"/>
          </a:xfrm>
          <a:prstGeom prst="rect">
            <a:avLst/>
          </a:prstGeom>
          <a:solidFill>
            <a:schemeClr val="bg1"/>
          </a:solidFill>
        </p:spPr>
        <p:txBody>
          <a:bodyPr wrap="square" rtlCol="0">
            <a:spAutoFit/>
          </a:bodyPr>
          <a:lstStyle/>
          <a:p>
            <a:pPr algn="ctr"/>
            <a:r>
              <a:rPr lang="en-US" dirty="0">
                <a:latin typeface="Calibri" panose="020F0502020204030204" pitchFamily="34" charset="0"/>
              </a:rPr>
              <a:t>(0.05)(1.0) + (0.90)(0.0) + (0.0)(0.0)</a:t>
            </a:r>
          </a:p>
        </p:txBody>
      </p:sp>
      <p:sp>
        <p:nvSpPr>
          <p:cNvPr id="62" name="Bent Arrow 61">
            <a:extLst>
              <a:ext uri="{FF2B5EF4-FFF2-40B4-BE49-F238E27FC236}">
                <a16:creationId xmlns:a16="http://schemas.microsoft.com/office/drawing/2014/main" id="{10740EE8-FD7D-7E40-B6FE-82A5D22C0DC1}"/>
              </a:ext>
            </a:extLst>
          </p:cNvPr>
          <p:cNvSpPr/>
          <p:nvPr/>
        </p:nvSpPr>
        <p:spPr>
          <a:xfrm rot="16200000">
            <a:off x="2131924" y="4616761"/>
            <a:ext cx="667588" cy="1055854"/>
          </a:xfrm>
          <a:prstGeom prst="ben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Oval 62">
            <a:extLst>
              <a:ext uri="{FF2B5EF4-FFF2-40B4-BE49-F238E27FC236}">
                <a16:creationId xmlns:a16="http://schemas.microsoft.com/office/drawing/2014/main" id="{3D678201-07FF-554B-A546-EA0CC2B51BFA}"/>
              </a:ext>
            </a:extLst>
          </p:cNvPr>
          <p:cNvSpPr/>
          <p:nvPr/>
        </p:nvSpPr>
        <p:spPr>
          <a:xfrm>
            <a:off x="7457169" y="3573682"/>
            <a:ext cx="683491" cy="182395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3C6FB43-2F8F-4246-99CA-DF507392492A}"/>
              </a:ext>
            </a:extLst>
          </p:cNvPr>
          <p:cNvSpPr/>
          <p:nvPr/>
        </p:nvSpPr>
        <p:spPr>
          <a:xfrm rot="16200000">
            <a:off x="5042014" y="3536901"/>
            <a:ext cx="683491" cy="200050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AD793627-6940-1C46-8886-387917A6F4B9}"/>
              </a:ext>
            </a:extLst>
          </p:cNvPr>
          <p:cNvSpPr txBox="1"/>
          <p:nvPr/>
        </p:nvSpPr>
        <p:spPr>
          <a:xfrm>
            <a:off x="1812506" y="4343176"/>
            <a:ext cx="662533" cy="369332"/>
          </a:xfrm>
          <a:prstGeom prst="rect">
            <a:avLst/>
          </a:prstGeom>
          <a:noFill/>
        </p:spPr>
        <p:txBody>
          <a:bodyPr wrap="square" rtlCol="0">
            <a:spAutoFit/>
          </a:bodyPr>
          <a:lstStyle/>
          <a:p>
            <a:pPr algn="ctr"/>
            <a:r>
              <a:rPr lang="en-US" dirty="0">
                <a:latin typeface="Calibri" panose="020F0502020204030204" pitchFamily="34" charset="0"/>
              </a:rPr>
              <a:t>0.05</a:t>
            </a:r>
          </a:p>
        </p:txBody>
      </p:sp>
    </p:spTree>
    <p:extLst>
      <p:ext uri="{BB962C8B-B14F-4D97-AF65-F5344CB8AC3E}">
        <p14:creationId xmlns:p14="http://schemas.microsoft.com/office/powerpoint/2010/main" val="114889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2" grpId="0" animBg="1"/>
      <p:bldP spid="63" grpId="0" animBg="1"/>
      <p:bldP spid="63" grpId="1" animBg="1"/>
      <p:bldP spid="64" grpId="0" animBg="1"/>
      <p:bldP spid="64" grpId="1" animBg="1"/>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64CF-86C5-2848-ABE1-94EE1AA64938}"/>
              </a:ext>
            </a:extLst>
          </p:cNvPr>
          <p:cNvSpPr>
            <a:spLocks noGrp="1"/>
          </p:cNvSpPr>
          <p:nvPr>
            <p:ph type="title"/>
          </p:nvPr>
        </p:nvSpPr>
        <p:spPr/>
        <p:txBody>
          <a:bodyPr>
            <a:normAutofit fontScale="90000"/>
          </a:bodyPr>
          <a:lstStyle/>
          <a:p>
            <a:r>
              <a:rPr lang="en-US" dirty="0"/>
              <a:t>Simulate the Cohort over Time </a:t>
            </a:r>
          </a:p>
        </p:txBody>
      </p:sp>
      <p:sp>
        <p:nvSpPr>
          <p:cNvPr id="3" name="Content Placeholder 2">
            <a:extLst>
              <a:ext uri="{FF2B5EF4-FFF2-40B4-BE49-F238E27FC236}">
                <a16:creationId xmlns:a16="http://schemas.microsoft.com/office/drawing/2014/main" id="{0B283F6F-2F38-8F4F-8B93-52B9D771E2B7}"/>
              </a:ext>
            </a:extLst>
          </p:cNvPr>
          <p:cNvSpPr>
            <a:spLocks noGrp="1"/>
          </p:cNvSpPr>
          <p:nvPr>
            <p:ph idx="1"/>
          </p:nvPr>
        </p:nvSpPr>
        <p:spPr/>
        <p:txBody>
          <a:bodyPr>
            <a:normAutofit/>
          </a:bodyPr>
          <a:lstStyle/>
          <a:p>
            <a:r>
              <a:rPr lang="en-US" sz="2400" dirty="0"/>
              <a:t>Initial cohort distribution:</a:t>
            </a:r>
          </a:p>
          <a:p>
            <a:endParaRPr lang="en-US" sz="2400" dirty="0"/>
          </a:p>
          <a:p>
            <a:endParaRPr lang="en-US" sz="2400" dirty="0"/>
          </a:p>
          <a:p>
            <a:r>
              <a:rPr lang="en-US" sz="2400" dirty="0">
                <a:solidFill>
                  <a:schemeClr val="dk1"/>
                </a:solidFill>
              </a:rPr>
              <a:t>Cohort distribution at next time step is calculated through matrix multiplication</a:t>
            </a:r>
          </a:p>
          <a:p>
            <a:endParaRPr lang="en-US" sz="2400" dirty="0"/>
          </a:p>
        </p:txBody>
      </p:sp>
      <p:sp>
        <p:nvSpPr>
          <p:cNvPr id="4" name="Shape 632">
            <a:extLst>
              <a:ext uri="{FF2B5EF4-FFF2-40B4-BE49-F238E27FC236}">
                <a16:creationId xmlns:a16="http://schemas.microsoft.com/office/drawing/2014/main" id="{5FBA1C37-4D53-DB4A-9141-CB619C00FD2D}"/>
              </a:ext>
            </a:extLst>
          </p:cNvPr>
          <p:cNvSpPr/>
          <p:nvPr/>
        </p:nvSpPr>
        <p:spPr>
          <a:xfrm>
            <a:off x="1613043" y="1932027"/>
            <a:ext cx="3832260" cy="430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i="1" dirty="0">
                <a:solidFill>
                  <a:schemeClr val="dk1"/>
                </a:solidFill>
                <a:latin typeface="Constantia"/>
                <a:ea typeface="Constantia"/>
                <a:cs typeface="Constantia"/>
                <a:sym typeface="Constantia"/>
              </a:rPr>
              <a:t>x</a:t>
            </a:r>
            <a:r>
              <a:rPr lang="nl-NL" sz="2200" baseline="-25000" dirty="0">
                <a:solidFill>
                  <a:schemeClr val="dk1"/>
                </a:solidFill>
                <a:latin typeface="Cambria"/>
                <a:ea typeface="Cambria"/>
                <a:cs typeface="Cambria"/>
                <a:sym typeface="Cambria"/>
              </a:rPr>
              <a:t>0  </a:t>
            </a:r>
            <a:r>
              <a:rPr lang="nl-NL" sz="2200" dirty="0">
                <a:solidFill>
                  <a:schemeClr val="dk1"/>
                </a:solidFill>
                <a:latin typeface="Constantia"/>
                <a:ea typeface="Constantia"/>
                <a:cs typeface="Constantia"/>
                <a:sym typeface="Constantia"/>
              </a:rPr>
              <a:t>= [</a:t>
            </a:r>
            <a:r>
              <a:rPr lang="nl-NL" sz="2200" dirty="0">
                <a:solidFill>
                  <a:schemeClr val="dk1"/>
                </a:solidFill>
                <a:latin typeface="Calibri" panose="020F0502020204030204" pitchFamily="34" charset="0"/>
                <a:ea typeface="Cambria"/>
                <a:cs typeface="Calibri" panose="020F0502020204030204" pitchFamily="34" charset="0"/>
                <a:sym typeface="Cambria"/>
              </a:rPr>
              <a:t>1.0	0.0	  0.0</a:t>
            </a:r>
            <a:r>
              <a:rPr lang="nl-NL" sz="2200" dirty="0">
                <a:solidFill>
                  <a:schemeClr val="dk1"/>
                </a:solidFill>
                <a:latin typeface="Constantia"/>
                <a:ea typeface="Constantia"/>
                <a:cs typeface="Constantia"/>
                <a:sym typeface="Constantia"/>
              </a:rPr>
              <a:t>]</a:t>
            </a:r>
            <a:endParaRPr sz="2200" dirty="0">
              <a:solidFill>
                <a:schemeClr val="dk1"/>
              </a:solidFill>
              <a:latin typeface="Constantia"/>
              <a:ea typeface="Constantia"/>
              <a:cs typeface="Constantia"/>
              <a:sym typeface="Constantia"/>
            </a:endParaRPr>
          </a:p>
        </p:txBody>
      </p:sp>
      <p:sp>
        <p:nvSpPr>
          <p:cNvPr id="5" name="Shape 576">
            <a:extLst>
              <a:ext uri="{FF2B5EF4-FFF2-40B4-BE49-F238E27FC236}">
                <a16:creationId xmlns:a16="http://schemas.microsoft.com/office/drawing/2014/main" id="{A0C915CA-BEA5-F24F-92BA-803799D1A91A}"/>
              </a:ext>
            </a:extLst>
          </p:cNvPr>
          <p:cNvSpPr txBox="1">
            <a:spLocks/>
          </p:cNvSpPr>
          <p:nvPr/>
        </p:nvSpPr>
        <p:spPr>
          <a:xfrm>
            <a:off x="5322013" y="1839073"/>
            <a:ext cx="3467967" cy="456085"/>
          </a:xfrm>
          <a:prstGeom prst="rect">
            <a:avLst/>
          </a:prstGeom>
        </p:spPr>
        <p:txBody>
          <a:bodyPr spcFirstLastPara="1" vert="horz" wrap="square" lIns="91425" tIns="91425" rIns="91425" bIns="91425" rtlCol="0" anchor="t" anchorCtr="0">
            <a:noAutofit/>
          </a:bodyPr>
          <a:lst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88900">
              <a:spcBef>
                <a:spcPts val="440"/>
              </a:spcBef>
              <a:buFont typeface="Arial" pitchFamily="34" charset="0"/>
              <a:buNone/>
            </a:pPr>
            <a:r>
              <a:rPr lang="en-US" sz="1800" dirty="0">
                <a:solidFill>
                  <a:srgbClr val="004D99"/>
                </a:solidFill>
              </a:rPr>
              <a:t>(everyone starts healthy)</a:t>
            </a:r>
          </a:p>
        </p:txBody>
      </p:sp>
      <p:sp>
        <p:nvSpPr>
          <p:cNvPr id="6" name="Shape 687">
            <a:extLst>
              <a:ext uri="{FF2B5EF4-FFF2-40B4-BE49-F238E27FC236}">
                <a16:creationId xmlns:a16="http://schemas.microsoft.com/office/drawing/2014/main" id="{0633C45E-8ED1-6341-AE99-97233FC326A2}"/>
              </a:ext>
            </a:extLst>
          </p:cNvPr>
          <p:cNvSpPr txBox="1"/>
          <p:nvPr/>
        </p:nvSpPr>
        <p:spPr>
          <a:xfrm>
            <a:off x="3425585" y="4260264"/>
            <a:ext cx="6624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grpSp>
        <p:nvGrpSpPr>
          <p:cNvPr id="7" name="Shape 688">
            <a:extLst>
              <a:ext uri="{FF2B5EF4-FFF2-40B4-BE49-F238E27FC236}">
                <a16:creationId xmlns:a16="http://schemas.microsoft.com/office/drawing/2014/main" id="{109CED55-5EDA-3A42-BF2F-0D96293C273D}"/>
              </a:ext>
            </a:extLst>
          </p:cNvPr>
          <p:cNvGrpSpPr/>
          <p:nvPr/>
        </p:nvGrpSpPr>
        <p:grpSpPr>
          <a:xfrm>
            <a:off x="4256861" y="4223125"/>
            <a:ext cx="2235200" cy="566781"/>
            <a:chOff x="1297709" y="3978991"/>
            <a:chExt cx="2235200" cy="566781"/>
          </a:xfrm>
        </p:grpSpPr>
        <p:sp>
          <p:nvSpPr>
            <p:cNvPr id="8" name="Shape 689">
              <a:extLst>
                <a:ext uri="{FF2B5EF4-FFF2-40B4-BE49-F238E27FC236}">
                  <a16:creationId xmlns:a16="http://schemas.microsoft.com/office/drawing/2014/main" id="{F49DF240-7505-064F-81B4-A8B77303A25A}"/>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9" name="Shape 690">
              <a:extLst>
                <a:ext uri="{FF2B5EF4-FFF2-40B4-BE49-F238E27FC236}">
                  <a16:creationId xmlns:a16="http://schemas.microsoft.com/office/drawing/2014/main" id="{1D63D51B-9BEA-B844-85C3-F9F6C324E1BD}"/>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0" name="Shape 691">
              <a:extLst>
                <a:ext uri="{FF2B5EF4-FFF2-40B4-BE49-F238E27FC236}">
                  <a16:creationId xmlns:a16="http://schemas.microsoft.com/office/drawing/2014/main" id="{03DB2F13-B850-EA4D-B43A-FB6A7FE0FED8}"/>
                </a:ext>
              </a:extLst>
            </p:cNvPr>
            <p:cNvSpPr/>
            <p:nvPr/>
          </p:nvSpPr>
          <p:spPr>
            <a:xfrm>
              <a:off x="2197178" y="3978991"/>
              <a:ext cx="4251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t</a:t>
              </a:r>
              <a:endParaRPr sz="2600">
                <a:solidFill>
                  <a:schemeClr val="dk1"/>
                </a:solidFill>
                <a:latin typeface="Arial"/>
                <a:ea typeface="Arial"/>
                <a:cs typeface="Arial"/>
                <a:sym typeface="Arial"/>
              </a:endParaRPr>
            </a:p>
          </p:txBody>
        </p:sp>
        <p:cxnSp>
          <p:nvCxnSpPr>
            <p:cNvPr id="11" name="Shape 692">
              <a:extLst>
                <a:ext uri="{FF2B5EF4-FFF2-40B4-BE49-F238E27FC236}">
                  <a16:creationId xmlns:a16="http://schemas.microsoft.com/office/drawing/2014/main" id="{BC2EC615-DEC1-784E-BDAD-8443976C48B6}"/>
                </a:ext>
              </a:extLst>
            </p:cNvPr>
            <p:cNvCxnSpPr/>
            <p:nvPr/>
          </p:nvCxnSpPr>
          <p:spPr>
            <a:xfrm>
              <a:off x="1413164" y="4271392"/>
              <a:ext cx="731400" cy="0"/>
            </a:xfrm>
            <a:prstGeom prst="straightConnector1">
              <a:avLst/>
            </a:prstGeom>
            <a:noFill/>
            <a:ln w="19050" cap="flat" cmpd="sng">
              <a:solidFill>
                <a:schemeClr val="dk1"/>
              </a:solidFill>
              <a:prstDash val="solid"/>
              <a:round/>
              <a:headEnd type="none" w="sm" len="sm"/>
              <a:tailEnd type="none" w="sm" len="sm"/>
            </a:ln>
          </p:spPr>
        </p:cxnSp>
        <p:cxnSp>
          <p:nvCxnSpPr>
            <p:cNvPr id="12" name="Shape 693">
              <a:extLst>
                <a:ext uri="{FF2B5EF4-FFF2-40B4-BE49-F238E27FC236}">
                  <a16:creationId xmlns:a16="http://schemas.microsoft.com/office/drawing/2014/main" id="{7A0F8412-98DB-1149-B038-BA83ACA7AB7C}"/>
                </a:ext>
              </a:extLst>
            </p:cNvPr>
            <p:cNvCxnSpPr/>
            <p:nvPr/>
          </p:nvCxnSpPr>
          <p:spPr>
            <a:xfrm>
              <a:off x="2670384" y="4271392"/>
              <a:ext cx="731400" cy="0"/>
            </a:xfrm>
            <a:prstGeom prst="straightConnector1">
              <a:avLst/>
            </a:prstGeom>
            <a:noFill/>
            <a:ln w="19050" cap="flat" cmpd="sng">
              <a:solidFill>
                <a:schemeClr val="dk1"/>
              </a:solidFill>
              <a:prstDash val="solid"/>
              <a:round/>
              <a:headEnd type="none" w="sm" len="sm"/>
              <a:tailEnd type="none" w="sm" len="sm"/>
            </a:ln>
          </p:spPr>
        </p:cxnSp>
      </p:grpSp>
      <p:grpSp>
        <p:nvGrpSpPr>
          <p:cNvPr id="13" name="Shape 694">
            <a:extLst>
              <a:ext uri="{FF2B5EF4-FFF2-40B4-BE49-F238E27FC236}">
                <a16:creationId xmlns:a16="http://schemas.microsoft.com/office/drawing/2014/main" id="{39FA0653-C8E0-0948-9321-E8B8A658F3F8}"/>
              </a:ext>
            </a:extLst>
          </p:cNvPr>
          <p:cNvGrpSpPr/>
          <p:nvPr/>
        </p:nvGrpSpPr>
        <p:grpSpPr>
          <a:xfrm>
            <a:off x="1019508" y="4223125"/>
            <a:ext cx="2235200" cy="566781"/>
            <a:chOff x="1297709" y="3978991"/>
            <a:chExt cx="2235200" cy="566781"/>
          </a:xfrm>
        </p:grpSpPr>
        <p:sp>
          <p:nvSpPr>
            <p:cNvPr id="14" name="Shape 695">
              <a:extLst>
                <a:ext uri="{FF2B5EF4-FFF2-40B4-BE49-F238E27FC236}">
                  <a16:creationId xmlns:a16="http://schemas.microsoft.com/office/drawing/2014/main" id="{5F47F6E7-37F7-DF48-BA72-3051F978EDE0}"/>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 name="Shape 696">
              <a:extLst>
                <a:ext uri="{FF2B5EF4-FFF2-40B4-BE49-F238E27FC236}">
                  <a16:creationId xmlns:a16="http://schemas.microsoft.com/office/drawing/2014/main" id="{53316E7E-60B6-2148-A540-033F3D923C9C}"/>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6" name="Shape 697">
              <a:extLst>
                <a:ext uri="{FF2B5EF4-FFF2-40B4-BE49-F238E27FC236}">
                  <a16:creationId xmlns:a16="http://schemas.microsoft.com/office/drawing/2014/main" id="{08B18DFD-D079-8B4F-8B77-38021EA72B2D}"/>
                </a:ext>
              </a:extLst>
            </p:cNvPr>
            <p:cNvSpPr/>
            <p:nvPr/>
          </p:nvSpPr>
          <p:spPr>
            <a:xfrm>
              <a:off x="2095582" y="3978991"/>
              <a:ext cx="7152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t+1</a:t>
              </a:r>
              <a:endParaRPr sz="2600">
                <a:solidFill>
                  <a:schemeClr val="dk1"/>
                </a:solidFill>
                <a:latin typeface="Arial"/>
                <a:ea typeface="Arial"/>
                <a:cs typeface="Arial"/>
                <a:sym typeface="Arial"/>
              </a:endParaRPr>
            </a:p>
          </p:txBody>
        </p:sp>
        <p:cxnSp>
          <p:nvCxnSpPr>
            <p:cNvPr id="17" name="Shape 698">
              <a:extLst>
                <a:ext uri="{FF2B5EF4-FFF2-40B4-BE49-F238E27FC236}">
                  <a16:creationId xmlns:a16="http://schemas.microsoft.com/office/drawing/2014/main" id="{BB81B5A4-A340-CE46-9A7E-50CBE43B3964}"/>
                </a:ext>
              </a:extLst>
            </p:cNvPr>
            <p:cNvCxnSpPr/>
            <p:nvPr/>
          </p:nvCxnSpPr>
          <p:spPr>
            <a:xfrm>
              <a:off x="1413164" y="4271392"/>
              <a:ext cx="640200" cy="0"/>
            </a:xfrm>
            <a:prstGeom prst="straightConnector1">
              <a:avLst/>
            </a:prstGeom>
            <a:noFill/>
            <a:ln w="19050" cap="flat" cmpd="sng">
              <a:solidFill>
                <a:schemeClr val="dk1"/>
              </a:solidFill>
              <a:prstDash val="solid"/>
              <a:round/>
              <a:headEnd type="none" w="sm" len="sm"/>
              <a:tailEnd type="none" w="sm" len="sm"/>
            </a:ln>
          </p:spPr>
        </p:cxnSp>
        <p:cxnSp>
          <p:nvCxnSpPr>
            <p:cNvPr id="18" name="Shape 699">
              <a:extLst>
                <a:ext uri="{FF2B5EF4-FFF2-40B4-BE49-F238E27FC236}">
                  <a16:creationId xmlns:a16="http://schemas.microsoft.com/office/drawing/2014/main" id="{83B89CED-E899-2547-B6C6-29A0F724CD5E}"/>
                </a:ext>
              </a:extLst>
            </p:cNvPr>
            <p:cNvCxnSpPr/>
            <p:nvPr/>
          </p:nvCxnSpPr>
          <p:spPr>
            <a:xfrm>
              <a:off x="2799688" y="4271392"/>
              <a:ext cx="640200" cy="0"/>
            </a:xfrm>
            <a:prstGeom prst="straightConnector1">
              <a:avLst/>
            </a:prstGeom>
            <a:noFill/>
            <a:ln w="19050" cap="flat" cmpd="sng">
              <a:solidFill>
                <a:schemeClr val="dk1"/>
              </a:solidFill>
              <a:prstDash val="solid"/>
              <a:round/>
              <a:headEnd type="none" w="sm" len="sm"/>
              <a:tailEnd type="none" w="sm" len="sm"/>
            </a:ln>
          </p:spPr>
        </p:cxnSp>
      </p:grpSp>
      <p:sp>
        <p:nvSpPr>
          <p:cNvPr id="33" name="Shape 596">
            <a:extLst>
              <a:ext uri="{FF2B5EF4-FFF2-40B4-BE49-F238E27FC236}">
                <a16:creationId xmlns:a16="http://schemas.microsoft.com/office/drawing/2014/main" id="{04F32DBF-42D2-954A-87ED-91D3FA2EF300}"/>
              </a:ext>
            </a:extLst>
          </p:cNvPr>
          <p:cNvSpPr>
            <a:spLocks noGrp="1"/>
          </p:cNvSpPr>
          <p:nvPr>
            <p:ph type="sldNum" sz="quarter" idx="12"/>
          </p:nvPr>
        </p:nvSpPr>
        <p:spPr>
          <a:xfrm>
            <a:off x="8559864" y="6453336"/>
            <a:ext cx="548640" cy="396240"/>
          </a:xfrm>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15</a:t>
            </a:fld>
            <a:endParaRPr dirty="0"/>
          </a:p>
        </p:txBody>
      </p:sp>
      <p:grpSp>
        <p:nvGrpSpPr>
          <p:cNvPr id="34" name="Shape 733">
            <a:extLst>
              <a:ext uri="{FF2B5EF4-FFF2-40B4-BE49-F238E27FC236}">
                <a16:creationId xmlns:a16="http://schemas.microsoft.com/office/drawing/2014/main" id="{12014D88-4642-8545-8E53-72D89FD833E7}"/>
              </a:ext>
            </a:extLst>
          </p:cNvPr>
          <p:cNvGrpSpPr/>
          <p:nvPr/>
        </p:nvGrpSpPr>
        <p:grpSpPr>
          <a:xfrm>
            <a:off x="6656721" y="3683525"/>
            <a:ext cx="2235200" cy="1645800"/>
            <a:chOff x="4826000" y="3611334"/>
            <a:chExt cx="2235200" cy="1645800"/>
          </a:xfrm>
        </p:grpSpPr>
        <p:sp>
          <p:nvSpPr>
            <p:cNvPr id="35" name="Shape 734">
              <a:extLst>
                <a:ext uri="{FF2B5EF4-FFF2-40B4-BE49-F238E27FC236}">
                  <a16:creationId xmlns:a16="http://schemas.microsoft.com/office/drawing/2014/main" id="{AD55F86B-6C59-0347-989D-463746B07BBE}"/>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6" name="Shape 735">
              <a:extLst>
                <a:ext uri="{FF2B5EF4-FFF2-40B4-BE49-F238E27FC236}">
                  <a16:creationId xmlns:a16="http://schemas.microsoft.com/office/drawing/2014/main" id="{5553A75F-B352-E246-9E0D-2F224768CDDA}"/>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 name="Shape 736">
              <a:extLst>
                <a:ext uri="{FF2B5EF4-FFF2-40B4-BE49-F238E27FC236}">
                  <a16:creationId xmlns:a16="http://schemas.microsoft.com/office/drawing/2014/main" id="{30FA61E5-D574-6D43-9F5C-B9D167D865F5}"/>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0.93</a:t>
              </a:r>
              <a:endParaRPr sz="1800" dirty="0">
                <a:solidFill>
                  <a:schemeClr val="dk1"/>
                </a:solidFill>
                <a:latin typeface="Calibri"/>
                <a:ea typeface="Calibri"/>
                <a:cs typeface="Calibri"/>
                <a:sym typeface="Calibri"/>
              </a:endParaRPr>
            </a:p>
          </p:txBody>
        </p:sp>
        <p:sp>
          <p:nvSpPr>
            <p:cNvPr id="38" name="Shape 737">
              <a:extLst>
                <a:ext uri="{FF2B5EF4-FFF2-40B4-BE49-F238E27FC236}">
                  <a16:creationId xmlns:a16="http://schemas.microsoft.com/office/drawing/2014/main" id="{8F5911DC-EC6C-BB45-9B94-E713206C03BD}"/>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39" name="Shape 738">
              <a:extLst>
                <a:ext uri="{FF2B5EF4-FFF2-40B4-BE49-F238E27FC236}">
                  <a16:creationId xmlns:a16="http://schemas.microsoft.com/office/drawing/2014/main" id="{0E658A56-76EA-524F-92CA-6139208C67B7}"/>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0.02</a:t>
              </a:r>
              <a:endParaRPr sz="1800" dirty="0">
                <a:solidFill>
                  <a:schemeClr val="dk1"/>
                </a:solidFill>
                <a:latin typeface="Calibri"/>
                <a:ea typeface="Calibri"/>
                <a:cs typeface="Calibri"/>
                <a:sym typeface="Calibri"/>
              </a:endParaRPr>
            </a:p>
          </p:txBody>
        </p:sp>
        <p:sp>
          <p:nvSpPr>
            <p:cNvPr id="40" name="Shape 739">
              <a:extLst>
                <a:ext uri="{FF2B5EF4-FFF2-40B4-BE49-F238E27FC236}">
                  <a16:creationId xmlns:a16="http://schemas.microsoft.com/office/drawing/2014/main" id="{D217705A-5D3B-7948-B0B2-0D70D42CD7A7}"/>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0.10</a:t>
              </a:r>
              <a:endParaRPr sz="1800" dirty="0">
                <a:solidFill>
                  <a:schemeClr val="dk1"/>
                </a:solidFill>
                <a:latin typeface="Calibri"/>
                <a:ea typeface="Calibri"/>
                <a:cs typeface="Calibri"/>
                <a:sym typeface="Calibri"/>
              </a:endParaRPr>
            </a:p>
          </p:txBody>
        </p:sp>
        <p:sp>
          <p:nvSpPr>
            <p:cNvPr id="41" name="Shape 740">
              <a:extLst>
                <a:ext uri="{FF2B5EF4-FFF2-40B4-BE49-F238E27FC236}">
                  <a16:creationId xmlns:a16="http://schemas.microsoft.com/office/drawing/2014/main" id="{F1B8E981-C62F-AD42-95A4-458880CB0061}"/>
                </a:ext>
              </a:extLst>
            </p:cNvPr>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0.90</a:t>
              </a:r>
              <a:endParaRPr sz="1800" dirty="0">
                <a:solidFill>
                  <a:schemeClr val="dk1"/>
                </a:solidFill>
                <a:latin typeface="Calibri"/>
                <a:ea typeface="Calibri"/>
                <a:cs typeface="Calibri"/>
                <a:sym typeface="Calibri"/>
              </a:endParaRPr>
            </a:p>
          </p:txBody>
        </p:sp>
        <p:sp>
          <p:nvSpPr>
            <p:cNvPr id="42" name="Shape 741">
              <a:extLst>
                <a:ext uri="{FF2B5EF4-FFF2-40B4-BE49-F238E27FC236}">
                  <a16:creationId xmlns:a16="http://schemas.microsoft.com/office/drawing/2014/main" id="{8847F26F-7FF6-FB47-BEBA-5CB6801C3A14}"/>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43" name="Shape 742">
              <a:extLst>
                <a:ext uri="{FF2B5EF4-FFF2-40B4-BE49-F238E27FC236}">
                  <a16:creationId xmlns:a16="http://schemas.microsoft.com/office/drawing/2014/main" id="{683820A7-3FDD-4E43-8278-49C789A428F6}"/>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4" name="Shape 743">
              <a:extLst>
                <a:ext uri="{FF2B5EF4-FFF2-40B4-BE49-F238E27FC236}">
                  <a16:creationId xmlns:a16="http://schemas.microsoft.com/office/drawing/2014/main" id="{CAF493E7-5FCE-4649-9EFC-DFA39A50694B}"/>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5" name="Shape 744">
              <a:extLst>
                <a:ext uri="{FF2B5EF4-FFF2-40B4-BE49-F238E27FC236}">
                  <a16:creationId xmlns:a16="http://schemas.microsoft.com/office/drawing/2014/main" id="{5CB76113-D737-8740-A183-7A2DF67EC371}"/>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grpSp>
        <p:nvGrpSpPr>
          <p:cNvPr id="46" name="Shape 762">
            <a:extLst>
              <a:ext uri="{FF2B5EF4-FFF2-40B4-BE49-F238E27FC236}">
                <a16:creationId xmlns:a16="http://schemas.microsoft.com/office/drawing/2014/main" id="{3CB9858F-FC6B-0544-B9CC-51913EEB813E}"/>
              </a:ext>
            </a:extLst>
          </p:cNvPr>
          <p:cNvGrpSpPr/>
          <p:nvPr/>
        </p:nvGrpSpPr>
        <p:grpSpPr>
          <a:xfrm>
            <a:off x="4259810" y="4244031"/>
            <a:ext cx="2235200" cy="548700"/>
            <a:chOff x="4038643" y="4217897"/>
            <a:chExt cx="2235200" cy="548700"/>
          </a:xfrm>
          <a:solidFill>
            <a:schemeClr val="bg1"/>
          </a:solidFill>
        </p:grpSpPr>
        <p:grpSp>
          <p:nvGrpSpPr>
            <p:cNvPr id="47" name="Shape 763">
              <a:extLst>
                <a:ext uri="{FF2B5EF4-FFF2-40B4-BE49-F238E27FC236}">
                  <a16:creationId xmlns:a16="http://schemas.microsoft.com/office/drawing/2014/main" id="{E42BBB4B-3DC6-0247-8A94-1C2BA9790A06}"/>
                </a:ext>
              </a:extLst>
            </p:cNvPr>
            <p:cNvGrpSpPr/>
            <p:nvPr/>
          </p:nvGrpSpPr>
          <p:grpSpPr>
            <a:xfrm>
              <a:off x="4038643" y="4217897"/>
              <a:ext cx="2235200" cy="548700"/>
              <a:chOff x="1297709" y="3997072"/>
              <a:chExt cx="2235200" cy="548700"/>
            </a:xfrm>
            <a:grpFill/>
          </p:grpSpPr>
          <p:sp>
            <p:nvSpPr>
              <p:cNvPr id="51" name="Shape 764">
                <a:extLst>
                  <a:ext uri="{FF2B5EF4-FFF2-40B4-BE49-F238E27FC236}">
                    <a16:creationId xmlns:a16="http://schemas.microsoft.com/office/drawing/2014/main" id="{FB92340B-E358-F644-A416-229ECC11B6E5}"/>
                  </a:ext>
                </a:extLst>
              </p:cNvPr>
              <p:cNvSpPr/>
              <p:nvPr/>
            </p:nvSpPr>
            <p:spPr>
              <a:xfrm>
                <a:off x="12977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Shape 765">
                <a:extLst>
                  <a:ext uri="{FF2B5EF4-FFF2-40B4-BE49-F238E27FC236}">
                    <a16:creationId xmlns:a16="http://schemas.microsoft.com/office/drawing/2014/main" id="{FA9D3EC6-9024-D74B-888F-15E6A5E85580}"/>
                  </a:ext>
                </a:extLst>
              </p:cNvPr>
              <p:cNvSpPr/>
              <p:nvPr/>
            </p:nvSpPr>
            <p:spPr>
              <a:xfrm flipH="1">
                <a:off x="34174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48" name="Shape 766">
              <a:extLst>
                <a:ext uri="{FF2B5EF4-FFF2-40B4-BE49-F238E27FC236}">
                  <a16:creationId xmlns:a16="http://schemas.microsoft.com/office/drawing/2014/main" id="{0F98BC67-2C44-CC41-9C44-A27C7FEF6518}"/>
                </a:ext>
              </a:extLst>
            </p:cNvPr>
            <p:cNvSpPr txBox="1"/>
            <p:nvPr/>
          </p:nvSpPr>
          <p:spPr>
            <a:xfrm>
              <a:off x="4157880"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1.0</a:t>
              </a:r>
              <a:endParaRPr sz="1800" dirty="0">
                <a:solidFill>
                  <a:schemeClr val="dk1"/>
                </a:solidFill>
                <a:latin typeface="Calibri"/>
                <a:ea typeface="Calibri"/>
                <a:cs typeface="Calibri"/>
                <a:sym typeface="Calibri"/>
              </a:endParaRPr>
            </a:p>
          </p:txBody>
        </p:sp>
        <p:sp>
          <p:nvSpPr>
            <p:cNvPr id="49" name="Shape 767">
              <a:extLst>
                <a:ext uri="{FF2B5EF4-FFF2-40B4-BE49-F238E27FC236}">
                  <a16:creationId xmlns:a16="http://schemas.microsoft.com/office/drawing/2014/main" id="{E8C14BCB-1757-C847-96B8-9080B08224BA}"/>
                </a:ext>
              </a:extLst>
            </p:cNvPr>
            <p:cNvSpPr txBox="1"/>
            <p:nvPr/>
          </p:nvSpPr>
          <p:spPr>
            <a:xfrm>
              <a:off x="4841020"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a:t>
              </a:r>
              <a:endParaRPr sz="1800">
                <a:solidFill>
                  <a:schemeClr val="dk1"/>
                </a:solidFill>
                <a:latin typeface="Calibri"/>
                <a:ea typeface="Calibri"/>
                <a:cs typeface="Calibri"/>
                <a:sym typeface="Calibri"/>
              </a:endParaRPr>
            </a:p>
          </p:txBody>
        </p:sp>
        <p:sp>
          <p:nvSpPr>
            <p:cNvPr id="50" name="Shape 768">
              <a:extLst>
                <a:ext uri="{FF2B5EF4-FFF2-40B4-BE49-F238E27FC236}">
                  <a16:creationId xmlns:a16="http://schemas.microsoft.com/office/drawing/2014/main" id="{76080FAD-1A89-EE47-BC66-EC56780B86E1}"/>
                </a:ext>
              </a:extLst>
            </p:cNvPr>
            <p:cNvSpPr txBox="1"/>
            <p:nvPr/>
          </p:nvSpPr>
          <p:spPr>
            <a:xfrm>
              <a:off x="5528501"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0.0</a:t>
              </a:r>
              <a:endParaRPr sz="1800">
                <a:solidFill>
                  <a:schemeClr val="dk1"/>
                </a:solidFill>
                <a:latin typeface="Calibri"/>
                <a:ea typeface="Calibri"/>
                <a:cs typeface="Calibri"/>
                <a:sym typeface="Calibri"/>
              </a:endParaRPr>
            </a:p>
          </p:txBody>
        </p:sp>
      </p:grpSp>
      <p:sp>
        <p:nvSpPr>
          <p:cNvPr id="53" name="Shape 787">
            <a:extLst>
              <a:ext uri="{FF2B5EF4-FFF2-40B4-BE49-F238E27FC236}">
                <a16:creationId xmlns:a16="http://schemas.microsoft.com/office/drawing/2014/main" id="{30DB7475-46E9-EE46-9F18-1BB9DF344D97}"/>
              </a:ext>
            </a:extLst>
          </p:cNvPr>
          <p:cNvSpPr/>
          <p:nvPr/>
        </p:nvSpPr>
        <p:spPr>
          <a:xfrm>
            <a:off x="5156850" y="3702164"/>
            <a:ext cx="473100" cy="492300"/>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0</a:t>
            </a:r>
            <a:endParaRPr sz="2600">
              <a:solidFill>
                <a:schemeClr val="dk1"/>
              </a:solidFill>
              <a:latin typeface="Arial"/>
              <a:ea typeface="Arial"/>
              <a:cs typeface="Arial"/>
              <a:sym typeface="Arial"/>
            </a:endParaRPr>
          </a:p>
        </p:txBody>
      </p:sp>
      <p:sp>
        <p:nvSpPr>
          <p:cNvPr id="54" name="Shape 788">
            <a:extLst>
              <a:ext uri="{FF2B5EF4-FFF2-40B4-BE49-F238E27FC236}">
                <a16:creationId xmlns:a16="http://schemas.microsoft.com/office/drawing/2014/main" id="{CC2518D7-F2D3-7040-8B9B-DA069C1C00C4}"/>
              </a:ext>
            </a:extLst>
          </p:cNvPr>
          <p:cNvSpPr/>
          <p:nvPr/>
        </p:nvSpPr>
        <p:spPr>
          <a:xfrm>
            <a:off x="1856184" y="3776863"/>
            <a:ext cx="4731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dirty="0">
                <a:solidFill>
                  <a:schemeClr val="dk1"/>
                </a:solidFill>
                <a:latin typeface="Constantia"/>
                <a:ea typeface="Constantia"/>
                <a:cs typeface="Constantia"/>
                <a:sym typeface="Constantia"/>
              </a:rPr>
              <a:t>x</a:t>
            </a:r>
            <a:r>
              <a:rPr lang="nl-NL" sz="2600" baseline="-25000" dirty="0">
                <a:solidFill>
                  <a:schemeClr val="dk1"/>
                </a:solidFill>
                <a:latin typeface="Cambria"/>
                <a:ea typeface="Cambria"/>
                <a:cs typeface="Cambria"/>
                <a:sym typeface="Cambria"/>
              </a:rPr>
              <a:t>1</a:t>
            </a:r>
            <a:endParaRPr sz="2600" dirty="0">
              <a:solidFill>
                <a:schemeClr val="dk1"/>
              </a:solidFill>
              <a:latin typeface="Arial"/>
              <a:ea typeface="Arial"/>
              <a:cs typeface="Arial"/>
              <a:sym typeface="Arial"/>
            </a:endParaRPr>
          </a:p>
        </p:txBody>
      </p:sp>
      <p:sp>
        <p:nvSpPr>
          <p:cNvPr id="58" name="Rectangle 57">
            <a:extLst>
              <a:ext uri="{FF2B5EF4-FFF2-40B4-BE49-F238E27FC236}">
                <a16:creationId xmlns:a16="http://schemas.microsoft.com/office/drawing/2014/main" id="{99AE29E5-CBD7-5647-92A7-242DE558E823}"/>
              </a:ext>
            </a:extLst>
          </p:cNvPr>
          <p:cNvSpPr/>
          <p:nvPr/>
        </p:nvSpPr>
        <p:spPr>
          <a:xfrm>
            <a:off x="1092530" y="4298868"/>
            <a:ext cx="210193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A706F51-94B0-404C-A8E8-A71B758DBFC5}"/>
              </a:ext>
            </a:extLst>
          </p:cNvPr>
          <p:cNvSpPr txBox="1"/>
          <p:nvPr/>
        </p:nvSpPr>
        <p:spPr>
          <a:xfrm>
            <a:off x="1117495" y="4343176"/>
            <a:ext cx="662533" cy="369332"/>
          </a:xfrm>
          <a:prstGeom prst="rect">
            <a:avLst/>
          </a:prstGeom>
          <a:noFill/>
        </p:spPr>
        <p:txBody>
          <a:bodyPr wrap="square" rtlCol="0">
            <a:spAutoFit/>
          </a:bodyPr>
          <a:lstStyle/>
          <a:p>
            <a:pPr algn="ctr"/>
            <a:r>
              <a:rPr lang="en-US" dirty="0">
                <a:latin typeface="Calibri" panose="020F0502020204030204" pitchFamily="34" charset="0"/>
              </a:rPr>
              <a:t>0.93</a:t>
            </a:r>
          </a:p>
        </p:txBody>
      </p:sp>
      <p:sp>
        <p:nvSpPr>
          <p:cNvPr id="61" name="TextBox 60">
            <a:extLst>
              <a:ext uri="{FF2B5EF4-FFF2-40B4-BE49-F238E27FC236}">
                <a16:creationId xmlns:a16="http://schemas.microsoft.com/office/drawing/2014/main" id="{96D2DCA5-9185-A84D-84FD-8DE2A8DE221E}"/>
              </a:ext>
            </a:extLst>
          </p:cNvPr>
          <p:cNvSpPr txBox="1"/>
          <p:nvPr/>
        </p:nvSpPr>
        <p:spPr>
          <a:xfrm>
            <a:off x="1812506" y="4343176"/>
            <a:ext cx="662533" cy="369332"/>
          </a:xfrm>
          <a:prstGeom prst="rect">
            <a:avLst/>
          </a:prstGeom>
          <a:noFill/>
        </p:spPr>
        <p:txBody>
          <a:bodyPr wrap="square" rtlCol="0">
            <a:spAutoFit/>
          </a:bodyPr>
          <a:lstStyle/>
          <a:p>
            <a:pPr algn="ctr"/>
            <a:r>
              <a:rPr lang="en-US" dirty="0">
                <a:latin typeface="Calibri" panose="020F0502020204030204" pitchFamily="34" charset="0"/>
              </a:rPr>
              <a:t>0.05</a:t>
            </a:r>
          </a:p>
        </p:txBody>
      </p:sp>
      <p:sp>
        <p:nvSpPr>
          <p:cNvPr id="62" name="TextBox 61">
            <a:extLst>
              <a:ext uri="{FF2B5EF4-FFF2-40B4-BE49-F238E27FC236}">
                <a16:creationId xmlns:a16="http://schemas.microsoft.com/office/drawing/2014/main" id="{0B55ED80-22B3-6649-A18A-38DE884FDB46}"/>
              </a:ext>
            </a:extLst>
          </p:cNvPr>
          <p:cNvSpPr txBox="1"/>
          <p:nvPr/>
        </p:nvSpPr>
        <p:spPr>
          <a:xfrm>
            <a:off x="2463670" y="4341197"/>
            <a:ext cx="662533" cy="369332"/>
          </a:xfrm>
          <a:prstGeom prst="rect">
            <a:avLst/>
          </a:prstGeom>
          <a:noFill/>
        </p:spPr>
        <p:txBody>
          <a:bodyPr wrap="square" rtlCol="0">
            <a:spAutoFit/>
          </a:bodyPr>
          <a:lstStyle/>
          <a:p>
            <a:pPr algn="ctr"/>
            <a:r>
              <a:rPr lang="en-US" dirty="0">
                <a:latin typeface="Calibri" panose="020F0502020204030204" pitchFamily="34" charset="0"/>
              </a:rPr>
              <a:t>0.02</a:t>
            </a:r>
          </a:p>
        </p:txBody>
      </p:sp>
      <p:sp>
        <p:nvSpPr>
          <p:cNvPr id="63" name="Oval 62">
            <a:extLst>
              <a:ext uri="{FF2B5EF4-FFF2-40B4-BE49-F238E27FC236}">
                <a16:creationId xmlns:a16="http://schemas.microsoft.com/office/drawing/2014/main" id="{EE05027F-FB77-1C47-84F0-42C01218CCB3}"/>
              </a:ext>
            </a:extLst>
          </p:cNvPr>
          <p:cNvSpPr/>
          <p:nvPr/>
        </p:nvSpPr>
        <p:spPr>
          <a:xfrm>
            <a:off x="8134062" y="3573682"/>
            <a:ext cx="683491" cy="182395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6DDCC52-ABF9-D24F-BF1D-0A22416F2FAD}"/>
              </a:ext>
            </a:extLst>
          </p:cNvPr>
          <p:cNvSpPr/>
          <p:nvPr/>
        </p:nvSpPr>
        <p:spPr>
          <a:xfrm rot="16200000">
            <a:off x="5042014" y="3536901"/>
            <a:ext cx="683491" cy="200050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032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animBg="1"/>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64CF-86C5-2848-ABE1-94EE1AA64938}"/>
              </a:ext>
            </a:extLst>
          </p:cNvPr>
          <p:cNvSpPr>
            <a:spLocks noGrp="1"/>
          </p:cNvSpPr>
          <p:nvPr>
            <p:ph type="title"/>
          </p:nvPr>
        </p:nvSpPr>
        <p:spPr/>
        <p:txBody>
          <a:bodyPr>
            <a:normAutofit fontScale="90000"/>
          </a:bodyPr>
          <a:lstStyle/>
          <a:p>
            <a:r>
              <a:rPr lang="en-US" dirty="0"/>
              <a:t>Simulate the Cohort over Time </a:t>
            </a:r>
          </a:p>
        </p:txBody>
      </p:sp>
      <p:sp>
        <p:nvSpPr>
          <p:cNvPr id="3" name="Content Placeholder 2">
            <a:extLst>
              <a:ext uri="{FF2B5EF4-FFF2-40B4-BE49-F238E27FC236}">
                <a16:creationId xmlns:a16="http://schemas.microsoft.com/office/drawing/2014/main" id="{0B283F6F-2F38-8F4F-8B93-52B9D771E2B7}"/>
              </a:ext>
            </a:extLst>
          </p:cNvPr>
          <p:cNvSpPr>
            <a:spLocks noGrp="1"/>
          </p:cNvSpPr>
          <p:nvPr>
            <p:ph idx="1"/>
          </p:nvPr>
        </p:nvSpPr>
        <p:spPr/>
        <p:txBody>
          <a:bodyPr>
            <a:normAutofit/>
          </a:bodyPr>
          <a:lstStyle/>
          <a:p>
            <a:r>
              <a:rPr lang="en-US" sz="2400" dirty="0"/>
              <a:t>Initial cohort distribution:</a:t>
            </a:r>
          </a:p>
          <a:p>
            <a:endParaRPr lang="en-US" sz="2400" dirty="0"/>
          </a:p>
          <a:p>
            <a:endParaRPr lang="en-US" sz="2400" dirty="0"/>
          </a:p>
          <a:p>
            <a:r>
              <a:rPr lang="en-US" sz="2400" dirty="0">
                <a:solidFill>
                  <a:schemeClr val="dk1"/>
                </a:solidFill>
              </a:rPr>
              <a:t>Cohort distribution at next time step is calculated through matrix multiplication</a:t>
            </a:r>
          </a:p>
          <a:p>
            <a:endParaRPr lang="en-US" sz="2400" dirty="0"/>
          </a:p>
        </p:txBody>
      </p:sp>
      <p:sp>
        <p:nvSpPr>
          <p:cNvPr id="4" name="Shape 632">
            <a:extLst>
              <a:ext uri="{FF2B5EF4-FFF2-40B4-BE49-F238E27FC236}">
                <a16:creationId xmlns:a16="http://schemas.microsoft.com/office/drawing/2014/main" id="{5FBA1C37-4D53-DB4A-9141-CB619C00FD2D}"/>
              </a:ext>
            </a:extLst>
          </p:cNvPr>
          <p:cNvSpPr/>
          <p:nvPr/>
        </p:nvSpPr>
        <p:spPr>
          <a:xfrm>
            <a:off x="1613043" y="1932027"/>
            <a:ext cx="3832260" cy="430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i="1" dirty="0">
                <a:solidFill>
                  <a:schemeClr val="dk1"/>
                </a:solidFill>
                <a:latin typeface="Constantia"/>
                <a:ea typeface="Constantia"/>
                <a:cs typeface="Constantia"/>
                <a:sym typeface="Constantia"/>
              </a:rPr>
              <a:t>x</a:t>
            </a:r>
            <a:r>
              <a:rPr lang="nl-NL" sz="2200" baseline="-25000" dirty="0">
                <a:solidFill>
                  <a:schemeClr val="dk1"/>
                </a:solidFill>
                <a:latin typeface="Cambria"/>
                <a:ea typeface="Cambria"/>
                <a:cs typeface="Cambria"/>
                <a:sym typeface="Cambria"/>
              </a:rPr>
              <a:t>0  </a:t>
            </a:r>
            <a:r>
              <a:rPr lang="nl-NL" sz="2200" dirty="0">
                <a:solidFill>
                  <a:schemeClr val="dk1"/>
                </a:solidFill>
                <a:latin typeface="Constantia"/>
                <a:ea typeface="Constantia"/>
                <a:cs typeface="Constantia"/>
                <a:sym typeface="Constantia"/>
              </a:rPr>
              <a:t>= [</a:t>
            </a:r>
            <a:r>
              <a:rPr lang="nl-NL" sz="2200" dirty="0">
                <a:solidFill>
                  <a:schemeClr val="dk1"/>
                </a:solidFill>
                <a:latin typeface="Calibri" panose="020F0502020204030204" pitchFamily="34" charset="0"/>
                <a:ea typeface="Cambria"/>
                <a:cs typeface="Calibri" panose="020F0502020204030204" pitchFamily="34" charset="0"/>
                <a:sym typeface="Cambria"/>
              </a:rPr>
              <a:t>1.0	0.0	  0.0</a:t>
            </a:r>
            <a:r>
              <a:rPr lang="nl-NL" sz="2200" dirty="0">
                <a:solidFill>
                  <a:schemeClr val="dk1"/>
                </a:solidFill>
                <a:latin typeface="Constantia"/>
                <a:ea typeface="Constantia"/>
                <a:cs typeface="Constantia"/>
                <a:sym typeface="Constantia"/>
              </a:rPr>
              <a:t>]</a:t>
            </a:r>
            <a:endParaRPr sz="2200" dirty="0">
              <a:solidFill>
                <a:schemeClr val="dk1"/>
              </a:solidFill>
              <a:latin typeface="Constantia"/>
              <a:ea typeface="Constantia"/>
              <a:cs typeface="Constantia"/>
              <a:sym typeface="Constantia"/>
            </a:endParaRPr>
          </a:p>
        </p:txBody>
      </p:sp>
      <p:sp>
        <p:nvSpPr>
          <p:cNvPr id="5" name="Shape 576">
            <a:extLst>
              <a:ext uri="{FF2B5EF4-FFF2-40B4-BE49-F238E27FC236}">
                <a16:creationId xmlns:a16="http://schemas.microsoft.com/office/drawing/2014/main" id="{A0C915CA-BEA5-F24F-92BA-803799D1A91A}"/>
              </a:ext>
            </a:extLst>
          </p:cNvPr>
          <p:cNvSpPr txBox="1">
            <a:spLocks/>
          </p:cNvSpPr>
          <p:nvPr/>
        </p:nvSpPr>
        <p:spPr>
          <a:xfrm>
            <a:off x="5322013" y="1839073"/>
            <a:ext cx="3467967" cy="456085"/>
          </a:xfrm>
          <a:prstGeom prst="rect">
            <a:avLst/>
          </a:prstGeom>
        </p:spPr>
        <p:txBody>
          <a:bodyPr spcFirstLastPara="1" vert="horz" wrap="square" lIns="91425" tIns="91425" rIns="91425" bIns="91425" rtlCol="0" anchor="t" anchorCtr="0">
            <a:noAutofit/>
          </a:bodyPr>
          <a:lst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88900">
              <a:spcBef>
                <a:spcPts val="440"/>
              </a:spcBef>
              <a:buFont typeface="Arial" pitchFamily="34" charset="0"/>
              <a:buNone/>
            </a:pPr>
            <a:r>
              <a:rPr lang="en-US" sz="1800" dirty="0">
                <a:solidFill>
                  <a:srgbClr val="004D99"/>
                </a:solidFill>
              </a:rPr>
              <a:t>(everyone starts healthy)</a:t>
            </a:r>
          </a:p>
        </p:txBody>
      </p:sp>
      <p:sp>
        <p:nvSpPr>
          <p:cNvPr id="6" name="Shape 687">
            <a:extLst>
              <a:ext uri="{FF2B5EF4-FFF2-40B4-BE49-F238E27FC236}">
                <a16:creationId xmlns:a16="http://schemas.microsoft.com/office/drawing/2014/main" id="{0633C45E-8ED1-6341-AE99-97233FC326A2}"/>
              </a:ext>
            </a:extLst>
          </p:cNvPr>
          <p:cNvSpPr txBox="1"/>
          <p:nvPr/>
        </p:nvSpPr>
        <p:spPr>
          <a:xfrm>
            <a:off x="3425585" y="4260264"/>
            <a:ext cx="6624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grpSp>
        <p:nvGrpSpPr>
          <p:cNvPr id="7" name="Shape 688">
            <a:extLst>
              <a:ext uri="{FF2B5EF4-FFF2-40B4-BE49-F238E27FC236}">
                <a16:creationId xmlns:a16="http://schemas.microsoft.com/office/drawing/2014/main" id="{109CED55-5EDA-3A42-BF2F-0D96293C273D}"/>
              </a:ext>
            </a:extLst>
          </p:cNvPr>
          <p:cNvGrpSpPr/>
          <p:nvPr/>
        </p:nvGrpSpPr>
        <p:grpSpPr>
          <a:xfrm>
            <a:off x="4256861" y="4241206"/>
            <a:ext cx="2235200" cy="548700"/>
            <a:chOff x="1297709" y="3997072"/>
            <a:chExt cx="2235200" cy="548700"/>
          </a:xfrm>
        </p:grpSpPr>
        <p:sp>
          <p:nvSpPr>
            <p:cNvPr id="8" name="Shape 689">
              <a:extLst>
                <a:ext uri="{FF2B5EF4-FFF2-40B4-BE49-F238E27FC236}">
                  <a16:creationId xmlns:a16="http://schemas.microsoft.com/office/drawing/2014/main" id="{F49DF240-7505-064F-81B4-A8B77303A25A}"/>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9" name="Shape 690">
              <a:extLst>
                <a:ext uri="{FF2B5EF4-FFF2-40B4-BE49-F238E27FC236}">
                  <a16:creationId xmlns:a16="http://schemas.microsoft.com/office/drawing/2014/main" id="{1D63D51B-9BEA-B844-85C3-F9F6C324E1BD}"/>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3" name="Shape 694">
            <a:extLst>
              <a:ext uri="{FF2B5EF4-FFF2-40B4-BE49-F238E27FC236}">
                <a16:creationId xmlns:a16="http://schemas.microsoft.com/office/drawing/2014/main" id="{39FA0653-C8E0-0948-9321-E8B8A658F3F8}"/>
              </a:ext>
            </a:extLst>
          </p:cNvPr>
          <p:cNvGrpSpPr/>
          <p:nvPr/>
        </p:nvGrpSpPr>
        <p:grpSpPr>
          <a:xfrm>
            <a:off x="1019508" y="4223125"/>
            <a:ext cx="2235200" cy="566781"/>
            <a:chOff x="1297709" y="3978991"/>
            <a:chExt cx="2235200" cy="566781"/>
          </a:xfrm>
        </p:grpSpPr>
        <p:sp>
          <p:nvSpPr>
            <p:cNvPr id="14" name="Shape 695">
              <a:extLst>
                <a:ext uri="{FF2B5EF4-FFF2-40B4-BE49-F238E27FC236}">
                  <a16:creationId xmlns:a16="http://schemas.microsoft.com/office/drawing/2014/main" id="{5F47F6E7-37F7-DF48-BA72-3051F978EDE0}"/>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 name="Shape 696">
              <a:extLst>
                <a:ext uri="{FF2B5EF4-FFF2-40B4-BE49-F238E27FC236}">
                  <a16:creationId xmlns:a16="http://schemas.microsoft.com/office/drawing/2014/main" id="{53316E7E-60B6-2148-A540-033F3D923C9C}"/>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6" name="Shape 697">
              <a:extLst>
                <a:ext uri="{FF2B5EF4-FFF2-40B4-BE49-F238E27FC236}">
                  <a16:creationId xmlns:a16="http://schemas.microsoft.com/office/drawing/2014/main" id="{08B18DFD-D079-8B4F-8B77-38021EA72B2D}"/>
                </a:ext>
              </a:extLst>
            </p:cNvPr>
            <p:cNvSpPr/>
            <p:nvPr/>
          </p:nvSpPr>
          <p:spPr>
            <a:xfrm>
              <a:off x="2095582" y="3978991"/>
              <a:ext cx="7152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t+1</a:t>
              </a:r>
              <a:endParaRPr sz="2600">
                <a:solidFill>
                  <a:schemeClr val="dk1"/>
                </a:solidFill>
                <a:latin typeface="Arial"/>
                <a:ea typeface="Arial"/>
                <a:cs typeface="Arial"/>
                <a:sym typeface="Arial"/>
              </a:endParaRPr>
            </a:p>
          </p:txBody>
        </p:sp>
        <p:cxnSp>
          <p:nvCxnSpPr>
            <p:cNvPr id="17" name="Shape 698">
              <a:extLst>
                <a:ext uri="{FF2B5EF4-FFF2-40B4-BE49-F238E27FC236}">
                  <a16:creationId xmlns:a16="http://schemas.microsoft.com/office/drawing/2014/main" id="{BB81B5A4-A340-CE46-9A7E-50CBE43B3964}"/>
                </a:ext>
              </a:extLst>
            </p:cNvPr>
            <p:cNvCxnSpPr/>
            <p:nvPr/>
          </p:nvCxnSpPr>
          <p:spPr>
            <a:xfrm>
              <a:off x="1413164" y="4271392"/>
              <a:ext cx="640200" cy="0"/>
            </a:xfrm>
            <a:prstGeom prst="straightConnector1">
              <a:avLst/>
            </a:prstGeom>
            <a:noFill/>
            <a:ln w="19050" cap="flat" cmpd="sng">
              <a:solidFill>
                <a:schemeClr val="dk1"/>
              </a:solidFill>
              <a:prstDash val="solid"/>
              <a:round/>
              <a:headEnd type="none" w="sm" len="sm"/>
              <a:tailEnd type="none" w="sm" len="sm"/>
            </a:ln>
          </p:spPr>
        </p:cxnSp>
        <p:cxnSp>
          <p:nvCxnSpPr>
            <p:cNvPr id="18" name="Shape 699">
              <a:extLst>
                <a:ext uri="{FF2B5EF4-FFF2-40B4-BE49-F238E27FC236}">
                  <a16:creationId xmlns:a16="http://schemas.microsoft.com/office/drawing/2014/main" id="{83B89CED-E899-2547-B6C6-29A0F724CD5E}"/>
                </a:ext>
              </a:extLst>
            </p:cNvPr>
            <p:cNvCxnSpPr/>
            <p:nvPr/>
          </p:nvCxnSpPr>
          <p:spPr>
            <a:xfrm>
              <a:off x="2799688" y="4271392"/>
              <a:ext cx="640200" cy="0"/>
            </a:xfrm>
            <a:prstGeom prst="straightConnector1">
              <a:avLst/>
            </a:prstGeom>
            <a:noFill/>
            <a:ln w="19050" cap="flat" cmpd="sng">
              <a:solidFill>
                <a:schemeClr val="dk1"/>
              </a:solidFill>
              <a:prstDash val="solid"/>
              <a:round/>
              <a:headEnd type="none" w="sm" len="sm"/>
              <a:tailEnd type="none" w="sm" len="sm"/>
            </a:ln>
          </p:spPr>
        </p:cxnSp>
      </p:grpSp>
      <p:sp>
        <p:nvSpPr>
          <p:cNvPr id="33" name="Shape 596">
            <a:extLst>
              <a:ext uri="{FF2B5EF4-FFF2-40B4-BE49-F238E27FC236}">
                <a16:creationId xmlns:a16="http://schemas.microsoft.com/office/drawing/2014/main" id="{04F32DBF-42D2-954A-87ED-91D3FA2EF300}"/>
              </a:ext>
            </a:extLst>
          </p:cNvPr>
          <p:cNvSpPr>
            <a:spLocks noGrp="1"/>
          </p:cNvSpPr>
          <p:nvPr>
            <p:ph type="sldNum" sz="quarter" idx="12"/>
          </p:nvPr>
        </p:nvSpPr>
        <p:spPr>
          <a:xfrm>
            <a:off x="8559864" y="6453336"/>
            <a:ext cx="548640" cy="396240"/>
          </a:xfrm>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16</a:t>
            </a:fld>
            <a:endParaRPr dirty="0"/>
          </a:p>
        </p:txBody>
      </p:sp>
      <p:grpSp>
        <p:nvGrpSpPr>
          <p:cNvPr id="34" name="Shape 733">
            <a:extLst>
              <a:ext uri="{FF2B5EF4-FFF2-40B4-BE49-F238E27FC236}">
                <a16:creationId xmlns:a16="http://schemas.microsoft.com/office/drawing/2014/main" id="{12014D88-4642-8545-8E53-72D89FD833E7}"/>
              </a:ext>
            </a:extLst>
          </p:cNvPr>
          <p:cNvGrpSpPr/>
          <p:nvPr/>
        </p:nvGrpSpPr>
        <p:grpSpPr>
          <a:xfrm>
            <a:off x="6656721" y="3683525"/>
            <a:ext cx="2235200" cy="1645800"/>
            <a:chOff x="4826000" y="3611334"/>
            <a:chExt cx="2235200" cy="1645800"/>
          </a:xfrm>
        </p:grpSpPr>
        <p:sp>
          <p:nvSpPr>
            <p:cNvPr id="35" name="Shape 734">
              <a:extLst>
                <a:ext uri="{FF2B5EF4-FFF2-40B4-BE49-F238E27FC236}">
                  <a16:creationId xmlns:a16="http://schemas.microsoft.com/office/drawing/2014/main" id="{AD55F86B-6C59-0347-989D-463746B07BBE}"/>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6" name="Shape 735">
              <a:extLst>
                <a:ext uri="{FF2B5EF4-FFF2-40B4-BE49-F238E27FC236}">
                  <a16:creationId xmlns:a16="http://schemas.microsoft.com/office/drawing/2014/main" id="{5553A75F-B352-E246-9E0D-2F224768CDDA}"/>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 name="Shape 736">
              <a:extLst>
                <a:ext uri="{FF2B5EF4-FFF2-40B4-BE49-F238E27FC236}">
                  <a16:creationId xmlns:a16="http://schemas.microsoft.com/office/drawing/2014/main" id="{30FA61E5-D574-6D43-9F5C-B9D167D865F5}"/>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0.93</a:t>
              </a:r>
              <a:endParaRPr sz="1800" dirty="0">
                <a:solidFill>
                  <a:schemeClr val="dk1"/>
                </a:solidFill>
                <a:latin typeface="Calibri"/>
                <a:ea typeface="Calibri"/>
                <a:cs typeface="Calibri"/>
                <a:sym typeface="Calibri"/>
              </a:endParaRPr>
            </a:p>
          </p:txBody>
        </p:sp>
        <p:sp>
          <p:nvSpPr>
            <p:cNvPr id="38" name="Shape 737">
              <a:extLst>
                <a:ext uri="{FF2B5EF4-FFF2-40B4-BE49-F238E27FC236}">
                  <a16:creationId xmlns:a16="http://schemas.microsoft.com/office/drawing/2014/main" id="{8F5911DC-EC6C-BB45-9B94-E713206C03BD}"/>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39" name="Shape 738">
              <a:extLst>
                <a:ext uri="{FF2B5EF4-FFF2-40B4-BE49-F238E27FC236}">
                  <a16:creationId xmlns:a16="http://schemas.microsoft.com/office/drawing/2014/main" id="{0E658A56-76EA-524F-92CA-6139208C67B7}"/>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0.02</a:t>
              </a:r>
              <a:endParaRPr sz="1800" dirty="0">
                <a:solidFill>
                  <a:schemeClr val="dk1"/>
                </a:solidFill>
                <a:latin typeface="Calibri"/>
                <a:ea typeface="Calibri"/>
                <a:cs typeface="Calibri"/>
                <a:sym typeface="Calibri"/>
              </a:endParaRPr>
            </a:p>
          </p:txBody>
        </p:sp>
        <p:sp>
          <p:nvSpPr>
            <p:cNvPr id="40" name="Shape 739">
              <a:extLst>
                <a:ext uri="{FF2B5EF4-FFF2-40B4-BE49-F238E27FC236}">
                  <a16:creationId xmlns:a16="http://schemas.microsoft.com/office/drawing/2014/main" id="{D217705A-5D3B-7948-B0B2-0D70D42CD7A7}"/>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0.10</a:t>
              </a:r>
              <a:endParaRPr sz="1800" dirty="0">
                <a:solidFill>
                  <a:schemeClr val="dk1"/>
                </a:solidFill>
                <a:latin typeface="Calibri"/>
                <a:ea typeface="Calibri"/>
                <a:cs typeface="Calibri"/>
                <a:sym typeface="Calibri"/>
              </a:endParaRPr>
            </a:p>
          </p:txBody>
        </p:sp>
        <p:sp>
          <p:nvSpPr>
            <p:cNvPr id="41" name="Shape 740">
              <a:extLst>
                <a:ext uri="{FF2B5EF4-FFF2-40B4-BE49-F238E27FC236}">
                  <a16:creationId xmlns:a16="http://schemas.microsoft.com/office/drawing/2014/main" id="{F1B8E981-C62F-AD42-95A4-458880CB0061}"/>
                </a:ext>
              </a:extLst>
            </p:cNvPr>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0.90</a:t>
              </a:r>
              <a:endParaRPr sz="1800" dirty="0">
                <a:solidFill>
                  <a:schemeClr val="dk1"/>
                </a:solidFill>
                <a:latin typeface="Calibri"/>
                <a:ea typeface="Calibri"/>
                <a:cs typeface="Calibri"/>
                <a:sym typeface="Calibri"/>
              </a:endParaRPr>
            </a:p>
          </p:txBody>
        </p:sp>
        <p:sp>
          <p:nvSpPr>
            <p:cNvPr id="42" name="Shape 741">
              <a:extLst>
                <a:ext uri="{FF2B5EF4-FFF2-40B4-BE49-F238E27FC236}">
                  <a16:creationId xmlns:a16="http://schemas.microsoft.com/office/drawing/2014/main" id="{8847F26F-7FF6-FB47-BEBA-5CB6801C3A14}"/>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43" name="Shape 742">
              <a:extLst>
                <a:ext uri="{FF2B5EF4-FFF2-40B4-BE49-F238E27FC236}">
                  <a16:creationId xmlns:a16="http://schemas.microsoft.com/office/drawing/2014/main" id="{683820A7-3FDD-4E43-8278-49C789A428F6}"/>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4" name="Shape 743">
              <a:extLst>
                <a:ext uri="{FF2B5EF4-FFF2-40B4-BE49-F238E27FC236}">
                  <a16:creationId xmlns:a16="http://schemas.microsoft.com/office/drawing/2014/main" id="{CAF493E7-5FCE-4649-9EFC-DFA39A50694B}"/>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5" name="Shape 744">
              <a:extLst>
                <a:ext uri="{FF2B5EF4-FFF2-40B4-BE49-F238E27FC236}">
                  <a16:creationId xmlns:a16="http://schemas.microsoft.com/office/drawing/2014/main" id="{5CB76113-D737-8740-A183-7A2DF67EC371}"/>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grpSp>
        <p:nvGrpSpPr>
          <p:cNvPr id="46" name="Shape 762">
            <a:extLst>
              <a:ext uri="{FF2B5EF4-FFF2-40B4-BE49-F238E27FC236}">
                <a16:creationId xmlns:a16="http://schemas.microsoft.com/office/drawing/2014/main" id="{3CB9858F-FC6B-0544-B9CC-51913EEB813E}"/>
              </a:ext>
            </a:extLst>
          </p:cNvPr>
          <p:cNvGrpSpPr/>
          <p:nvPr/>
        </p:nvGrpSpPr>
        <p:grpSpPr>
          <a:xfrm>
            <a:off x="4256861" y="4241206"/>
            <a:ext cx="2235200" cy="548700"/>
            <a:chOff x="4038643" y="4217897"/>
            <a:chExt cx="2235200" cy="548700"/>
          </a:xfrm>
          <a:solidFill>
            <a:schemeClr val="bg1"/>
          </a:solidFill>
        </p:grpSpPr>
        <p:grpSp>
          <p:nvGrpSpPr>
            <p:cNvPr id="47" name="Shape 763">
              <a:extLst>
                <a:ext uri="{FF2B5EF4-FFF2-40B4-BE49-F238E27FC236}">
                  <a16:creationId xmlns:a16="http://schemas.microsoft.com/office/drawing/2014/main" id="{E42BBB4B-3DC6-0247-8A94-1C2BA9790A06}"/>
                </a:ext>
              </a:extLst>
            </p:cNvPr>
            <p:cNvGrpSpPr/>
            <p:nvPr/>
          </p:nvGrpSpPr>
          <p:grpSpPr>
            <a:xfrm>
              <a:off x="4038643" y="4217897"/>
              <a:ext cx="2235200" cy="548700"/>
              <a:chOff x="1297709" y="3997072"/>
              <a:chExt cx="2235200" cy="548700"/>
            </a:xfrm>
            <a:grpFill/>
          </p:grpSpPr>
          <p:sp>
            <p:nvSpPr>
              <p:cNvPr id="51" name="Shape 764">
                <a:extLst>
                  <a:ext uri="{FF2B5EF4-FFF2-40B4-BE49-F238E27FC236}">
                    <a16:creationId xmlns:a16="http://schemas.microsoft.com/office/drawing/2014/main" id="{FB92340B-E358-F644-A416-229ECC11B6E5}"/>
                  </a:ext>
                </a:extLst>
              </p:cNvPr>
              <p:cNvSpPr/>
              <p:nvPr/>
            </p:nvSpPr>
            <p:spPr>
              <a:xfrm>
                <a:off x="12977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Shape 765">
                <a:extLst>
                  <a:ext uri="{FF2B5EF4-FFF2-40B4-BE49-F238E27FC236}">
                    <a16:creationId xmlns:a16="http://schemas.microsoft.com/office/drawing/2014/main" id="{FA9D3EC6-9024-D74B-888F-15E6A5E85580}"/>
                  </a:ext>
                </a:extLst>
              </p:cNvPr>
              <p:cNvSpPr/>
              <p:nvPr/>
            </p:nvSpPr>
            <p:spPr>
              <a:xfrm flipH="1">
                <a:off x="34174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48" name="Shape 766">
              <a:extLst>
                <a:ext uri="{FF2B5EF4-FFF2-40B4-BE49-F238E27FC236}">
                  <a16:creationId xmlns:a16="http://schemas.microsoft.com/office/drawing/2014/main" id="{0F98BC67-2C44-CC41-9C44-A27C7FEF6518}"/>
                </a:ext>
              </a:extLst>
            </p:cNvPr>
            <p:cNvSpPr txBox="1"/>
            <p:nvPr/>
          </p:nvSpPr>
          <p:spPr>
            <a:xfrm>
              <a:off x="4157880"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0.93</a:t>
              </a:r>
              <a:endParaRPr sz="1800" dirty="0">
                <a:solidFill>
                  <a:schemeClr val="dk1"/>
                </a:solidFill>
                <a:latin typeface="Calibri"/>
                <a:ea typeface="Calibri"/>
                <a:cs typeface="Calibri"/>
                <a:sym typeface="Calibri"/>
              </a:endParaRPr>
            </a:p>
          </p:txBody>
        </p:sp>
        <p:sp>
          <p:nvSpPr>
            <p:cNvPr id="49" name="Shape 767">
              <a:extLst>
                <a:ext uri="{FF2B5EF4-FFF2-40B4-BE49-F238E27FC236}">
                  <a16:creationId xmlns:a16="http://schemas.microsoft.com/office/drawing/2014/main" id="{E8C14BCB-1757-C847-96B8-9080B08224BA}"/>
                </a:ext>
              </a:extLst>
            </p:cNvPr>
            <p:cNvSpPr txBox="1"/>
            <p:nvPr/>
          </p:nvSpPr>
          <p:spPr>
            <a:xfrm>
              <a:off x="4841020"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50" name="Shape 768">
              <a:extLst>
                <a:ext uri="{FF2B5EF4-FFF2-40B4-BE49-F238E27FC236}">
                  <a16:creationId xmlns:a16="http://schemas.microsoft.com/office/drawing/2014/main" id="{76080FAD-1A89-EE47-BC66-EC56780B86E1}"/>
                </a:ext>
              </a:extLst>
            </p:cNvPr>
            <p:cNvSpPr txBox="1"/>
            <p:nvPr/>
          </p:nvSpPr>
          <p:spPr>
            <a:xfrm>
              <a:off x="5528501"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0.02</a:t>
              </a:r>
              <a:endParaRPr sz="1800" dirty="0">
                <a:solidFill>
                  <a:schemeClr val="dk1"/>
                </a:solidFill>
                <a:latin typeface="Calibri"/>
                <a:ea typeface="Calibri"/>
                <a:cs typeface="Calibri"/>
                <a:sym typeface="Calibri"/>
              </a:endParaRPr>
            </a:p>
          </p:txBody>
        </p:sp>
      </p:grpSp>
      <p:sp>
        <p:nvSpPr>
          <p:cNvPr id="53" name="Shape 787">
            <a:extLst>
              <a:ext uri="{FF2B5EF4-FFF2-40B4-BE49-F238E27FC236}">
                <a16:creationId xmlns:a16="http://schemas.microsoft.com/office/drawing/2014/main" id="{30DB7475-46E9-EE46-9F18-1BB9DF344D97}"/>
              </a:ext>
            </a:extLst>
          </p:cNvPr>
          <p:cNvSpPr/>
          <p:nvPr/>
        </p:nvSpPr>
        <p:spPr>
          <a:xfrm>
            <a:off x="5156850" y="3702164"/>
            <a:ext cx="473100" cy="492300"/>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dirty="0">
                <a:solidFill>
                  <a:schemeClr val="dk1"/>
                </a:solidFill>
                <a:latin typeface="Constantia"/>
                <a:ea typeface="Constantia"/>
                <a:cs typeface="Constantia"/>
                <a:sym typeface="Constantia"/>
              </a:rPr>
              <a:t>x</a:t>
            </a:r>
            <a:r>
              <a:rPr lang="nl-NL" sz="2600" baseline="-25000" dirty="0">
                <a:solidFill>
                  <a:schemeClr val="dk1"/>
                </a:solidFill>
                <a:latin typeface="Cambria"/>
                <a:ea typeface="Constantia"/>
                <a:cs typeface="Constantia"/>
                <a:sym typeface="Cambria"/>
              </a:rPr>
              <a:t>1</a:t>
            </a:r>
            <a:endParaRPr sz="2600" dirty="0">
              <a:solidFill>
                <a:schemeClr val="dk1"/>
              </a:solidFill>
              <a:latin typeface="Arial"/>
              <a:ea typeface="Arial"/>
              <a:cs typeface="Arial"/>
              <a:sym typeface="Arial"/>
            </a:endParaRPr>
          </a:p>
        </p:txBody>
      </p:sp>
      <p:sp>
        <p:nvSpPr>
          <p:cNvPr id="54" name="Shape 788">
            <a:extLst>
              <a:ext uri="{FF2B5EF4-FFF2-40B4-BE49-F238E27FC236}">
                <a16:creationId xmlns:a16="http://schemas.microsoft.com/office/drawing/2014/main" id="{CC2518D7-F2D3-7040-8B9B-DA069C1C00C4}"/>
              </a:ext>
            </a:extLst>
          </p:cNvPr>
          <p:cNvSpPr/>
          <p:nvPr/>
        </p:nvSpPr>
        <p:spPr>
          <a:xfrm>
            <a:off x="1856184" y="3776863"/>
            <a:ext cx="4731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dirty="0">
                <a:solidFill>
                  <a:schemeClr val="dk1"/>
                </a:solidFill>
                <a:latin typeface="Constantia"/>
                <a:ea typeface="Constantia"/>
                <a:cs typeface="Constantia"/>
                <a:sym typeface="Constantia"/>
              </a:rPr>
              <a:t>x</a:t>
            </a:r>
            <a:r>
              <a:rPr lang="nl-NL" sz="2600" baseline="-25000" dirty="0">
                <a:solidFill>
                  <a:schemeClr val="dk1"/>
                </a:solidFill>
                <a:latin typeface="Cambria"/>
                <a:ea typeface="Constantia"/>
                <a:cs typeface="Constantia"/>
                <a:sym typeface="Cambria"/>
              </a:rPr>
              <a:t>2</a:t>
            </a:r>
            <a:endParaRPr sz="2600" dirty="0">
              <a:solidFill>
                <a:schemeClr val="dk1"/>
              </a:solidFill>
              <a:latin typeface="Arial"/>
              <a:ea typeface="Arial"/>
              <a:cs typeface="Arial"/>
              <a:sym typeface="Arial"/>
            </a:endParaRPr>
          </a:p>
        </p:txBody>
      </p:sp>
      <p:sp>
        <p:nvSpPr>
          <p:cNvPr id="58" name="Rectangle 57">
            <a:extLst>
              <a:ext uri="{FF2B5EF4-FFF2-40B4-BE49-F238E27FC236}">
                <a16:creationId xmlns:a16="http://schemas.microsoft.com/office/drawing/2014/main" id="{99AE29E5-CBD7-5647-92A7-242DE558E823}"/>
              </a:ext>
            </a:extLst>
          </p:cNvPr>
          <p:cNvSpPr/>
          <p:nvPr/>
        </p:nvSpPr>
        <p:spPr>
          <a:xfrm>
            <a:off x="1092530" y="4298868"/>
            <a:ext cx="210193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64CBADB-FAF3-7548-9E73-56332466A80E}"/>
              </a:ext>
            </a:extLst>
          </p:cNvPr>
          <p:cNvSpPr txBox="1"/>
          <p:nvPr/>
        </p:nvSpPr>
        <p:spPr>
          <a:xfrm>
            <a:off x="1117495" y="4343176"/>
            <a:ext cx="662533" cy="369332"/>
          </a:xfrm>
          <a:prstGeom prst="rect">
            <a:avLst/>
          </a:prstGeom>
          <a:noFill/>
        </p:spPr>
        <p:txBody>
          <a:bodyPr wrap="square" rtlCol="0">
            <a:spAutoFit/>
          </a:bodyPr>
          <a:lstStyle/>
          <a:p>
            <a:pPr algn="ctr"/>
            <a:r>
              <a:rPr lang="en-US" dirty="0">
                <a:latin typeface="Calibri" panose="020F0502020204030204" pitchFamily="34" charset="0"/>
              </a:rPr>
              <a:t>0.87</a:t>
            </a:r>
          </a:p>
        </p:txBody>
      </p:sp>
      <p:sp>
        <p:nvSpPr>
          <p:cNvPr id="59" name="TextBox 58">
            <a:extLst>
              <a:ext uri="{FF2B5EF4-FFF2-40B4-BE49-F238E27FC236}">
                <a16:creationId xmlns:a16="http://schemas.microsoft.com/office/drawing/2014/main" id="{9E36326F-1A5A-9046-94D0-05B54C608938}"/>
              </a:ext>
            </a:extLst>
          </p:cNvPr>
          <p:cNvSpPr txBox="1"/>
          <p:nvPr/>
        </p:nvSpPr>
        <p:spPr>
          <a:xfrm>
            <a:off x="2406434" y="5193792"/>
            <a:ext cx="3811486" cy="369332"/>
          </a:xfrm>
          <a:prstGeom prst="rect">
            <a:avLst/>
          </a:prstGeom>
          <a:solidFill>
            <a:schemeClr val="bg1"/>
          </a:solidFill>
        </p:spPr>
        <p:txBody>
          <a:bodyPr wrap="square" rtlCol="0">
            <a:spAutoFit/>
          </a:bodyPr>
          <a:lstStyle/>
          <a:p>
            <a:pPr algn="ctr"/>
            <a:r>
              <a:rPr lang="en-US" dirty="0">
                <a:latin typeface="Calibri" panose="020F0502020204030204" pitchFamily="34" charset="0"/>
              </a:rPr>
              <a:t>(0.93)(0.93) + (0.0)(0.05) + (0.0)(0.02)</a:t>
            </a:r>
          </a:p>
        </p:txBody>
      </p:sp>
      <p:sp>
        <p:nvSpPr>
          <p:cNvPr id="65" name="Bent Arrow 64">
            <a:extLst>
              <a:ext uri="{FF2B5EF4-FFF2-40B4-BE49-F238E27FC236}">
                <a16:creationId xmlns:a16="http://schemas.microsoft.com/office/drawing/2014/main" id="{D82AFB61-17B7-CD44-A12C-2647746EE12F}"/>
              </a:ext>
            </a:extLst>
          </p:cNvPr>
          <p:cNvSpPr/>
          <p:nvPr/>
        </p:nvSpPr>
        <p:spPr>
          <a:xfrm rot="16200000">
            <a:off x="1454748" y="4604886"/>
            <a:ext cx="667588" cy="1055854"/>
          </a:xfrm>
          <a:prstGeom prst="ben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1515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animBg="1"/>
      <p:bldP spid="6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64CF-86C5-2848-ABE1-94EE1AA64938}"/>
              </a:ext>
            </a:extLst>
          </p:cNvPr>
          <p:cNvSpPr>
            <a:spLocks noGrp="1"/>
          </p:cNvSpPr>
          <p:nvPr>
            <p:ph type="title"/>
          </p:nvPr>
        </p:nvSpPr>
        <p:spPr/>
        <p:txBody>
          <a:bodyPr>
            <a:normAutofit fontScale="90000"/>
          </a:bodyPr>
          <a:lstStyle/>
          <a:p>
            <a:r>
              <a:rPr lang="en-US" dirty="0"/>
              <a:t>Simulate the Cohort over Time </a:t>
            </a:r>
          </a:p>
        </p:txBody>
      </p:sp>
      <p:sp>
        <p:nvSpPr>
          <p:cNvPr id="3" name="Content Placeholder 2">
            <a:extLst>
              <a:ext uri="{FF2B5EF4-FFF2-40B4-BE49-F238E27FC236}">
                <a16:creationId xmlns:a16="http://schemas.microsoft.com/office/drawing/2014/main" id="{0B283F6F-2F38-8F4F-8B93-52B9D771E2B7}"/>
              </a:ext>
            </a:extLst>
          </p:cNvPr>
          <p:cNvSpPr>
            <a:spLocks noGrp="1"/>
          </p:cNvSpPr>
          <p:nvPr>
            <p:ph idx="1"/>
          </p:nvPr>
        </p:nvSpPr>
        <p:spPr/>
        <p:txBody>
          <a:bodyPr>
            <a:normAutofit/>
          </a:bodyPr>
          <a:lstStyle/>
          <a:p>
            <a:r>
              <a:rPr lang="en-US" sz="2400" dirty="0"/>
              <a:t>Initial cohort distribution:</a:t>
            </a:r>
          </a:p>
          <a:p>
            <a:endParaRPr lang="en-US" sz="2400" dirty="0"/>
          </a:p>
          <a:p>
            <a:endParaRPr lang="en-US" sz="2400" dirty="0"/>
          </a:p>
          <a:p>
            <a:r>
              <a:rPr lang="en-US" sz="2400" dirty="0">
                <a:solidFill>
                  <a:schemeClr val="dk1"/>
                </a:solidFill>
              </a:rPr>
              <a:t>Cohort distribution at next time step is calculated through matrix multiplication</a:t>
            </a:r>
          </a:p>
          <a:p>
            <a:endParaRPr lang="en-US" sz="2400" dirty="0"/>
          </a:p>
        </p:txBody>
      </p:sp>
      <p:sp>
        <p:nvSpPr>
          <p:cNvPr id="4" name="Shape 632">
            <a:extLst>
              <a:ext uri="{FF2B5EF4-FFF2-40B4-BE49-F238E27FC236}">
                <a16:creationId xmlns:a16="http://schemas.microsoft.com/office/drawing/2014/main" id="{5FBA1C37-4D53-DB4A-9141-CB619C00FD2D}"/>
              </a:ext>
            </a:extLst>
          </p:cNvPr>
          <p:cNvSpPr/>
          <p:nvPr/>
        </p:nvSpPr>
        <p:spPr>
          <a:xfrm>
            <a:off x="1613043" y="1932027"/>
            <a:ext cx="3832260" cy="430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i="1" dirty="0">
                <a:solidFill>
                  <a:schemeClr val="dk1"/>
                </a:solidFill>
                <a:latin typeface="Constantia"/>
                <a:ea typeface="Constantia"/>
                <a:cs typeface="Constantia"/>
                <a:sym typeface="Constantia"/>
              </a:rPr>
              <a:t>x</a:t>
            </a:r>
            <a:r>
              <a:rPr lang="nl-NL" sz="2200" baseline="-25000" dirty="0">
                <a:solidFill>
                  <a:schemeClr val="dk1"/>
                </a:solidFill>
                <a:latin typeface="Cambria"/>
                <a:ea typeface="Cambria"/>
                <a:cs typeface="Cambria"/>
                <a:sym typeface="Cambria"/>
              </a:rPr>
              <a:t>0  </a:t>
            </a:r>
            <a:r>
              <a:rPr lang="nl-NL" sz="2200" dirty="0">
                <a:solidFill>
                  <a:schemeClr val="dk1"/>
                </a:solidFill>
                <a:latin typeface="Constantia"/>
                <a:ea typeface="Constantia"/>
                <a:cs typeface="Constantia"/>
                <a:sym typeface="Constantia"/>
              </a:rPr>
              <a:t>= [</a:t>
            </a:r>
            <a:r>
              <a:rPr lang="nl-NL" sz="2200" dirty="0">
                <a:solidFill>
                  <a:schemeClr val="dk1"/>
                </a:solidFill>
                <a:latin typeface="Calibri" panose="020F0502020204030204" pitchFamily="34" charset="0"/>
                <a:ea typeface="Cambria"/>
                <a:cs typeface="Calibri" panose="020F0502020204030204" pitchFamily="34" charset="0"/>
                <a:sym typeface="Cambria"/>
              </a:rPr>
              <a:t>1.0	0.0	  0.0</a:t>
            </a:r>
            <a:r>
              <a:rPr lang="nl-NL" sz="2200" dirty="0">
                <a:solidFill>
                  <a:schemeClr val="dk1"/>
                </a:solidFill>
                <a:latin typeface="Constantia"/>
                <a:ea typeface="Constantia"/>
                <a:cs typeface="Constantia"/>
                <a:sym typeface="Constantia"/>
              </a:rPr>
              <a:t>]</a:t>
            </a:r>
            <a:endParaRPr sz="2200" dirty="0">
              <a:solidFill>
                <a:schemeClr val="dk1"/>
              </a:solidFill>
              <a:latin typeface="Constantia"/>
              <a:ea typeface="Constantia"/>
              <a:cs typeface="Constantia"/>
              <a:sym typeface="Constantia"/>
            </a:endParaRPr>
          </a:p>
        </p:txBody>
      </p:sp>
      <p:sp>
        <p:nvSpPr>
          <p:cNvPr id="5" name="Shape 576">
            <a:extLst>
              <a:ext uri="{FF2B5EF4-FFF2-40B4-BE49-F238E27FC236}">
                <a16:creationId xmlns:a16="http://schemas.microsoft.com/office/drawing/2014/main" id="{A0C915CA-BEA5-F24F-92BA-803799D1A91A}"/>
              </a:ext>
            </a:extLst>
          </p:cNvPr>
          <p:cNvSpPr txBox="1">
            <a:spLocks/>
          </p:cNvSpPr>
          <p:nvPr/>
        </p:nvSpPr>
        <p:spPr>
          <a:xfrm>
            <a:off x="5322013" y="1839073"/>
            <a:ext cx="3467967" cy="456085"/>
          </a:xfrm>
          <a:prstGeom prst="rect">
            <a:avLst/>
          </a:prstGeom>
        </p:spPr>
        <p:txBody>
          <a:bodyPr spcFirstLastPara="1" vert="horz" wrap="square" lIns="91425" tIns="91425" rIns="91425" bIns="91425" rtlCol="0" anchor="t" anchorCtr="0">
            <a:noAutofit/>
          </a:bodyPr>
          <a:lst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88900">
              <a:spcBef>
                <a:spcPts val="440"/>
              </a:spcBef>
              <a:buFont typeface="Arial" pitchFamily="34" charset="0"/>
              <a:buNone/>
            </a:pPr>
            <a:r>
              <a:rPr lang="en-US" sz="1800" dirty="0">
                <a:solidFill>
                  <a:srgbClr val="004D99"/>
                </a:solidFill>
              </a:rPr>
              <a:t>(everyone starts healthy)</a:t>
            </a:r>
          </a:p>
        </p:txBody>
      </p:sp>
      <p:sp>
        <p:nvSpPr>
          <p:cNvPr id="6" name="Shape 687">
            <a:extLst>
              <a:ext uri="{FF2B5EF4-FFF2-40B4-BE49-F238E27FC236}">
                <a16:creationId xmlns:a16="http://schemas.microsoft.com/office/drawing/2014/main" id="{0633C45E-8ED1-6341-AE99-97233FC326A2}"/>
              </a:ext>
            </a:extLst>
          </p:cNvPr>
          <p:cNvSpPr txBox="1"/>
          <p:nvPr/>
        </p:nvSpPr>
        <p:spPr>
          <a:xfrm>
            <a:off x="3425585" y="4260264"/>
            <a:ext cx="6624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grpSp>
        <p:nvGrpSpPr>
          <p:cNvPr id="7" name="Shape 688">
            <a:extLst>
              <a:ext uri="{FF2B5EF4-FFF2-40B4-BE49-F238E27FC236}">
                <a16:creationId xmlns:a16="http://schemas.microsoft.com/office/drawing/2014/main" id="{109CED55-5EDA-3A42-BF2F-0D96293C273D}"/>
              </a:ext>
            </a:extLst>
          </p:cNvPr>
          <p:cNvGrpSpPr/>
          <p:nvPr/>
        </p:nvGrpSpPr>
        <p:grpSpPr>
          <a:xfrm>
            <a:off x="4256861" y="4241206"/>
            <a:ext cx="2235200" cy="548700"/>
            <a:chOff x="1297709" y="3997072"/>
            <a:chExt cx="2235200" cy="548700"/>
          </a:xfrm>
        </p:grpSpPr>
        <p:sp>
          <p:nvSpPr>
            <p:cNvPr id="8" name="Shape 689">
              <a:extLst>
                <a:ext uri="{FF2B5EF4-FFF2-40B4-BE49-F238E27FC236}">
                  <a16:creationId xmlns:a16="http://schemas.microsoft.com/office/drawing/2014/main" id="{F49DF240-7505-064F-81B4-A8B77303A25A}"/>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9" name="Shape 690">
              <a:extLst>
                <a:ext uri="{FF2B5EF4-FFF2-40B4-BE49-F238E27FC236}">
                  <a16:creationId xmlns:a16="http://schemas.microsoft.com/office/drawing/2014/main" id="{1D63D51B-9BEA-B844-85C3-F9F6C324E1BD}"/>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3" name="Shape 694">
            <a:extLst>
              <a:ext uri="{FF2B5EF4-FFF2-40B4-BE49-F238E27FC236}">
                <a16:creationId xmlns:a16="http://schemas.microsoft.com/office/drawing/2014/main" id="{39FA0653-C8E0-0948-9321-E8B8A658F3F8}"/>
              </a:ext>
            </a:extLst>
          </p:cNvPr>
          <p:cNvGrpSpPr/>
          <p:nvPr/>
        </p:nvGrpSpPr>
        <p:grpSpPr>
          <a:xfrm>
            <a:off x="1019508" y="4223125"/>
            <a:ext cx="2235200" cy="566781"/>
            <a:chOff x="1297709" y="3978991"/>
            <a:chExt cx="2235200" cy="566781"/>
          </a:xfrm>
        </p:grpSpPr>
        <p:sp>
          <p:nvSpPr>
            <p:cNvPr id="14" name="Shape 695">
              <a:extLst>
                <a:ext uri="{FF2B5EF4-FFF2-40B4-BE49-F238E27FC236}">
                  <a16:creationId xmlns:a16="http://schemas.microsoft.com/office/drawing/2014/main" id="{5F47F6E7-37F7-DF48-BA72-3051F978EDE0}"/>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 name="Shape 696">
              <a:extLst>
                <a:ext uri="{FF2B5EF4-FFF2-40B4-BE49-F238E27FC236}">
                  <a16:creationId xmlns:a16="http://schemas.microsoft.com/office/drawing/2014/main" id="{53316E7E-60B6-2148-A540-033F3D923C9C}"/>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6" name="Shape 697">
              <a:extLst>
                <a:ext uri="{FF2B5EF4-FFF2-40B4-BE49-F238E27FC236}">
                  <a16:creationId xmlns:a16="http://schemas.microsoft.com/office/drawing/2014/main" id="{08B18DFD-D079-8B4F-8B77-38021EA72B2D}"/>
                </a:ext>
              </a:extLst>
            </p:cNvPr>
            <p:cNvSpPr/>
            <p:nvPr/>
          </p:nvSpPr>
          <p:spPr>
            <a:xfrm>
              <a:off x="2095582" y="3978991"/>
              <a:ext cx="7152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t+1</a:t>
              </a:r>
              <a:endParaRPr sz="2600">
                <a:solidFill>
                  <a:schemeClr val="dk1"/>
                </a:solidFill>
                <a:latin typeface="Arial"/>
                <a:ea typeface="Arial"/>
                <a:cs typeface="Arial"/>
                <a:sym typeface="Arial"/>
              </a:endParaRPr>
            </a:p>
          </p:txBody>
        </p:sp>
        <p:cxnSp>
          <p:nvCxnSpPr>
            <p:cNvPr id="18" name="Shape 699">
              <a:extLst>
                <a:ext uri="{FF2B5EF4-FFF2-40B4-BE49-F238E27FC236}">
                  <a16:creationId xmlns:a16="http://schemas.microsoft.com/office/drawing/2014/main" id="{83B89CED-E899-2547-B6C6-29A0F724CD5E}"/>
                </a:ext>
              </a:extLst>
            </p:cNvPr>
            <p:cNvCxnSpPr/>
            <p:nvPr/>
          </p:nvCxnSpPr>
          <p:spPr>
            <a:xfrm>
              <a:off x="2799688" y="4271392"/>
              <a:ext cx="640200" cy="0"/>
            </a:xfrm>
            <a:prstGeom prst="straightConnector1">
              <a:avLst/>
            </a:prstGeom>
            <a:noFill/>
            <a:ln w="19050" cap="flat" cmpd="sng">
              <a:solidFill>
                <a:schemeClr val="dk1"/>
              </a:solidFill>
              <a:prstDash val="solid"/>
              <a:round/>
              <a:headEnd type="none" w="sm" len="sm"/>
              <a:tailEnd type="none" w="sm" len="sm"/>
            </a:ln>
          </p:spPr>
        </p:cxnSp>
      </p:grpSp>
      <p:sp>
        <p:nvSpPr>
          <p:cNvPr id="33" name="Shape 596">
            <a:extLst>
              <a:ext uri="{FF2B5EF4-FFF2-40B4-BE49-F238E27FC236}">
                <a16:creationId xmlns:a16="http://schemas.microsoft.com/office/drawing/2014/main" id="{04F32DBF-42D2-954A-87ED-91D3FA2EF300}"/>
              </a:ext>
            </a:extLst>
          </p:cNvPr>
          <p:cNvSpPr>
            <a:spLocks noGrp="1"/>
          </p:cNvSpPr>
          <p:nvPr>
            <p:ph type="sldNum" sz="quarter" idx="12"/>
          </p:nvPr>
        </p:nvSpPr>
        <p:spPr>
          <a:xfrm>
            <a:off x="8559864" y="6453336"/>
            <a:ext cx="548640" cy="396240"/>
          </a:xfrm>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17</a:t>
            </a:fld>
            <a:endParaRPr dirty="0"/>
          </a:p>
        </p:txBody>
      </p:sp>
      <p:grpSp>
        <p:nvGrpSpPr>
          <p:cNvPr id="34" name="Shape 733">
            <a:extLst>
              <a:ext uri="{FF2B5EF4-FFF2-40B4-BE49-F238E27FC236}">
                <a16:creationId xmlns:a16="http://schemas.microsoft.com/office/drawing/2014/main" id="{12014D88-4642-8545-8E53-72D89FD833E7}"/>
              </a:ext>
            </a:extLst>
          </p:cNvPr>
          <p:cNvGrpSpPr/>
          <p:nvPr/>
        </p:nvGrpSpPr>
        <p:grpSpPr>
          <a:xfrm>
            <a:off x="6656721" y="3683525"/>
            <a:ext cx="2235200" cy="1645800"/>
            <a:chOff x="4826000" y="3611334"/>
            <a:chExt cx="2235200" cy="1645800"/>
          </a:xfrm>
        </p:grpSpPr>
        <p:sp>
          <p:nvSpPr>
            <p:cNvPr id="35" name="Shape 734">
              <a:extLst>
                <a:ext uri="{FF2B5EF4-FFF2-40B4-BE49-F238E27FC236}">
                  <a16:creationId xmlns:a16="http://schemas.microsoft.com/office/drawing/2014/main" id="{AD55F86B-6C59-0347-989D-463746B07BBE}"/>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6" name="Shape 735">
              <a:extLst>
                <a:ext uri="{FF2B5EF4-FFF2-40B4-BE49-F238E27FC236}">
                  <a16:creationId xmlns:a16="http://schemas.microsoft.com/office/drawing/2014/main" id="{5553A75F-B352-E246-9E0D-2F224768CDDA}"/>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 name="Shape 736">
              <a:extLst>
                <a:ext uri="{FF2B5EF4-FFF2-40B4-BE49-F238E27FC236}">
                  <a16:creationId xmlns:a16="http://schemas.microsoft.com/office/drawing/2014/main" id="{30FA61E5-D574-6D43-9F5C-B9D167D865F5}"/>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0.93</a:t>
              </a:r>
              <a:endParaRPr sz="1800" dirty="0">
                <a:solidFill>
                  <a:schemeClr val="dk1"/>
                </a:solidFill>
                <a:latin typeface="Calibri"/>
                <a:ea typeface="Calibri"/>
                <a:cs typeface="Calibri"/>
                <a:sym typeface="Calibri"/>
              </a:endParaRPr>
            </a:p>
          </p:txBody>
        </p:sp>
        <p:sp>
          <p:nvSpPr>
            <p:cNvPr id="38" name="Shape 737">
              <a:extLst>
                <a:ext uri="{FF2B5EF4-FFF2-40B4-BE49-F238E27FC236}">
                  <a16:creationId xmlns:a16="http://schemas.microsoft.com/office/drawing/2014/main" id="{8F5911DC-EC6C-BB45-9B94-E713206C03BD}"/>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39" name="Shape 738">
              <a:extLst>
                <a:ext uri="{FF2B5EF4-FFF2-40B4-BE49-F238E27FC236}">
                  <a16:creationId xmlns:a16="http://schemas.microsoft.com/office/drawing/2014/main" id="{0E658A56-76EA-524F-92CA-6139208C67B7}"/>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0.02</a:t>
              </a:r>
              <a:endParaRPr sz="1800" dirty="0">
                <a:solidFill>
                  <a:schemeClr val="dk1"/>
                </a:solidFill>
                <a:latin typeface="Calibri"/>
                <a:ea typeface="Calibri"/>
                <a:cs typeface="Calibri"/>
                <a:sym typeface="Calibri"/>
              </a:endParaRPr>
            </a:p>
          </p:txBody>
        </p:sp>
        <p:sp>
          <p:nvSpPr>
            <p:cNvPr id="40" name="Shape 739">
              <a:extLst>
                <a:ext uri="{FF2B5EF4-FFF2-40B4-BE49-F238E27FC236}">
                  <a16:creationId xmlns:a16="http://schemas.microsoft.com/office/drawing/2014/main" id="{D217705A-5D3B-7948-B0B2-0D70D42CD7A7}"/>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0.10</a:t>
              </a:r>
              <a:endParaRPr sz="1800" dirty="0">
                <a:solidFill>
                  <a:schemeClr val="dk1"/>
                </a:solidFill>
                <a:latin typeface="Calibri"/>
                <a:ea typeface="Calibri"/>
                <a:cs typeface="Calibri"/>
                <a:sym typeface="Calibri"/>
              </a:endParaRPr>
            </a:p>
          </p:txBody>
        </p:sp>
        <p:sp>
          <p:nvSpPr>
            <p:cNvPr id="41" name="Shape 740">
              <a:extLst>
                <a:ext uri="{FF2B5EF4-FFF2-40B4-BE49-F238E27FC236}">
                  <a16:creationId xmlns:a16="http://schemas.microsoft.com/office/drawing/2014/main" id="{F1B8E981-C62F-AD42-95A4-458880CB0061}"/>
                </a:ext>
              </a:extLst>
            </p:cNvPr>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0.90</a:t>
              </a:r>
              <a:endParaRPr sz="1800" dirty="0">
                <a:solidFill>
                  <a:schemeClr val="dk1"/>
                </a:solidFill>
                <a:latin typeface="Calibri"/>
                <a:ea typeface="Calibri"/>
                <a:cs typeface="Calibri"/>
                <a:sym typeface="Calibri"/>
              </a:endParaRPr>
            </a:p>
          </p:txBody>
        </p:sp>
        <p:sp>
          <p:nvSpPr>
            <p:cNvPr id="42" name="Shape 741">
              <a:extLst>
                <a:ext uri="{FF2B5EF4-FFF2-40B4-BE49-F238E27FC236}">
                  <a16:creationId xmlns:a16="http://schemas.microsoft.com/office/drawing/2014/main" id="{8847F26F-7FF6-FB47-BEBA-5CB6801C3A14}"/>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43" name="Shape 742">
              <a:extLst>
                <a:ext uri="{FF2B5EF4-FFF2-40B4-BE49-F238E27FC236}">
                  <a16:creationId xmlns:a16="http://schemas.microsoft.com/office/drawing/2014/main" id="{683820A7-3FDD-4E43-8278-49C789A428F6}"/>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4" name="Shape 743">
              <a:extLst>
                <a:ext uri="{FF2B5EF4-FFF2-40B4-BE49-F238E27FC236}">
                  <a16:creationId xmlns:a16="http://schemas.microsoft.com/office/drawing/2014/main" id="{CAF493E7-5FCE-4649-9EFC-DFA39A50694B}"/>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5" name="Shape 744">
              <a:extLst>
                <a:ext uri="{FF2B5EF4-FFF2-40B4-BE49-F238E27FC236}">
                  <a16:creationId xmlns:a16="http://schemas.microsoft.com/office/drawing/2014/main" id="{5CB76113-D737-8740-A183-7A2DF67EC371}"/>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grpSp>
        <p:nvGrpSpPr>
          <p:cNvPr id="46" name="Shape 762">
            <a:extLst>
              <a:ext uri="{FF2B5EF4-FFF2-40B4-BE49-F238E27FC236}">
                <a16:creationId xmlns:a16="http://schemas.microsoft.com/office/drawing/2014/main" id="{3CB9858F-FC6B-0544-B9CC-51913EEB813E}"/>
              </a:ext>
            </a:extLst>
          </p:cNvPr>
          <p:cNvGrpSpPr/>
          <p:nvPr/>
        </p:nvGrpSpPr>
        <p:grpSpPr>
          <a:xfrm>
            <a:off x="4256861" y="4241206"/>
            <a:ext cx="2235200" cy="548700"/>
            <a:chOff x="4038643" y="4217897"/>
            <a:chExt cx="2235200" cy="548700"/>
          </a:xfrm>
          <a:solidFill>
            <a:schemeClr val="bg1"/>
          </a:solidFill>
        </p:grpSpPr>
        <p:grpSp>
          <p:nvGrpSpPr>
            <p:cNvPr id="47" name="Shape 763">
              <a:extLst>
                <a:ext uri="{FF2B5EF4-FFF2-40B4-BE49-F238E27FC236}">
                  <a16:creationId xmlns:a16="http://schemas.microsoft.com/office/drawing/2014/main" id="{E42BBB4B-3DC6-0247-8A94-1C2BA9790A06}"/>
                </a:ext>
              </a:extLst>
            </p:cNvPr>
            <p:cNvGrpSpPr/>
            <p:nvPr/>
          </p:nvGrpSpPr>
          <p:grpSpPr>
            <a:xfrm>
              <a:off x="4038643" y="4217897"/>
              <a:ext cx="2235200" cy="548700"/>
              <a:chOff x="1297709" y="3997072"/>
              <a:chExt cx="2235200" cy="548700"/>
            </a:xfrm>
            <a:grpFill/>
          </p:grpSpPr>
          <p:sp>
            <p:nvSpPr>
              <p:cNvPr id="51" name="Shape 764">
                <a:extLst>
                  <a:ext uri="{FF2B5EF4-FFF2-40B4-BE49-F238E27FC236}">
                    <a16:creationId xmlns:a16="http://schemas.microsoft.com/office/drawing/2014/main" id="{FB92340B-E358-F644-A416-229ECC11B6E5}"/>
                  </a:ext>
                </a:extLst>
              </p:cNvPr>
              <p:cNvSpPr/>
              <p:nvPr/>
            </p:nvSpPr>
            <p:spPr>
              <a:xfrm>
                <a:off x="12977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Shape 765">
                <a:extLst>
                  <a:ext uri="{FF2B5EF4-FFF2-40B4-BE49-F238E27FC236}">
                    <a16:creationId xmlns:a16="http://schemas.microsoft.com/office/drawing/2014/main" id="{FA9D3EC6-9024-D74B-888F-15E6A5E85580}"/>
                  </a:ext>
                </a:extLst>
              </p:cNvPr>
              <p:cNvSpPr/>
              <p:nvPr/>
            </p:nvSpPr>
            <p:spPr>
              <a:xfrm flipH="1">
                <a:off x="34174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48" name="Shape 766">
              <a:extLst>
                <a:ext uri="{FF2B5EF4-FFF2-40B4-BE49-F238E27FC236}">
                  <a16:creationId xmlns:a16="http://schemas.microsoft.com/office/drawing/2014/main" id="{0F98BC67-2C44-CC41-9C44-A27C7FEF6518}"/>
                </a:ext>
              </a:extLst>
            </p:cNvPr>
            <p:cNvSpPr txBox="1"/>
            <p:nvPr/>
          </p:nvSpPr>
          <p:spPr>
            <a:xfrm>
              <a:off x="4157880"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0.93</a:t>
              </a:r>
              <a:endParaRPr sz="1800" dirty="0">
                <a:solidFill>
                  <a:schemeClr val="dk1"/>
                </a:solidFill>
                <a:latin typeface="Calibri"/>
                <a:ea typeface="Calibri"/>
                <a:cs typeface="Calibri"/>
                <a:sym typeface="Calibri"/>
              </a:endParaRPr>
            </a:p>
          </p:txBody>
        </p:sp>
        <p:sp>
          <p:nvSpPr>
            <p:cNvPr id="49" name="Shape 767">
              <a:extLst>
                <a:ext uri="{FF2B5EF4-FFF2-40B4-BE49-F238E27FC236}">
                  <a16:creationId xmlns:a16="http://schemas.microsoft.com/office/drawing/2014/main" id="{E8C14BCB-1757-C847-96B8-9080B08224BA}"/>
                </a:ext>
              </a:extLst>
            </p:cNvPr>
            <p:cNvSpPr txBox="1"/>
            <p:nvPr/>
          </p:nvSpPr>
          <p:spPr>
            <a:xfrm>
              <a:off x="4841020"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50" name="Shape 768">
              <a:extLst>
                <a:ext uri="{FF2B5EF4-FFF2-40B4-BE49-F238E27FC236}">
                  <a16:creationId xmlns:a16="http://schemas.microsoft.com/office/drawing/2014/main" id="{76080FAD-1A89-EE47-BC66-EC56780B86E1}"/>
                </a:ext>
              </a:extLst>
            </p:cNvPr>
            <p:cNvSpPr txBox="1"/>
            <p:nvPr/>
          </p:nvSpPr>
          <p:spPr>
            <a:xfrm>
              <a:off x="5528501"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0.02</a:t>
              </a:r>
              <a:endParaRPr sz="1800" dirty="0">
                <a:solidFill>
                  <a:schemeClr val="dk1"/>
                </a:solidFill>
                <a:latin typeface="Calibri"/>
                <a:ea typeface="Calibri"/>
                <a:cs typeface="Calibri"/>
                <a:sym typeface="Calibri"/>
              </a:endParaRPr>
            </a:p>
          </p:txBody>
        </p:sp>
      </p:grpSp>
      <p:sp>
        <p:nvSpPr>
          <p:cNvPr id="53" name="Shape 787">
            <a:extLst>
              <a:ext uri="{FF2B5EF4-FFF2-40B4-BE49-F238E27FC236}">
                <a16:creationId xmlns:a16="http://schemas.microsoft.com/office/drawing/2014/main" id="{30DB7475-46E9-EE46-9F18-1BB9DF344D97}"/>
              </a:ext>
            </a:extLst>
          </p:cNvPr>
          <p:cNvSpPr/>
          <p:nvPr/>
        </p:nvSpPr>
        <p:spPr>
          <a:xfrm>
            <a:off x="5156850" y="3702164"/>
            <a:ext cx="473100" cy="492300"/>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dirty="0">
                <a:solidFill>
                  <a:schemeClr val="dk1"/>
                </a:solidFill>
                <a:latin typeface="Constantia"/>
                <a:ea typeface="Constantia"/>
                <a:cs typeface="Constantia"/>
                <a:sym typeface="Constantia"/>
              </a:rPr>
              <a:t>x</a:t>
            </a:r>
            <a:r>
              <a:rPr lang="nl-NL" sz="2600" baseline="-25000" dirty="0">
                <a:solidFill>
                  <a:schemeClr val="dk1"/>
                </a:solidFill>
                <a:latin typeface="Cambria"/>
                <a:ea typeface="Constantia"/>
                <a:cs typeface="Constantia"/>
                <a:sym typeface="Cambria"/>
              </a:rPr>
              <a:t>1</a:t>
            </a:r>
            <a:endParaRPr sz="2600" dirty="0">
              <a:solidFill>
                <a:schemeClr val="dk1"/>
              </a:solidFill>
              <a:latin typeface="Arial"/>
              <a:ea typeface="Arial"/>
              <a:cs typeface="Arial"/>
              <a:sym typeface="Arial"/>
            </a:endParaRPr>
          </a:p>
        </p:txBody>
      </p:sp>
      <p:sp>
        <p:nvSpPr>
          <p:cNvPr id="54" name="Shape 788">
            <a:extLst>
              <a:ext uri="{FF2B5EF4-FFF2-40B4-BE49-F238E27FC236}">
                <a16:creationId xmlns:a16="http://schemas.microsoft.com/office/drawing/2014/main" id="{CC2518D7-F2D3-7040-8B9B-DA069C1C00C4}"/>
              </a:ext>
            </a:extLst>
          </p:cNvPr>
          <p:cNvSpPr/>
          <p:nvPr/>
        </p:nvSpPr>
        <p:spPr>
          <a:xfrm>
            <a:off x="1856184" y="3776863"/>
            <a:ext cx="4731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dirty="0">
                <a:solidFill>
                  <a:schemeClr val="dk1"/>
                </a:solidFill>
                <a:latin typeface="Constantia"/>
                <a:ea typeface="Constantia"/>
                <a:cs typeface="Constantia"/>
                <a:sym typeface="Constantia"/>
              </a:rPr>
              <a:t>x</a:t>
            </a:r>
            <a:r>
              <a:rPr lang="nl-NL" sz="2600" baseline="-25000" dirty="0">
                <a:solidFill>
                  <a:schemeClr val="dk1"/>
                </a:solidFill>
                <a:latin typeface="Cambria"/>
                <a:ea typeface="Constantia"/>
                <a:cs typeface="Constantia"/>
                <a:sym typeface="Cambria"/>
              </a:rPr>
              <a:t>2</a:t>
            </a:r>
            <a:endParaRPr sz="2600" dirty="0">
              <a:solidFill>
                <a:schemeClr val="dk1"/>
              </a:solidFill>
              <a:latin typeface="Arial"/>
              <a:ea typeface="Arial"/>
              <a:cs typeface="Arial"/>
              <a:sym typeface="Arial"/>
            </a:endParaRPr>
          </a:p>
        </p:txBody>
      </p:sp>
      <p:sp>
        <p:nvSpPr>
          <p:cNvPr id="58" name="Rectangle 57">
            <a:extLst>
              <a:ext uri="{FF2B5EF4-FFF2-40B4-BE49-F238E27FC236}">
                <a16:creationId xmlns:a16="http://schemas.microsoft.com/office/drawing/2014/main" id="{99AE29E5-CBD7-5647-92A7-242DE558E823}"/>
              </a:ext>
            </a:extLst>
          </p:cNvPr>
          <p:cNvSpPr/>
          <p:nvPr/>
        </p:nvSpPr>
        <p:spPr>
          <a:xfrm>
            <a:off x="1092530" y="4298868"/>
            <a:ext cx="210193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64CBADB-FAF3-7548-9E73-56332466A80E}"/>
              </a:ext>
            </a:extLst>
          </p:cNvPr>
          <p:cNvSpPr txBox="1"/>
          <p:nvPr/>
        </p:nvSpPr>
        <p:spPr>
          <a:xfrm>
            <a:off x="1117495" y="4343176"/>
            <a:ext cx="662533" cy="369332"/>
          </a:xfrm>
          <a:prstGeom prst="rect">
            <a:avLst/>
          </a:prstGeom>
          <a:noFill/>
        </p:spPr>
        <p:txBody>
          <a:bodyPr wrap="square" rtlCol="0">
            <a:spAutoFit/>
          </a:bodyPr>
          <a:lstStyle/>
          <a:p>
            <a:pPr algn="ctr"/>
            <a:r>
              <a:rPr lang="en-US" dirty="0">
                <a:latin typeface="Calibri" panose="020F0502020204030204" pitchFamily="34" charset="0"/>
              </a:rPr>
              <a:t>0.87</a:t>
            </a:r>
          </a:p>
        </p:txBody>
      </p:sp>
      <p:sp>
        <p:nvSpPr>
          <p:cNvPr id="60" name="TextBox 59">
            <a:extLst>
              <a:ext uri="{FF2B5EF4-FFF2-40B4-BE49-F238E27FC236}">
                <a16:creationId xmlns:a16="http://schemas.microsoft.com/office/drawing/2014/main" id="{410AE366-9254-0B43-9B6F-CDAC7C4A1AE2}"/>
              </a:ext>
            </a:extLst>
          </p:cNvPr>
          <p:cNvSpPr txBox="1"/>
          <p:nvPr/>
        </p:nvSpPr>
        <p:spPr>
          <a:xfrm>
            <a:off x="2856390" y="5218465"/>
            <a:ext cx="4166202" cy="369332"/>
          </a:xfrm>
          <a:prstGeom prst="rect">
            <a:avLst/>
          </a:prstGeom>
          <a:solidFill>
            <a:schemeClr val="bg1"/>
          </a:solidFill>
        </p:spPr>
        <p:txBody>
          <a:bodyPr wrap="square" rtlCol="0">
            <a:spAutoFit/>
          </a:bodyPr>
          <a:lstStyle/>
          <a:p>
            <a:pPr algn="ctr"/>
            <a:r>
              <a:rPr lang="en-US" dirty="0">
                <a:latin typeface="Calibri" panose="020F0502020204030204" pitchFamily="34" charset="0"/>
              </a:rPr>
              <a:t>(0.05)(0.93) + (0.90)(0.05) + (0.0)(0.02)</a:t>
            </a:r>
          </a:p>
        </p:txBody>
      </p:sp>
      <p:sp>
        <p:nvSpPr>
          <p:cNvPr id="61" name="Bent Arrow 60">
            <a:extLst>
              <a:ext uri="{FF2B5EF4-FFF2-40B4-BE49-F238E27FC236}">
                <a16:creationId xmlns:a16="http://schemas.microsoft.com/office/drawing/2014/main" id="{4881743C-5067-1348-860F-02F00B1B7D00}"/>
              </a:ext>
            </a:extLst>
          </p:cNvPr>
          <p:cNvSpPr/>
          <p:nvPr/>
        </p:nvSpPr>
        <p:spPr>
          <a:xfrm rot="16200000">
            <a:off x="2131924" y="4616761"/>
            <a:ext cx="667588" cy="1055854"/>
          </a:xfrm>
          <a:prstGeom prst="ben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B1EE8753-5E37-C446-A6BD-D4F2856286B1}"/>
              </a:ext>
            </a:extLst>
          </p:cNvPr>
          <p:cNvSpPr txBox="1"/>
          <p:nvPr/>
        </p:nvSpPr>
        <p:spPr>
          <a:xfrm>
            <a:off x="1812506" y="4343176"/>
            <a:ext cx="662533" cy="369332"/>
          </a:xfrm>
          <a:prstGeom prst="rect">
            <a:avLst/>
          </a:prstGeom>
          <a:noFill/>
        </p:spPr>
        <p:txBody>
          <a:bodyPr wrap="square" rtlCol="0">
            <a:spAutoFit/>
          </a:bodyPr>
          <a:lstStyle/>
          <a:p>
            <a:pPr algn="ctr"/>
            <a:r>
              <a:rPr lang="en-US" dirty="0">
                <a:latin typeface="Calibri" panose="020F0502020204030204" pitchFamily="34" charset="0"/>
              </a:rPr>
              <a:t>0.09</a:t>
            </a:r>
          </a:p>
        </p:txBody>
      </p:sp>
    </p:spTree>
    <p:extLst>
      <p:ext uri="{BB962C8B-B14F-4D97-AF65-F5344CB8AC3E}">
        <p14:creationId xmlns:p14="http://schemas.microsoft.com/office/powerpoint/2010/main" val="255338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64CF-86C5-2848-ABE1-94EE1AA64938}"/>
              </a:ext>
            </a:extLst>
          </p:cNvPr>
          <p:cNvSpPr>
            <a:spLocks noGrp="1"/>
          </p:cNvSpPr>
          <p:nvPr>
            <p:ph type="title"/>
          </p:nvPr>
        </p:nvSpPr>
        <p:spPr/>
        <p:txBody>
          <a:bodyPr>
            <a:normAutofit fontScale="90000"/>
          </a:bodyPr>
          <a:lstStyle/>
          <a:p>
            <a:r>
              <a:rPr lang="en-US" dirty="0"/>
              <a:t>Simulate the Cohort over Time </a:t>
            </a:r>
          </a:p>
        </p:txBody>
      </p:sp>
      <p:sp>
        <p:nvSpPr>
          <p:cNvPr id="3" name="Content Placeholder 2">
            <a:extLst>
              <a:ext uri="{FF2B5EF4-FFF2-40B4-BE49-F238E27FC236}">
                <a16:creationId xmlns:a16="http://schemas.microsoft.com/office/drawing/2014/main" id="{0B283F6F-2F38-8F4F-8B93-52B9D771E2B7}"/>
              </a:ext>
            </a:extLst>
          </p:cNvPr>
          <p:cNvSpPr>
            <a:spLocks noGrp="1"/>
          </p:cNvSpPr>
          <p:nvPr>
            <p:ph idx="1"/>
          </p:nvPr>
        </p:nvSpPr>
        <p:spPr/>
        <p:txBody>
          <a:bodyPr>
            <a:normAutofit/>
          </a:bodyPr>
          <a:lstStyle/>
          <a:p>
            <a:r>
              <a:rPr lang="en-US" sz="2400" dirty="0"/>
              <a:t>Initial cohort distribution:</a:t>
            </a:r>
          </a:p>
          <a:p>
            <a:endParaRPr lang="en-US" sz="2400" dirty="0"/>
          </a:p>
          <a:p>
            <a:endParaRPr lang="en-US" sz="2400" dirty="0"/>
          </a:p>
          <a:p>
            <a:r>
              <a:rPr lang="en-US" sz="2400" dirty="0">
                <a:solidFill>
                  <a:schemeClr val="dk1"/>
                </a:solidFill>
              </a:rPr>
              <a:t>Cohort distribution at next time step is calculated through matrix multiplication</a:t>
            </a:r>
          </a:p>
          <a:p>
            <a:endParaRPr lang="en-US" sz="2400" dirty="0"/>
          </a:p>
        </p:txBody>
      </p:sp>
      <p:sp>
        <p:nvSpPr>
          <p:cNvPr id="4" name="Shape 632">
            <a:extLst>
              <a:ext uri="{FF2B5EF4-FFF2-40B4-BE49-F238E27FC236}">
                <a16:creationId xmlns:a16="http://schemas.microsoft.com/office/drawing/2014/main" id="{5FBA1C37-4D53-DB4A-9141-CB619C00FD2D}"/>
              </a:ext>
            </a:extLst>
          </p:cNvPr>
          <p:cNvSpPr/>
          <p:nvPr/>
        </p:nvSpPr>
        <p:spPr>
          <a:xfrm>
            <a:off x="1613043" y="1932027"/>
            <a:ext cx="3832260" cy="430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i="1" dirty="0">
                <a:solidFill>
                  <a:schemeClr val="dk1"/>
                </a:solidFill>
                <a:latin typeface="Constantia"/>
                <a:ea typeface="Constantia"/>
                <a:cs typeface="Constantia"/>
                <a:sym typeface="Constantia"/>
              </a:rPr>
              <a:t>x</a:t>
            </a:r>
            <a:r>
              <a:rPr lang="nl-NL" sz="2200" baseline="-25000" dirty="0">
                <a:solidFill>
                  <a:schemeClr val="dk1"/>
                </a:solidFill>
                <a:latin typeface="Cambria"/>
                <a:ea typeface="Cambria"/>
                <a:cs typeface="Cambria"/>
                <a:sym typeface="Cambria"/>
              </a:rPr>
              <a:t>0  </a:t>
            </a:r>
            <a:r>
              <a:rPr lang="nl-NL" sz="2200" dirty="0">
                <a:solidFill>
                  <a:schemeClr val="dk1"/>
                </a:solidFill>
                <a:latin typeface="Constantia"/>
                <a:ea typeface="Constantia"/>
                <a:cs typeface="Constantia"/>
                <a:sym typeface="Constantia"/>
              </a:rPr>
              <a:t>= [</a:t>
            </a:r>
            <a:r>
              <a:rPr lang="nl-NL" sz="2200" dirty="0">
                <a:solidFill>
                  <a:schemeClr val="dk1"/>
                </a:solidFill>
                <a:latin typeface="Calibri" panose="020F0502020204030204" pitchFamily="34" charset="0"/>
                <a:ea typeface="Cambria"/>
                <a:cs typeface="Calibri" panose="020F0502020204030204" pitchFamily="34" charset="0"/>
                <a:sym typeface="Cambria"/>
              </a:rPr>
              <a:t>1.0	0.0	  0.0</a:t>
            </a:r>
            <a:r>
              <a:rPr lang="nl-NL" sz="2200" dirty="0">
                <a:solidFill>
                  <a:schemeClr val="dk1"/>
                </a:solidFill>
                <a:latin typeface="Constantia"/>
                <a:ea typeface="Constantia"/>
                <a:cs typeface="Constantia"/>
                <a:sym typeface="Constantia"/>
              </a:rPr>
              <a:t>]</a:t>
            </a:r>
            <a:endParaRPr sz="2200" dirty="0">
              <a:solidFill>
                <a:schemeClr val="dk1"/>
              </a:solidFill>
              <a:latin typeface="Constantia"/>
              <a:ea typeface="Constantia"/>
              <a:cs typeface="Constantia"/>
              <a:sym typeface="Constantia"/>
            </a:endParaRPr>
          </a:p>
        </p:txBody>
      </p:sp>
      <p:sp>
        <p:nvSpPr>
          <p:cNvPr id="5" name="Shape 576">
            <a:extLst>
              <a:ext uri="{FF2B5EF4-FFF2-40B4-BE49-F238E27FC236}">
                <a16:creationId xmlns:a16="http://schemas.microsoft.com/office/drawing/2014/main" id="{A0C915CA-BEA5-F24F-92BA-803799D1A91A}"/>
              </a:ext>
            </a:extLst>
          </p:cNvPr>
          <p:cNvSpPr txBox="1">
            <a:spLocks/>
          </p:cNvSpPr>
          <p:nvPr/>
        </p:nvSpPr>
        <p:spPr>
          <a:xfrm>
            <a:off x="5322013" y="1839073"/>
            <a:ext cx="3467967" cy="456085"/>
          </a:xfrm>
          <a:prstGeom prst="rect">
            <a:avLst/>
          </a:prstGeom>
        </p:spPr>
        <p:txBody>
          <a:bodyPr spcFirstLastPara="1" vert="horz" wrap="square" lIns="91425" tIns="91425" rIns="91425" bIns="91425" rtlCol="0" anchor="t" anchorCtr="0">
            <a:noAutofit/>
          </a:bodyPr>
          <a:lst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88900">
              <a:spcBef>
                <a:spcPts val="440"/>
              </a:spcBef>
              <a:buFont typeface="Arial" pitchFamily="34" charset="0"/>
              <a:buNone/>
            </a:pPr>
            <a:r>
              <a:rPr lang="en-US" sz="1800" dirty="0">
                <a:solidFill>
                  <a:srgbClr val="004D99"/>
                </a:solidFill>
              </a:rPr>
              <a:t>(everyone starts healthy)</a:t>
            </a:r>
          </a:p>
        </p:txBody>
      </p:sp>
      <p:sp>
        <p:nvSpPr>
          <p:cNvPr id="6" name="Shape 687">
            <a:extLst>
              <a:ext uri="{FF2B5EF4-FFF2-40B4-BE49-F238E27FC236}">
                <a16:creationId xmlns:a16="http://schemas.microsoft.com/office/drawing/2014/main" id="{0633C45E-8ED1-6341-AE99-97233FC326A2}"/>
              </a:ext>
            </a:extLst>
          </p:cNvPr>
          <p:cNvSpPr txBox="1"/>
          <p:nvPr/>
        </p:nvSpPr>
        <p:spPr>
          <a:xfrm>
            <a:off x="3425585" y="4260264"/>
            <a:ext cx="6624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grpSp>
        <p:nvGrpSpPr>
          <p:cNvPr id="7" name="Shape 688">
            <a:extLst>
              <a:ext uri="{FF2B5EF4-FFF2-40B4-BE49-F238E27FC236}">
                <a16:creationId xmlns:a16="http://schemas.microsoft.com/office/drawing/2014/main" id="{109CED55-5EDA-3A42-BF2F-0D96293C273D}"/>
              </a:ext>
            </a:extLst>
          </p:cNvPr>
          <p:cNvGrpSpPr/>
          <p:nvPr/>
        </p:nvGrpSpPr>
        <p:grpSpPr>
          <a:xfrm>
            <a:off x="4256861" y="4241206"/>
            <a:ext cx="2235200" cy="548700"/>
            <a:chOff x="1297709" y="3997072"/>
            <a:chExt cx="2235200" cy="548700"/>
          </a:xfrm>
        </p:grpSpPr>
        <p:sp>
          <p:nvSpPr>
            <p:cNvPr id="8" name="Shape 689">
              <a:extLst>
                <a:ext uri="{FF2B5EF4-FFF2-40B4-BE49-F238E27FC236}">
                  <a16:creationId xmlns:a16="http://schemas.microsoft.com/office/drawing/2014/main" id="{F49DF240-7505-064F-81B4-A8B77303A25A}"/>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9" name="Shape 690">
              <a:extLst>
                <a:ext uri="{FF2B5EF4-FFF2-40B4-BE49-F238E27FC236}">
                  <a16:creationId xmlns:a16="http://schemas.microsoft.com/office/drawing/2014/main" id="{1D63D51B-9BEA-B844-85C3-F9F6C324E1BD}"/>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grpSp>
        <p:nvGrpSpPr>
          <p:cNvPr id="13" name="Shape 694">
            <a:extLst>
              <a:ext uri="{FF2B5EF4-FFF2-40B4-BE49-F238E27FC236}">
                <a16:creationId xmlns:a16="http://schemas.microsoft.com/office/drawing/2014/main" id="{39FA0653-C8E0-0948-9321-E8B8A658F3F8}"/>
              </a:ext>
            </a:extLst>
          </p:cNvPr>
          <p:cNvGrpSpPr/>
          <p:nvPr/>
        </p:nvGrpSpPr>
        <p:grpSpPr>
          <a:xfrm>
            <a:off x="1019508" y="4223125"/>
            <a:ext cx="2235200" cy="566781"/>
            <a:chOff x="1297709" y="3978991"/>
            <a:chExt cx="2235200" cy="566781"/>
          </a:xfrm>
        </p:grpSpPr>
        <p:sp>
          <p:nvSpPr>
            <p:cNvPr id="14" name="Shape 695">
              <a:extLst>
                <a:ext uri="{FF2B5EF4-FFF2-40B4-BE49-F238E27FC236}">
                  <a16:creationId xmlns:a16="http://schemas.microsoft.com/office/drawing/2014/main" id="{5F47F6E7-37F7-DF48-BA72-3051F978EDE0}"/>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 name="Shape 696">
              <a:extLst>
                <a:ext uri="{FF2B5EF4-FFF2-40B4-BE49-F238E27FC236}">
                  <a16:creationId xmlns:a16="http://schemas.microsoft.com/office/drawing/2014/main" id="{53316E7E-60B6-2148-A540-033F3D923C9C}"/>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6" name="Shape 697">
              <a:extLst>
                <a:ext uri="{FF2B5EF4-FFF2-40B4-BE49-F238E27FC236}">
                  <a16:creationId xmlns:a16="http://schemas.microsoft.com/office/drawing/2014/main" id="{08B18DFD-D079-8B4F-8B77-38021EA72B2D}"/>
                </a:ext>
              </a:extLst>
            </p:cNvPr>
            <p:cNvSpPr/>
            <p:nvPr/>
          </p:nvSpPr>
          <p:spPr>
            <a:xfrm>
              <a:off x="2095582" y="3978991"/>
              <a:ext cx="7152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t+1</a:t>
              </a:r>
              <a:endParaRPr sz="2600">
                <a:solidFill>
                  <a:schemeClr val="dk1"/>
                </a:solidFill>
                <a:latin typeface="Arial"/>
                <a:ea typeface="Arial"/>
                <a:cs typeface="Arial"/>
                <a:sym typeface="Arial"/>
              </a:endParaRPr>
            </a:p>
          </p:txBody>
        </p:sp>
        <p:cxnSp>
          <p:nvCxnSpPr>
            <p:cNvPr id="17" name="Shape 698">
              <a:extLst>
                <a:ext uri="{FF2B5EF4-FFF2-40B4-BE49-F238E27FC236}">
                  <a16:creationId xmlns:a16="http://schemas.microsoft.com/office/drawing/2014/main" id="{BB81B5A4-A340-CE46-9A7E-50CBE43B3964}"/>
                </a:ext>
              </a:extLst>
            </p:cNvPr>
            <p:cNvCxnSpPr/>
            <p:nvPr/>
          </p:nvCxnSpPr>
          <p:spPr>
            <a:xfrm>
              <a:off x="1413164" y="4271392"/>
              <a:ext cx="640200" cy="0"/>
            </a:xfrm>
            <a:prstGeom prst="straightConnector1">
              <a:avLst/>
            </a:prstGeom>
            <a:noFill/>
            <a:ln w="19050" cap="flat" cmpd="sng">
              <a:solidFill>
                <a:schemeClr val="dk1"/>
              </a:solidFill>
              <a:prstDash val="solid"/>
              <a:round/>
              <a:headEnd type="none" w="sm" len="sm"/>
              <a:tailEnd type="none" w="sm" len="sm"/>
            </a:ln>
          </p:spPr>
        </p:cxnSp>
        <p:cxnSp>
          <p:nvCxnSpPr>
            <p:cNvPr id="18" name="Shape 699">
              <a:extLst>
                <a:ext uri="{FF2B5EF4-FFF2-40B4-BE49-F238E27FC236}">
                  <a16:creationId xmlns:a16="http://schemas.microsoft.com/office/drawing/2014/main" id="{83B89CED-E899-2547-B6C6-29A0F724CD5E}"/>
                </a:ext>
              </a:extLst>
            </p:cNvPr>
            <p:cNvCxnSpPr/>
            <p:nvPr/>
          </p:nvCxnSpPr>
          <p:spPr>
            <a:xfrm>
              <a:off x="2799688" y="4271392"/>
              <a:ext cx="640200" cy="0"/>
            </a:xfrm>
            <a:prstGeom prst="straightConnector1">
              <a:avLst/>
            </a:prstGeom>
            <a:noFill/>
            <a:ln w="19050" cap="flat" cmpd="sng">
              <a:solidFill>
                <a:schemeClr val="dk1"/>
              </a:solidFill>
              <a:prstDash val="solid"/>
              <a:round/>
              <a:headEnd type="none" w="sm" len="sm"/>
              <a:tailEnd type="none" w="sm" len="sm"/>
            </a:ln>
          </p:spPr>
        </p:cxnSp>
      </p:grpSp>
      <p:sp>
        <p:nvSpPr>
          <p:cNvPr id="33" name="Shape 596">
            <a:extLst>
              <a:ext uri="{FF2B5EF4-FFF2-40B4-BE49-F238E27FC236}">
                <a16:creationId xmlns:a16="http://schemas.microsoft.com/office/drawing/2014/main" id="{04F32DBF-42D2-954A-87ED-91D3FA2EF300}"/>
              </a:ext>
            </a:extLst>
          </p:cNvPr>
          <p:cNvSpPr>
            <a:spLocks noGrp="1"/>
          </p:cNvSpPr>
          <p:nvPr>
            <p:ph type="sldNum" sz="quarter" idx="12"/>
          </p:nvPr>
        </p:nvSpPr>
        <p:spPr>
          <a:xfrm>
            <a:off x="8559864" y="6453336"/>
            <a:ext cx="548640" cy="396240"/>
          </a:xfrm>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18</a:t>
            </a:fld>
            <a:endParaRPr dirty="0"/>
          </a:p>
        </p:txBody>
      </p:sp>
      <p:grpSp>
        <p:nvGrpSpPr>
          <p:cNvPr id="34" name="Shape 733">
            <a:extLst>
              <a:ext uri="{FF2B5EF4-FFF2-40B4-BE49-F238E27FC236}">
                <a16:creationId xmlns:a16="http://schemas.microsoft.com/office/drawing/2014/main" id="{12014D88-4642-8545-8E53-72D89FD833E7}"/>
              </a:ext>
            </a:extLst>
          </p:cNvPr>
          <p:cNvGrpSpPr/>
          <p:nvPr/>
        </p:nvGrpSpPr>
        <p:grpSpPr>
          <a:xfrm>
            <a:off x="6656721" y="3683525"/>
            <a:ext cx="2235200" cy="1645800"/>
            <a:chOff x="4826000" y="3611334"/>
            <a:chExt cx="2235200" cy="1645800"/>
          </a:xfrm>
        </p:grpSpPr>
        <p:sp>
          <p:nvSpPr>
            <p:cNvPr id="35" name="Shape 734">
              <a:extLst>
                <a:ext uri="{FF2B5EF4-FFF2-40B4-BE49-F238E27FC236}">
                  <a16:creationId xmlns:a16="http://schemas.microsoft.com/office/drawing/2014/main" id="{AD55F86B-6C59-0347-989D-463746B07BBE}"/>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6" name="Shape 735">
              <a:extLst>
                <a:ext uri="{FF2B5EF4-FFF2-40B4-BE49-F238E27FC236}">
                  <a16:creationId xmlns:a16="http://schemas.microsoft.com/office/drawing/2014/main" id="{5553A75F-B352-E246-9E0D-2F224768CDDA}"/>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 name="Shape 736">
              <a:extLst>
                <a:ext uri="{FF2B5EF4-FFF2-40B4-BE49-F238E27FC236}">
                  <a16:creationId xmlns:a16="http://schemas.microsoft.com/office/drawing/2014/main" id="{30FA61E5-D574-6D43-9F5C-B9D167D865F5}"/>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0.93</a:t>
              </a:r>
              <a:endParaRPr sz="1800" dirty="0">
                <a:solidFill>
                  <a:schemeClr val="dk1"/>
                </a:solidFill>
                <a:latin typeface="Calibri"/>
                <a:ea typeface="Calibri"/>
                <a:cs typeface="Calibri"/>
                <a:sym typeface="Calibri"/>
              </a:endParaRPr>
            </a:p>
          </p:txBody>
        </p:sp>
        <p:sp>
          <p:nvSpPr>
            <p:cNvPr id="38" name="Shape 737">
              <a:extLst>
                <a:ext uri="{FF2B5EF4-FFF2-40B4-BE49-F238E27FC236}">
                  <a16:creationId xmlns:a16="http://schemas.microsoft.com/office/drawing/2014/main" id="{8F5911DC-EC6C-BB45-9B94-E713206C03BD}"/>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39" name="Shape 738">
              <a:extLst>
                <a:ext uri="{FF2B5EF4-FFF2-40B4-BE49-F238E27FC236}">
                  <a16:creationId xmlns:a16="http://schemas.microsoft.com/office/drawing/2014/main" id="{0E658A56-76EA-524F-92CA-6139208C67B7}"/>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0.02</a:t>
              </a:r>
              <a:endParaRPr sz="1800" dirty="0">
                <a:solidFill>
                  <a:schemeClr val="dk1"/>
                </a:solidFill>
                <a:latin typeface="Calibri"/>
                <a:ea typeface="Calibri"/>
                <a:cs typeface="Calibri"/>
                <a:sym typeface="Calibri"/>
              </a:endParaRPr>
            </a:p>
          </p:txBody>
        </p:sp>
        <p:sp>
          <p:nvSpPr>
            <p:cNvPr id="40" name="Shape 739">
              <a:extLst>
                <a:ext uri="{FF2B5EF4-FFF2-40B4-BE49-F238E27FC236}">
                  <a16:creationId xmlns:a16="http://schemas.microsoft.com/office/drawing/2014/main" id="{D217705A-5D3B-7948-B0B2-0D70D42CD7A7}"/>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0.10</a:t>
              </a:r>
              <a:endParaRPr sz="1800" dirty="0">
                <a:solidFill>
                  <a:schemeClr val="dk1"/>
                </a:solidFill>
                <a:latin typeface="Calibri"/>
                <a:ea typeface="Calibri"/>
                <a:cs typeface="Calibri"/>
                <a:sym typeface="Calibri"/>
              </a:endParaRPr>
            </a:p>
          </p:txBody>
        </p:sp>
        <p:sp>
          <p:nvSpPr>
            <p:cNvPr id="41" name="Shape 740">
              <a:extLst>
                <a:ext uri="{FF2B5EF4-FFF2-40B4-BE49-F238E27FC236}">
                  <a16:creationId xmlns:a16="http://schemas.microsoft.com/office/drawing/2014/main" id="{F1B8E981-C62F-AD42-95A4-458880CB0061}"/>
                </a:ext>
              </a:extLst>
            </p:cNvPr>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0.90</a:t>
              </a:r>
              <a:endParaRPr sz="1800" dirty="0">
                <a:solidFill>
                  <a:schemeClr val="dk1"/>
                </a:solidFill>
                <a:latin typeface="Calibri"/>
                <a:ea typeface="Calibri"/>
                <a:cs typeface="Calibri"/>
                <a:sym typeface="Calibri"/>
              </a:endParaRPr>
            </a:p>
          </p:txBody>
        </p:sp>
        <p:sp>
          <p:nvSpPr>
            <p:cNvPr id="42" name="Shape 741">
              <a:extLst>
                <a:ext uri="{FF2B5EF4-FFF2-40B4-BE49-F238E27FC236}">
                  <a16:creationId xmlns:a16="http://schemas.microsoft.com/office/drawing/2014/main" id="{8847F26F-7FF6-FB47-BEBA-5CB6801C3A14}"/>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43" name="Shape 742">
              <a:extLst>
                <a:ext uri="{FF2B5EF4-FFF2-40B4-BE49-F238E27FC236}">
                  <a16:creationId xmlns:a16="http://schemas.microsoft.com/office/drawing/2014/main" id="{683820A7-3FDD-4E43-8278-49C789A428F6}"/>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4" name="Shape 743">
              <a:extLst>
                <a:ext uri="{FF2B5EF4-FFF2-40B4-BE49-F238E27FC236}">
                  <a16:creationId xmlns:a16="http://schemas.microsoft.com/office/drawing/2014/main" id="{CAF493E7-5FCE-4649-9EFC-DFA39A50694B}"/>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5" name="Shape 744">
              <a:extLst>
                <a:ext uri="{FF2B5EF4-FFF2-40B4-BE49-F238E27FC236}">
                  <a16:creationId xmlns:a16="http://schemas.microsoft.com/office/drawing/2014/main" id="{5CB76113-D737-8740-A183-7A2DF67EC371}"/>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grpSp>
        <p:nvGrpSpPr>
          <p:cNvPr id="46" name="Shape 762">
            <a:extLst>
              <a:ext uri="{FF2B5EF4-FFF2-40B4-BE49-F238E27FC236}">
                <a16:creationId xmlns:a16="http://schemas.microsoft.com/office/drawing/2014/main" id="{3CB9858F-FC6B-0544-B9CC-51913EEB813E}"/>
              </a:ext>
            </a:extLst>
          </p:cNvPr>
          <p:cNvGrpSpPr/>
          <p:nvPr/>
        </p:nvGrpSpPr>
        <p:grpSpPr>
          <a:xfrm>
            <a:off x="4256861" y="4241206"/>
            <a:ext cx="2235200" cy="548700"/>
            <a:chOff x="4038643" y="4217897"/>
            <a:chExt cx="2235200" cy="548700"/>
          </a:xfrm>
          <a:solidFill>
            <a:schemeClr val="bg1"/>
          </a:solidFill>
        </p:grpSpPr>
        <p:grpSp>
          <p:nvGrpSpPr>
            <p:cNvPr id="47" name="Shape 763">
              <a:extLst>
                <a:ext uri="{FF2B5EF4-FFF2-40B4-BE49-F238E27FC236}">
                  <a16:creationId xmlns:a16="http://schemas.microsoft.com/office/drawing/2014/main" id="{E42BBB4B-3DC6-0247-8A94-1C2BA9790A06}"/>
                </a:ext>
              </a:extLst>
            </p:cNvPr>
            <p:cNvGrpSpPr/>
            <p:nvPr/>
          </p:nvGrpSpPr>
          <p:grpSpPr>
            <a:xfrm>
              <a:off x="4038643" y="4217897"/>
              <a:ext cx="2235200" cy="548700"/>
              <a:chOff x="1297709" y="3997072"/>
              <a:chExt cx="2235200" cy="548700"/>
            </a:xfrm>
            <a:grpFill/>
          </p:grpSpPr>
          <p:sp>
            <p:nvSpPr>
              <p:cNvPr id="51" name="Shape 764">
                <a:extLst>
                  <a:ext uri="{FF2B5EF4-FFF2-40B4-BE49-F238E27FC236}">
                    <a16:creationId xmlns:a16="http://schemas.microsoft.com/office/drawing/2014/main" id="{FB92340B-E358-F644-A416-229ECC11B6E5}"/>
                  </a:ext>
                </a:extLst>
              </p:cNvPr>
              <p:cNvSpPr/>
              <p:nvPr/>
            </p:nvSpPr>
            <p:spPr>
              <a:xfrm>
                <a:off x="12977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Shape 765">
                <a:extLst>
                  <a:ext uri="{FF2B5EF4-FFF2-40B4-BE49-F238E27FC236}">
                    <a16:creationId xmlns:a16="http://schemas.microsoft.com/office/drawing/2014/main" id="{FA9D3EC6-9024-D74B-888F-15E6A5E85580}"/>
                  </a:ext>
                </a:extLst>
              </p:cNvPr>
              <p:cNvSpPr/>
              <p:nvPr/>
            </p:nvSpPr>
            <p:spPr>
              <a:xfrm flipH="1">
                <a:off x="3417409" y="3997072"/>
                <a:ext cx="115500" cy="548700"/>
              </a:xfrm>
              <a:prstGeom prst="leftBracket">
                <a:avLst>
                  <a:gd name="adj" fmla="val 8333"/>
                </a:avLst>
              </a:prstGeom>
              <a:grp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48" name="Shape 766">
              <a:extLst>
                <a:ext uri="{FF2B5EF4-FFF2-40B4-BE49-F238E27FC236}">
                  <a16:creationId xmlns:a16="http://schemas.microsoft.com/office/drawing/2014/main" id="{0F98BC67-2C44-CC41-9C44-A27C7FEF6518}"/>
                </a:ext>
              </a:extLst>
            </p:cNvPr>
            <p:cNvSpPr txBox="1"/>
            <p:nvPr/>
          </p:nvSpPr>
          <p:spPr>
            <a:xfrm>
              <a:off x="4157880"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0.93</a:t>
              </a:r>
              <a:endParaRPr sz="1800" dirty="0">
                <a:solidFill>
                  <a:schemeClr val="dk1"/>
                </a:solidFill>
                <a:latin typeface="Calibri"/>
                <a:ea typeface="Calibri"/>
                <a:cs typeface="Calibri"/>
                <a:sym typeface="Calibri"/>
              </a:endParaRPr>
            </a:p>
          </p:txBody>
        </p:sp>
        <p:sp>
          <p:nvSpPr>
            <p:cNvPr id="49" name="Shape 767">
              <a:extLst>
                <a:ext uri="{FF2B5EF4-FFF2-40B4-BE49-F238E27FC236}">
                  <a16:creationId xmlns:a16="http://schemas.microsoft.com/office/drawing/2014/main" id="{E8C14BCB-1757-C847-96B8-9080B08224BA}"/>
                </a:ext>
              </a:extLst>
            </p:cNvPr>
            <p:cNvSpPr txBox="1"/>
            <p:nvPr/>
          </p:nvSpPr>
          <p:spPr>
            <a:xfrm>
              <a:off x="4841020"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50" name="Shape 768">
              <a:extLst>
                <a:ext uri="{FF2B5EF4-FFF2-40B4-BE49-F238E27FC236}">
                  <a16:creationId xmlns:a16="http://schemas.microsoft.com/office/drawing/2014/main" id="{76080FAD-1A89-EE47-BC66-EC56780B86E1}"/>
                </a:ext>
              </a:extLst>
            </p:cNvPr>
            <p:cNvSpPr txBox="1"/>
            <p:nvPr/>
          </p:nvSpPr>
          <p:spPr>
            <a:xfrm>
              <a:off x="5528501" y="4304991"/>
              <a:ext cx="662400" cy="369300"/>
            </a:xfrm>
            <a:prstGeom prst="rect">
              <a:avLst/>
            </a:prstGeom>
            <a:grp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0.02</a:t>
              </a:r>
              <a:endParaRPr sz="1800" dirty="0">
                <a:solidFill>
                  <a:schemeClr val="dk1"/>
                </a:solidFill>
                <a:latin typeface="Calibri"/>
                <a:ea typeface="Calibri"/>
                <a:cs typeface="Calibri"/>
                <a:sym typeface="Calibri"/>
              </a:endParaRPr>
            </a:p>
          </p:txBody>
        </p:sp>
      </p:grpSp>
      <p:sp>
        <p:nvSpPr>
          <p:cNvPr id="53" name="Shape 787">
            <a:extLst>
              <a:ext uri="{FF2B5EF4-FFF2-40B4-BE49-F238E27FC236}">
                <a16:creationId xmlns:a16="http://schemas.microsoft.com/office/drawing/2014/main" id="{30DB7475-46E9-EE46-9F18-1BB9DF344D97}"/>
              </a:ext>
            </a:extLst>
          </p:cNvPr>
          <p:cNvSpPr/>
          <p:nvPr/>
        </p:nvSpPr>
        <p:spPr>
          <a:xfrm>
            <a:off x="5156850" y="3702164"/>
            <a:ext cx="473100" cy="492300"/>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dirty="0">
                <a:solidFill>
                  <a:schemeClr val="dk1"/>
                </a:solidFill>
                <a:latin typeface="Constantia"/>
                <a:ea typeface="Constantia"/>
                <a:cs typeface="Constantia"/>
                <a:sym typeface="Constantia"/>
              </a:rPr>
              <a:t>x</a:t>
            </a:r>
            <a:r>
              <a:rPr lang="nl-NL" sz="2600" baseline="-25000" dirty="0">
                <a:solidFill>
                  <a:schemeClr val="dk1"/>
                </a:solidFill>
                <a:latin typeface="Cambria"/>
                <a:ea typeface="Constantia"/>
                <a:cs typeface="Constantia"/>
                <a:sym typeface="Cambria"/>
              </a:rPr>
              <a:t>1</a:t>
            </a:r>
            <a:endParaRPr sz="2600" dirty="0">
              <a:solidFill>
                <a:schemeClr val="dk1"/>
              </a:solidFill>
              <a:latin typeface="Arial"/>
              <a:ea typeface="Arial"/>
              <a:cs typeface="Arial"/>
              <a:sym typeface="Arial"/>
            </a:endParaRPr>
          </a:p>
        </p:txBody>
      </p:sp>
      <p:sp>
        <p:nvSpPr>
          <p:cNvPr id="54" name="Shape 788">
            <a:extLst>
              <a:ext uri="{FF2B5EF4-FFF2-40B4-BE49-F238E27FC236}">
                <a16:creationId xmlns:a16="http://schemas.microsoft.com/office/drawing/2014/main" id="{CC2518D7-F2D3-7040-8B9B-DA069C1C00C4}"/>
              </a:ext>
            </a:extLst>
          </p:cNvPr>
          <p:cNvSpPr/>
          <p:nvPr/>
        </p:nvSpPr>
        <p:spPr>
          <a:xfrm>
            <a:off x="1856184" y="3776863"/>
            <a:ext cx="4731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dirty="0">
                <a:solidFill>
                  <a:schemeClr val="dk1"/>
                </a:solidFill>
                <a:latin typeface="Constantia"/>
                <a:ea typeface="Constantia"/>
                <a:cs typeface="Constantia"/>
                <a:sym typeface="Constantia"/>
              </a:rPr>
              <a:t>x</a:t>
            </a:r>
            <a:r>
              <a:rPr lang="nl-NL" sz="2600" baseline="-25000" dirty="0">
                <a:solidFill>
                  <a:schemeClr val="dk1"/>
                </a:solidFill>
                <a:latin typeface="Cambria"/>
                <a:ea typeface="Constantia"/>
                <a:cs typeface="Constantia"/>
                <a:sym typeface="Cambria"/>
              </a:rPr>
              <a:t>2</a:t>
            </a:r>
            <a:endParaRPr sz="2600" dirty="0">
              <a:solidFill>
                <a:schemeClr val="dk1"/>
              </a:solidFill>
              <a:latin typeface="Arial"/>
              <a:ea typeface="Arial"/>
              <a:cs typeface="Arial"/>
              <a:sym typeface="Arial"/>
            </a:endParaRPr>
          </a:p>
        </p:txBody>
      </p:sp>
      <p:sp>
        <p:nvSpPr>
          <p:cNvPr id="58" name="Rectangle 57">
            <a:extLst>
              <a:ext uri="{FF2B5EF4-FFF2-40B4-BE49-F238E27FC236}">
                <a16:creationId xmlns:a16="http://schemas.microsoft.com/office/drawing/2014/main" id="{99AE29E5-CBD7-5647-92A7-242DE558E823}"/>
              </a:ext>
            </a:extLst>
          </p:cNvPr>
          <p:cNvSpPr/>
          <p:nvPr/>
        </p:nvSpPr>
        <p:spPr>
          <a:xfrm>
            <a:off x="1092530" y="4298868"/>
            <a:ext cx="2101932" cy="391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64CBADB-FAF3-7548-9E73-56332466A80E}"/>
              </a:ext>
            </a:extLst>
          </p:cNvPr>
          <p:cNvSpPr txBox="1"/>
          <p:nvPr/>
        </p:nvSpPr>
        <p:spPr>
          <a:xfrm>
            <a:off x="1117495" y="4343176"/>
            <a:ext cx="662533" cy="369332"/>
          </a:xfrm>
          <a:prstGeom prst="rect">
            <a:avLst/>
          </a:prstGeom>
          <a:noFill/>
        </p:spPr>
        <p:txBody>
          <a:bodyPr wrap="square" rtlCol="0">
            <a:spAutoFit/>
          </a:bodyPr>
          <a:lstStyle/>
          <a:p>
            <a:pPr algn="ctr"/>
            <a:r>
              <a:rPr lang="en-US" dirty="0">
                <a:latin typeface="Calibri" panose="020F0502020204030204" pitchFamily="34" charset="0"/>
              </a:rPr>
              <a:t>0.87</a:t>
            </a:r>
          </a:p>
        </p:txBody>
      </p:sp>
      <p:sp>
        <p:nvSpPr>
          <p:cNvPr id="62" name="TextBox 61">
            <a:extLst>
              <a:ext uri="{FF2B5EF4-FFF2-40B4-BE49-F238E27FC236}">
                <a16:creationId xmlns:a16="http://schemas.microsoft.com/office/drawing/2014/main" id="{B1EE8753-5E37-C446-A6BD-D4F2856286B1}"/>
              </a:ext>
            </a:extLst>
          </p:cNvPr>
          <p:cNvSpPr txBox="1"/>
          <p:nvPr/>
        </p:nvSpPr>
        <p:spPr>
          <a:xfrm>
            <a:off x="1812506" y="4343176"/>
            <a:ext cx="662533" cy="369332"/>
          </a:xfrm>
          <a:prstGeom prst="rect">
            <a:avLst/>
          </a:prstGeom>
          <a:noFill/>
        </p:spPr>
        <p:txBody>
          <a:bodyPr wrap="square" rtlCol="0">
            <a:spAutoFit/>
          </a:bodyPr>
          <a:lstStyle/>
          <a:p>
            <a:pPr algn="ctr"/>
            <a:r>
              <a:rPr lang="en-US" dirty="0">
                <a:latin typeface="Calibri" panose="020F0502020204030204" pitchFamily="34" charset="0"/>
              </a:rPr>
              <a:t>0.09</a:t>
            </a:r>
          </a:p>
        </p:txBody>
      </p:sp>
      <p:sp>
        <p:nvSpPr>
          <p:cNvPr id="55" name="TextBox 54">
            <a:extLst>
              <a:ext uri="{FF2B5EF4-FFF2-40B4-BE49-F238E27FC236}">
                <a16:creationId xmlns:a16="http://schemas.microsoft.com/office/drawing/2014/main" id="{5AA29E9B-DD6A-6746-B377-F27448C0602F}"/>
              </a:ext>
            </a:extLst>
          </p:cNvPr>
          <p:cNvSpPr txBox="1"/>
          <p:nvPr/>
        </p:nvSpPr>
        <p:spPr>
          <a:xfrm>
            <a:off x="2463670" y="4341197"/>
            <a:ext cx="662533" cy="369332"/>
          </a:xfrm>
          <a:prstGeom prst="rect">
            <a:avLst/>
          </a:prstGeom>
          <a:noFill/>
        </p:spPr>
        <p:txBody>
          <a:bodyPr wrap="square" rtlCol="0">
            <a:spAutoFit/>
          </a:bodyPr>
          <a:lstStyle/>
          <a:p>
            <a:pPr algn="ctr"/>
            <a:r>
              <a:rPr lang="nl-NL" dirty="0">
                <a:solidFill>
                  <a:srgbClr val="000000"/>
                </a:solidFill>
                <a:latin typeface="Calibri"/>
                <a:ea typeface="Calibri"/>
                <a:cs typeface="Calibri"/>
                <a:sym typeface="Calibri"/>
              </a:rPr>
              <a:t>0.04</a:t>
            </a:r>
            <a:endParaRPr lang="en-US" dirty="0">
              <a:latin typeface="Calibri" panose="020F0502020204030204" pitchFamily="34" charset="0"/>
            </a:endParaRPr>
          </a:p>
        </p:txBody>
      </p:sp>
      <p:sp>
        <p:nvSpPr>
          <p:cNvPr id="57" name="TextBox 56">
            <a:extLst>
              <a:ext uri="{FF2B5EF4-FFF2-40B4-BE49-F238E27FC236}">
                <a16:creationId xmlns:a16="http://schemas.microsoft.com/office/drawing/2014/main" id="{72238AA0-E98F-F348-A091-EC9CB1859C1D}"/>
              </a:ext>
            </a:extLst>
          </p:cNvPr>
          <p:cNvSpPr txBox="1"/>
          <p:nvPr/>
        </p:nvSpPr>
        <p:spPr>
          <a:xfrm>
            <a:off x="3569622" y="5218465"/>
            <a:ext cx="4166202" cy="369332"/>
          </a:xfrm>
          <a:prstGeom prst="rect">
            <a:avLst/>
          </a:prstGeom>
          <a:solidFill>
            <a:schemeClr val="bg1"/>
          </a:solidFill>
        </p:spPr>
        <p:txBody>
          <a:bodyPr wrap="square" rtlCol="0">
            <a:spAutoFit/>
          </a:bodyPr>
          <a:lstStyle/>
          <a:p>
            <a:pPr algn="ctr"/>
            <a:r>
              <a:rPr lang="en-US" dirty="0">
                <a:latin typeface="Calibri" panose="020F0502020204030204" pitchFamily="34" charset="0"/>
              </a:rPr>
              <a:t>(0.02)(0.93) + (0.10)(0.05) + (1.0)(0.02)</a:t>
            </a:r>
          </a:p>
        </p:txBody>
      </p:sp>
      <p:sp>
        <p:nvSpPr>
          <p:cNvPr id="59" name="Bent Arrow 58">
            <a:extLst>
              <a:ext uri="{FF2B5EF4-FFF2-40B4-BE49-F238E27FC236}">
                <a16:creationId xmlns:a16="http://schemas.microsoft.com/office/drawing/2014/main" id="{32217B5E-A7E3-684B-A05D-7694D9C41A2B}"/>
              </a:ext>
            </a:extLst>
          </p:cNvPr>
          <p:cNvSpPr/>
          <p:nvPr/>
        </p:nvSpPr>
        <p:spPr>
          <a:xfrm rot="16200000">
            <a:off x="2845156" y="4616761"/>
            <a:ext cx="667588" cy="1055854"/>
          </a:xfrm>
          <a:prstGeom prst="ben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653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064CF-86C5-2848-ABE1-94EE1AA64938}"/>
              </a:ext>
            </a:extLst>
          </p:cNvPr>
          <p:cNvSpPr>
            <a:spLocks noGrp="1"/>
          </p:cNvSpPr>
          <p:nvPr>
            <p:ph type="title"/>
          </p:nvPr>
        </p:nvSpPr>
        <p:spPr/>
        <p:txBody>
          <a:bodyPr>
            <a:normAutofit fontScale="90000"/>
          </a:bodyPr>
          <a:lstStyle/>
          <a:p>
            <a:r>
              <a:rPr lang="en-US" dirty="0"/>
              <a:t>Simulate the Cohort over Time </a:t>
            </a:r>
          </a:p>
        </p:txBody>
      </p:sp>
      <p:sp>
        <p:nvSpPr>
          <p:cNvPr id="3" name="Content Placeholder 2">
            <a:extLst>
              <a:ext uri="{FF2B5EF4-FFF2-40B4-BE49-F238E27FC236}">
                <a16:creationId xmlns:a16="http://schemas.microsoft.com/office/drawing/2014/main" id="{0B283F6F-2F38-8F4F-8B93-52B9D771E2B7}"/>
              </a:ext>
            </a:extLst>
          </p:cNvPr>
          <p:cNvSpPr>
            <a:spLocks noGrp="1"/>
          </p:cNvSpPr>
          <p:nvPr>
            <p:ph idx="1"/>
          </p:nvPr>
        </p:nvSpPr>
        <p:spPr/>
        <p:txBody>
          <a:bodyPr>
            <a:normAutofit/>
          </a:bodyPr>
          <a:lstStyle/>
          <a:p>
            <a:r>
              <a:rPr lang="en-US" sz="2400" dirty="0"/>
              <a:t>Cohort distribution over time:</a:t>
            </a:r>
          </a:p>
          <a:p>
            <a:pPr marL="411480" lvl="1" indent="0">
              <a:buNone/>
            </a:pPr>
            <a:endParaRPr lang="en-US" sz="2200" dirty="0">
              <a:solidFill>
                <a:schemeClr val="dk1"/>
              </a:solidFill>
            </a:endParaRPr>
          </a:p>
          <a:p>
            <a:pPr lvl="1"/>
            <a:endParaRPr lang="en-US" sz="2200" dirty="0">
              <a:solidFill>
                <a:schemeClr val="dk1"/>
              </a:solidFill>
            </a:endParaRPr>
          </a:p>
          <a:p>
            <a:pPr lvl="1"/>
            <a:endParaRPr lang="en-US" sz="2200" dirty="0">
              <a:solidFill>
                <a:schemeClr val="dk1"/>
              </a:solidFill>
            </a:endParaRPr>
          </a:p>
          <a:p>
            <a:r>
              <a:rPr lang="en-US" sz="2400" dirty="0">
                <a:solidFill>
                  <a:schemeClr val="dk1"/>
                </a:solidFill>
              </a:rPr>
              <a:t>Cohort trace:</a:t>
            </a:r>
          </a:p>
          <a:p>
            <a:endParaRPr lang="en-US" sz="2400" dirty="0"/>
          </a:p>
        </p:txBody>
      </p:sp>
      <p:sp>
        <p:nvSpPr>
          <p:cNvPr id="4" name="Shape 632">
            <a:extLst>
              <a:ext uri="{FF2B5EF4-FFF2-40B4-BE49-F238E27FC236}">
                <a16:creationId xmlns:a16="http://schemas.microsoft.com/office/drawing/2014/main" id="{5FBA1C37-4D53-DB4A-9141-CB619C00FD2D}"/>
              </a:ext>
            </a:extLst>
          </p:cNvPr>
          <p:cNvSpPr/>
          <p:nvPr/>
        </p:nvSpPr>
        <p:spPr>
          <a:xfrm>
            <a:off x="1611063" y="1932027"/>
            <a:ext cx="3825856" cy="430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i="1" dirty="0">
                <a:solidFill>
                  <a:schemeClr val="dk1"/>
                </a:solidFill>
                <a:latin typeface="Constantia"/>
                <a:ea typeface="Constantia"/>
                <a:cs typeface="Constantia"/>
                <a:sym typeface="Constantia"/>
              </a:rPr>
              <a:t>x</a:t>
            </a:r>
            <a:r>
              <a:rPr lang="nl-NL" sz="2200" baseline="-25000" dirty="0">
                <a:solidFill>
                  <a:schemeClr val="dk1"/>
                </a:solidFill>
                <a:latin typeface="Cambria"/>
                <a:ea typeface="Cambria"/>
                <a:cs typeface="Cambria"/>
                <a:sym typeface="Cambria"/>
              </a:rPr>
              <a:t>0  </a:t>
            </a:r>
            <a:r>
              <a:rPr lang="nl-NL" sz="2200" dirty="0">
                <a:solidFill>
                  <a:schemeClr val="dk1"/>
                </a:solidFill>
                <a:latin typeface="Constantia"/>
                <a:ea typeface="Constantia"/>
                <a:cs typeface="Constantia"/>
                <a:sym typeface="Constantia"/>
              </a:rPr>
              <a:t>= [</a:t>
            </a:r>
            <a:r>
              <a:rPr lang="nl-NL" sz="2200" dirty="0">
                <a:solidFill>
                  <a:schemeClr val="dk1"/>
                </a:solidFill>
                <a:latin typeface="Calibri" panose="020F0502020204030204" pitchFamily="34" charset="0"/>
                <a:ea typeface="Cambria"/>
                <a:cs typeface="Calibri" panose="020F0502020204030204" pitchFamily="34" charset="0"/>
                <a:sym typeface="Cambria"/>
              </a:rPr>
              <a:t>1.0	0.0	  0.0</a:t>
            </a:r>
            <a:r>
              <a:rPr lang="nl-NL" sz="2200" dirty="0">
                <a:solidFill>
                  <a:schemeClr val="dk1"/>
                </a:solidFill>
                <a:latin typeface="Constantia"/>
                <a:ea typeface="Constantia"/>
                <a:cs typeface="Constantia"/>
                <a:sym typeface="Constantia"/>
              </a:rPr>
              <a:t>]</a:t>
            </a:r>
            <a:endParaRPr sz="2200" dirty="0">
              <a:solidFill>
                <a:schemeClr val="dk1"/>
              </a:solidFill>
              <a:latin typeface="Constantia"/>
              <a:ea typeface="Constantia"/>
              <a:cs typeface="Constantia"/>
              <a:sym typeface="Constantia"/>
            </a:endParaRPr>
          </a:p>
        </p:txBody>
      </p:sp>
      <p:sp>
        <p:nvSpPr>
          <p:cNvPr id="33" name="Shape 596">
            <a:extLst>
              <a:ext uri="{FF2B5EF4-FFF2-40B4-BE49-F238E27FC236}">
                <a16:creationId xmlns:a16="http://schemas.microsoft.com/office/drawing/2014/main" id="{04F32DBF-42D2-954A-87ED-91D3FA2EF300}"/>
              </a:ext>
            </a:extLst>
          </p:cNvPr>
          <p:cNvSpPr>
            <a:spLocks noGrp="1"/>
          </p:cNvSpPr>
          <p:nvPr>
            <p:ph type="sldNum" sz="quarter" idx="12"/>
          </p:nvPr>
        </p:nvSpPr>
        <p:spPr>
          <a:xfrm>
            <a:off x="8559864" y="6453336"/>
            <a:ext cx="548640" cy="396240"/>
          </a:xfrm>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19</a:t>
            </a:fld>
            <a:endParaRPr dirty="0"/>
          </a:p>
        </p:txBody>
      </p:sp>
      <p:sp>
        <p:nvSpPr>
          <p:cNvPr id="60" name="Shape 632">
            <a:extLst>
              <a:ext uri="{FF2B5EF4-FFF2-40B4-BE49-F238E27FC236}">
                <a16:creationId xmlns:a16="http://schemas.microsoft.com/office/drawing/2014/main" id="{855A6F3C-9352-B247-8C51-1706CBCB2B40}"/>
              </a:ext>
            </a:extLst>
          </p:cNvPr>
          <p:cNvSpPr/>
          <p:nvPr/>
        </p:nvSpPr>
        <p:spPr>
          <a:xfrm>
            <a:off x="1611063" y="1932027"/>
            <a:ext cx="3832260" cy="430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i="1" dirty="0">
                <a:solidFill>
                  <a:schemeClr val="dk1"/>
                </a:solidFill>
                <a:latin typeface="Constantia"/>
                <a:ea typeface="Constantia"/>
                <a:cs typeface="Constantia"/>
                <a:sym typeface="Constantia"/>
              </a:rPr>
              <a:t>x</a:t>
            </a:r>
            <a:r>
              <a:rPr lang="nl-NL" sz="2200" baseline="-25000" dirty="0">
                <a:solidFill>
                  <a:schemeClr val="dk1"/>
                </a:solidFill>
                <a:latin typeface="Cambria"/>
                <a:ea typeface="Cambria"/>
                <a:cs typeface="Cambria"/>
                <a:sym typeface="Cambria"/>
              </a:rPr>
              <a:t>1  </a:t>
            </a:r>
            <a:r>
              <a:rPr lang="nl-NL" sz="2200" dirty="0">
                <a:solidFill>
                  <a:schemeClr val="dk1"/>
                </a:solidFill>
                <a:latin typeface="Constantia"/>
                <a:ea typeface="Constantia"/>
                <a:cs typeface="Constantia"/>
                <a:sym typeface="Constantia"/>
              </a:rPr>
              <a:t>= [</a:t>
            </a:r>
            <a:r>
              <a:rPr lang="nl-NL" sz="2200" dirty="0">
                <a:solidFill>
                  <a:schemeClr val="dk1"/>
                </a:solidFill>
                <a:latin typeface="Calibri" panose="020F0502020204030204" pitchFamily="34" charset="0"/>
                <a:ea typeface="Cambria"/>
                <a:cs typeface="Calibri" panose="020F0502020204030204" pitchFamily="34" charset="0"/>
                <a:sym typeface="Cambria"/>
              </a:rPr>
              <a:t>0.93	0.05	  0.02</a:t>
            </a:r>
            <a:r>
              <a:rPr lang="nl-NL" sz="2200" dirty="0">
                <a:solidFill>
                  <a:schemeClr val="dk1"/>
                </a:solidFill>
                <a:latin typeface="Constantia"/>
                <a:ea typeface="Constantia"/>
                <a:cs typeface="Constantia"/>
                <a:sym typeface="Constantia"/>
              </a:rPr>
              <a:t>]</a:t>
            </a:r>
            <a:endParaRPr sz="2200" dirty="0">
              <a:solidFill>
                <a:schemeClr val="dk1"/>
              </a:solidFill>
              <a:latin typeface="Constantia"/>
              <a:ea typeface="Constantia"/>
              <a:cs typeface="Constantia"/>
              <a:sym typeface="Constantia"/>
            </a:endParaRPr>
          </a:p>
        </p:txBody>
      </p:sp>
      <p:sp>
        <p:nvSpPr>
          <p:cNvPr id="61" name="Shape 632">
            <a:extLst>
              <a:ext uri="{FF2B5EF4-FFF2-40B4-BE49-F238E27FC236}">
                <a16:creationId xmlns:a16="http://schemas.microsoft.com/office/drawing/2014/main" id="{21A11A35-0BBD-884F-933C-21BC8D5E4453}"/>
              </a:ext>
            </a:extLst>
          </p:cNvPr>
          <p:cNvSpPr/>
          <p:nvPr/>
        </p:nvSpPr>
        <p:spPr>
          <a:xfrm>
            <a:off x="1611063" y="1932027"/>
            <a:ext cx="3832260" cy="430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i="1" dirty="0">
                <a:solidFill>
                  <a:schemeClr val="dk1"/>
                </a:solidFill>
                <a:latin typeface="Constantia"/>
                <a:ea typeface="Constantia"/>
                <a:cs typeface="Constantia"/>
                <a:sym typeface="Constantia"/>
              </a:rPr>
              <a:t>x</a:t>
            </a:r>
            <a:r>
              <a:rPr lang="nl-NL" sz="2200" baseline="-25000" dirty="0">
                <a:solidFill>
                  <a:schemeClr val="dk1"/>
                </a:solidFill>
                <a:latin typeface="Cambria"/>
                <a:ea typeface="Cambria"/>
                <a:cs typeface="Cambria"/>
                <a:sym typeface="Cambria"/>
              </a:rPr>
              <a:t>2  </a:t>
            </a:r>
            <a:r>
              <a:rPr lang="nl-NL" sz="2200" dirty="0">
                <a:solidFill>
                  <a:schemeClr val="dk1"/>
                </a:solidFill>
                <a:latin typeface="Constantia"/>
                <a:ea typeface="Constantia"/>
                <a:cs typeface="Constantia"/>
                <a:sym typeface="Constantia"/>
              </a:rPr>
              <a:t>= [</a:t>
            </a:r>
            <a:r>
              <a:rPr lang="nl-NL" sz="2200" dirty="0">
                <a:solidFill>
                  <a:schemeClr val="dk1"/>
                </a:solidFill>
                <a:latin typeface="Calibri" panose="020F0502020204030204" pitchFamily="34" charset="0"/>
                <a:ea typeface="Constantia"/>
                <a:cs typeface="Calibri" panose="020F0502020204030204" pitchFamily="34" charset="0"/>
                <a:sym typeface="Cambria"/>
              </a:rPr>
              <a:t>0.87</a:t>
            </a:r>
            <a:r>
              <a:rPr lang="nl-NL" sz="2200" dirty="0">
                <a:solidFill>
                  <a:schemeClr val="dk1"/>
                </a:solidFill>
                <a:latin typeface="Calibri" panose="020F0502020204030204" pitchFamily="34" charset="0"/>
                <a:ea typeface="Cambria"/>
                <a:cs typeface="Calibri" panose="020F0502020204030204" pitchFamily="34" charset="0"/>
                <a:sym typeface="Cambria"/>
              </a:rPr>
              <a:t>	0.09	  0.04</a:t>
            </a:r>
            <a:r>
              <a:rPr lang="nl-NL" sz="2200" dirty="0">
                <a:solidFill>
                  <a:schemeClr val="dk1"/>
                </a:solidFill>
                <a:latin typeface="Constantia"/>
                <a:ea typeface="Constantia"/>
                <a:cs typeface="Constantia"/>
                <a:sym typeface="Constantia"/>
              </a:rPr>
              <a:t>]</a:t>
            </a:r>
            <a:endParaRPr sz="2200" dirty="0">
              <a:solidFill>
                <a:schemeClr val="dk1"/>
              </a:solidFill>
              <a:latin typeface="Constantia"/>
              <a:ea typeface="Constantia"/>
              <a:cs typeface="Constantia"/>
              <a:sym typeface="Constantia"/>
            </a:endParaRPr>
          </a:p>
        </p:txBody>
      </p:sp>
      <p:sp>
        <p:nvSpPr>
          <p:cNvPr id="62" name="Shape 632">
            <a:extLst>
              <a:ext uri="{FF2B5EF4-FFF2-40B4-BE49-F238E27FC236}">
                <a16:creationId xmlns:a16="http://schemas.microsoft.com/office/drawing/2014/main" id="{3B47EA14-99F3-AC4B-9B32-BE3974F9F6F8}"/>
              </a:ext>
            </a:extLst>
          </p:cNvPr>
          <p:cNvSpPr/>
          <p:nvPr/>
        </p:nvSpPr>
        <p:spPr>
          <a:xfrm>
            <a:off x="1599187" y="1932027"/>
            <a:ext cx="3832260" cy="430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i="1" dirty="0">
                <a:solidFill>
                  <a:schemeClr val="dk1"/>
                </a:solidFill>
                <a:latin typeface="Constantia"/>
                <a:ea typeface="Constantia"/>
                <a:cs typeface="Constantia"/>
                <a:sym typeface="Constantia"/>
              </a:rPr>
              <a:t>x</a:t>
            </a:r>
            <a:r>
              <a:rPr lang="nl-NL" sz="2200" baseline="-25000" dirty="0">
                <a:solidFill>
                  <a:schemeClr val="dk1"/>
                </a:solidFill>
                <a:latin typeface="Cambria"/>
                <a:ea typeface="Cambria"/>
                <a:cs typeface="Cambria"/>
                <a:sym typeface="Cambria"/>
              </a:rPr>
              <a:t>3  </a:t>
            </a:r>
            <a:r>
              <a:rPr lang="nl-NL" sz="2200" dirty="0">
                <a:solidFill>
                  <a:schemeClr val="dk1"/>
                </a:solidFill>
                <a:latin typeface="Constantia"/>
                <a:ea typeface="Constantia"/>
                <a:cs typeface="Constantia"/>
                <a:sym typeface="Constantia"/>
              </a:rPr>
              <a:t>= [</a:t>
            </a:r>
            <a:r>
              <a:rPr lang="nl-NL" sz="2200" dirty="0">
                <a:solidFill>
                  <a:schemeClr val="dk1"/>
                </a:solidFill>
                <a:latin typeface="Calibri" panose="020F0502020204030204" pitchFamily="34" charset="0"/>
                <a:ea typeface="Constantia"/>
                <a:cs typeface="Calibri" panose="020F0502020204030204" pitchFamily="34" charset="0"/>
                <a:sym typeface="Cambria"/>
              </a:rPr>
              <a:t>0.80</a:t>
            </a:r>
            <a:r>
              <a:rPr lang="nl-NL" sz="2200" dirty="0">
                <a:solidFill>
                  <a:schemeClr val="dk1"/>
                </a:solidFill>
                <a:latin typeface="Calibri" panose="020F0502020204030204" pitchFamily="34" charset="0"/>
                <a:ea typeface="Cambria"/>
                <a:cs typeface="Calibri" panose="020F0502020204030204" pitchFamily="34" charset="0"/>
                <a:sym typeface="Cambria"/>
              </a:rPr>
              <a:t>	0.13	  0.07</a:t>
            </a:r>
            <a:r>
              <a:rPr lang="nl-NL" sz="2200" dirty="0">
                <a:solidFill>
                  <a:schemeClr val="dk1"/>
                </a:solidFill>
                <a:latin typeface="Constantia"/>
                <a:ea typeface="Constantia"/>
                <a:cs typeface="Constantia"/>
                <a:sym typeface="Constantia"/>
              </a:rPr>
              <a:t>]</a:t>
            </a:r>
            <a:endParaRPr sz="2200" dirty="0">
              <a:solidFill>
                <a:schemeClr val="dk1"/>
              </a:solidFill>
              <a:latin typeface="Constantia"/>
              <a:ea typeface="Constantia"/>
              <a:cs typeface="Constantia"/>
              <a:sym typeface="Constantia"/>
            </a:endParaRPr>
          </a:p>
        </p:txBody>
      </p:sp>
      <p:sp>
        <p:nvSpPr>
          <p:cNvPr id="63" name="Shape 632">
            <a:extLst>
              <a:ext uri="{FF2B5EF4-FFF2-40B4-BE49-F238E27FC236}">
                <a16:creationId xmlns:a16="http://schemas.microsoft.com/office/drawing/2014/main" id="{BC1D34E2-C9DF-F644-93A2-B279B4ECB147}"/>
              </a:ext>
            </a:extLst>
          </p:cNvPr>
          <p:cNvSpPr/>
          <p:nvPr/>
        </p:nvSpPr>
        <p:spPr>
          <a:xfrm>
            <a:off x="1611063" y="1932027"/>
            <a:ext cx="3832260" cy="430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i="1" dirty="0">
                <a:solidFill>
                  <a:schemeClr val="dk1"/>
                </a:solidFill>
                <a:latin typeface="Constantia"/>
                <a:ea typeface="Constantia"/>
                <a:cs typeface="Constantia"/>
                <a:sym typeface="Constantia"/>
              </a:rPr>
              <a:t>x</a:t>
            </a:r>
            <a:r>
              <a:rPr lang="nl-NL" sz="2200" baseline="-25000" dirty="0">
                <a:solidFill>
                  <a:schemeClr val="dk1"/>
                </a:solidFill>
                <a:latin typeface="Cambria"/>
                <a:ea typeface="Cambria"/>
                <a:cs typeface="Cambria"/>
                <a:sym typeface="Cambria"/>
              </a:rPr>
              <a:t>4  </a:t>
            </a:r>
            <a:r>
              <a:rPr lang="nl-NL" sz="2200" dirty="0">
                <a:solidFill>
                  <a:schemeClr val="dk1"/>
                </a:solidFill>
                <a:latin typeface="Constantia"/>
                <a:ea typeface="Constantia"/>
                <a:cs typeface="Constantia"/>
                <a:sym typeface="Constantia"/>
              </a:rPr>
              <a:t>= [</a:t>
            </a:r>
            <a:r>
              <a:rPr lang="nl-NL" sz="2200" dirty="0">
                <a:solidFill>
                  <a:schemeClr val="dk1"/>
                </a:solidFill>
                <a:latin typeface="Calibri" panose="020F0502020204030204" pitchFamily="34" charset="0"/>
                <a:ea typeface="Constantia"/>
                <a:cs typeface="Calibri" panose="020F0502020204030204" pitchFamily="34" charset="0"/>
                <a:sym typeface="Cambria"/>
              </a:rPr>
              <a:t>0.75</a:t>
            </a:r>
            <a:r>
              <a:rPr lang="nl-NL" sz="2200" dirty="0">
                <a:solidFill>
                  <a:schemeClr val="dk1"/>
                </a:solidFill>
                <a:latin typeface="Calibri" panose="020F0502020204030204" pitchFamily="34" charset="0"/>
                <a:ea typeface="Cambria"/>
                <a:cs typeface="Calibri" panose="020F0502020204030204" pitchFamily="34" charset="0"/>
                <a:sym typeface="Cambria"/>
              </a:rPr>
              <a:t>	0.15	  0.10</a:t>
            </a:r>
            <a:r>
              <a:rPr lang="nl-NL" sz="2200" dirty="0">
                <a:solidFill>
                  <a:schemeClr val="dk1"/>
                </a:solidFill>
                <a:latin typeface="Constantia"/>
                <a:ea typeface="Constantia"/>
                <a:cs typeface="Constantia"/>
                <a:sym typeface="Constantia"/>
              </a:rPr>
              <a:t>]</a:t>
            </a:r>
            <a:endParaRPr sz="2200" dirty="0">
              <a:solidFill>
                <a:schemeClr val="dk1"/>
              </a:solidFill>
              <a:latin typeface="Constantia"/>
              <a:ea typeface="Constantia"/>
              <a:cs typeface="Constantia"/>
              <a:sym typeface="Constantia"/>
            </a:endParaRPr>
          </a:p>
        </p:txBody>
      </p:sp>
      <p:graphicFrame>
        <p:nvGraphicFramePr>
          <p:cNvPr id="64" name="Chart 63">
            <a:extLst>
              <a:ext uri="{FF2B5EF4-FFF2-40B4-BE49-F238E27FC236}">
                <a16:creationId xmlns:a16="http://schemas.microsoft.com/office/drawing/2014/main" id="{D4A6AE17-400B-AD42-919D-1939E564BE9D}"/>
              </a:ext>
            </a:extLst>
          </p:cNvPr>
          <p:cNvGraphicFramePr/>
          <p:nvPr>
            <p:extLst>
              <p:ext uri="{D42A27DB-BD31-4B8C-83A1-F6EECF244321}">
                <p14:modId xmlns:p14="http://schemas.microsoft.com/office/powerpoint/2010/main" val="153924285"/>
              </p:ext>
            </p:extLst>
          </p:nvPr>
        </p:nvGraphicFramePr>
        <p:xfrm>
          <a:off x="1764635" y="3645725"/>
          <a:ext cx="5491187" cy="3212275"/>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9B62CEE1-8D62-AF46-B268-1BDECB3E2EC6}"/>
              </a:ext>
            </a:extLst>
          </p:cNvPr>
          <p:cNvSpPr/>
          <p:nvPr/>
        </p:nvSpPr>
        <p:spPr>
          <a:xfrm>
            <a:off x="3788230" y="3942608"/>
            <a:ext cx="1995054" cy="2042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9E8AD5C-2A69-7742-8268-DB87ADF9878C}"/>
              </a:ext>
            </a:extLst>
          </p:cNvPr>
          <p:cNvSpPr/>
          <p:nvPr/>
        </p:nvSpPr>
        <p:spPr>
          <a:xfrm>
            <a:off x="3418115" y="3916878"/>
            <a:ext cx="1995054" cy="2042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4BBDE0C-F642-6340-A13C-CC988D70B837}"/>
              </a:ext>
            </a:extLst>
          </p:cNvPr>
          <p:cNvSpPr/>
          <p:nvPr/>
        </p:nvSpPr>
        <p:spPr>
          <a:xfrm>
            <a:off x="3083626" y="3879273"/>
            <a:ext cx="1995054" cy="2042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4AF0138-408E-794A-A896-7AA6AF15F65A}"/>
              </a:ext>
            </a:extLst>
          </p:cNvPr>
          <p:cNvSpPr/>
          <p:nvPr/>
        </p:nvSpPr>
        <p:spPr>
          <a:xfrm>
            <a:off x="2761013" y="3924795"/>
            <a:ext cx="1995054" cy="2042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B4DD074-EA96-A848-A197-9B2653C6B61E}"/>
              </a:ext>
            </a:extLst>
          </p:cNvPr>
          <p:cNvSpPr/>
          <p:nvPr/>
        </p:nvSpPr>
        <p:spPr>
          <a:xfrm>
            <a:off x="2414650" y="3752603"/>
            <a:ext cx="1995054" cy="22483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25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10" grpId="0" animBg="1"/>
      <p:bldP spid="65" grpId="0" animBg="1"/>
      <p:bldP spid="67" grpId="0" animBg="1"/>
      <p:bldP spid="68" grpId="0" animBg="1"/>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NL" dirty="0"/>
              <a:t>Cohort State-</a:t>
            </a:r>
            <a:r>
              <a:rPr lang="nl-NL" dirty="0" err="1"/>
              <a:t>Transition</a:t>
            </a:r>
            <a:r>
              <a:rPr lang="nl-NL" dirty="0"/>
              <a:t> </a:t>
            </a:r>
            <a:r>
              <a:rPr lang="nl-NL" dirty="0" err="1"/>
              <a:t>Modeling</a:t>
            </a:r>
            <a:r>
              <a:rPr lang="nl-NL" dirty="0"/>
              <a:t> </a:t>
            </a:r>
            <a:r>
              <a:rPr lang="nl-NL" dirty="0" err="1"/>
              <a:t>Overview</a:t>
            </a:r>
            <a:endParaRPr dirty="0"/>
          </a:p>
        </p:txBody>
      </p:sp>
    </p:spTree>
    <p:extLst>
      <p:ext uri="{BB962C8B-B14F-4D97-AF65-F5344CB8AC3E}">
        <p14:creationId xmlns:p14="http://schemas.microsoft.com/office/powerpoint/2010/main" val="466272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Calculating</a:t>
            </a:r>
            <a:r>
              <a:rPr lang="nl-NL" dirty="0"/>
              <a:t> Model </a:t>
            </a:r>
            <a:r>
              <a:rPr lang="nl-NL" dirty="0" err="1"/>
              <a:t>Outcomes</a:t>
            </a:r>
            <a:endParaRPr dirty="0"/>
          </a:p>
        </p:txBody>
      </p:sp>
    </p:spTree>
    <p:extLst>
      <p:ext uri="{BB962C8B-B14F-4D97-AF65-F5344CB8AC3E}">
        <p14:creationId xmlns:p14="http://schemas.microsoft.com/office/powerpoint/2010/main" val="3237191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6EA5-E20C-FB4A-BDBD-F07A33B97767}"/>
              </a:ext>
            </a:extLst>
          </p:cNvPr>
          <p:cNvSpPr>
            <a:spLocks noGrp="1"/>
          </p:cNvSpPr>
          <p:nvPr>
            <p:ph type="title"/>
          </p:nvPr>
        </p:nvSpPr>
        <p:spPr/>
        <p:txBody>
          <a:bodyPr/>
          <a:lstStyle/>
          <a:p>
            <a:r>
              <a:rPr lang="en-US" dirty="0"/>
              <a:t>Expected outcomes</a:t>
            </a:r>
          </a:p>
        </p:txBody>
      </p:sp>
      <p:sp>
        <p:nvSpPr>
          <p:cNvPr id="3" name="Content Placeholder 2">
            <a:extLst>
              <a:ext uri="{FF2B5EF4-FFF2-40B4-BE49-F238E27FC236}">
                <a16:creationId xmlns:a16="http://schemas.microsoft.com/office/drawing/2014/main" id="{EBEF7100-5C32-8D4B-A087-27C5ABE623F6}"/>
              </a:ext>
            </a:extLst>
          </p:cNvPr>
          <p:cNvSpPr>
            <a:spLocks noGrp="1"/>
          </p:cNvSpPr>
          <p:nvPr>
            <p:ph idx="1"/>
          </p:nvPr>
        </p:nvSpPr>
        <p:spPr/>
        <p:txBody>
          <a:bodyPr/>
          <a:lstStyle/>
          <a:p>
            <a:pPr>
              <a:spcBef>
                <a:spcPts val="600"/>
              </a:spcBef>
            </a:pPr>
            <a:r>
              <a:rPr lang="en-US" dirty="0"/>
              <a:t>Expected remaining life-years, quality-adjusted life-years (QALYs), costs</a:t>
            </a:r>
          </a:p>
          <a:p>
            <a:pPr lvl="1">
              <a:spcBef>
                <a:spcPts val="600"/>
              </a:spcBef>
              <a:spcAft>
                <a:spcPts val="1800"/>
              </a:spcAft>
            </a:pPr>
            <a:r>
              <a:rPr lang="en-US" dirty="0"/>
              <a:t>Generally calculated over lifetime</a:t>
            </a:r>
          </a:p>
          <a:p>
            <a:pPr>
              <a:spcBef>
                <a:spcPts val="600"/>
              </a:spcBef>
              <a:spcAft>
                <a:spcPts val="1800"/>
              </a:spcAft>
            </a:pPr>
            <a:r>
              <a:rPr lang="en-US" dirty="0">
                <a:solidFill>
                  <a:schemeClr val="dk1"/>
                </a:solidFill>
              </a:rPr>
              <a:t>Multiply cohort distribution by state-specific values to calculate expected value at each cycle</a:t>
            </a:r>
            <a:endParaRPr lang="en-US" dirty="0"/>
          </a:p>
          <a:p>
            <a:pPr>
              <a:spcBef>
                <a:spcPts val="600"/>
              </a:spcBef>
            </a:pPr>
            <a:r>
              <a:rPr lang="en-US" dirty="0">
                <a:solidFill>
                  <a:schemeClr val="dk1"/>
                </a:solidFill>
              </a:rPr>
              <a:t>Sum expected values over time</a:t>
            </a:r>
          </a:p>
          <a:p>
            <a:pPr lvl="1">
              <a:spcBef>
                <a:spcPts val="600"/>
              </a:spcBef>
              <a:spcAft>
                <a:spcPts val="1800"/>
              </a:spcAft>
            </a:pPr>
            <a:r>
              <a:rPr lang="en-US" dirty="0">
                <a:solidFill>
                  <a:schemeClr val="dk1"/>
                </a:solidFill>
              </a:rPr>
              <a:t>discount if desired</a:t>
            </a:r>
          </a:p>
          <a:p>
            <a:pPr>
              <a:spcBef>
                <a:spcPts val="600"/>
              </a:spcBef>
              <a:spcAft>
                <a:spcPts val="1800"/>
              </a:spcAft>
            </a:pPr>
            <a:endParaRPr lang="en-US" dirty="0"/>
          </a:p>
          <a:p>
            <a:pPr>
              <a:spcBef>
                <a:spcPts val="600"/>
              </a:spcBef>
              <a:spcAft>
                <a:spcPts val="1800"/>
              </a:spcAft>
            </a:pPr>
            <a:endParaRPr lang="en-US" dirty="0"/>
          </a:p>
          <a:p>
            <a:pPr>
              <a:spcBef>
                <a:spcPts val="600"/>
              </a:spcBef>
              <a:spcAft>
                <a:spcPts val="1800"/>
              </a:spcAft>
            </a:pPr>
            <a:endParaRPr lang="en-US" dirty="0"/>
          </a:p>
        </p:txBody>
      </p:sp>
    </p:spTree>
    <p:extLst>
      <p:ext uri="{BB962C8B-B14F-4D97-AF65-F5344CB8AC3E}">
        <p14:creationId xmlns:p14="http://schemas.microsoft.com/office/powerpoint/2010/main" val="1382858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nl-NL" sz="4000" i="0" u="none" strike="noStrike" cap="none" dirty="0" err="1"/>
              <a:t>Remaining</a:t>
            </a:r>
            <a:r>
              <a:rPr lang="nl-NL" sz="4000" i="0" u="none" strike="noStrike" cap="none" dirty="0"/>
              <a:t> Life-</a:t>
            </a:r>
            <a:r>
              <a:rPr lang="nl-NL" sz="4000" i="0" u="none" strike="noStrike" cap="none" dirty="0" err="1"/>
              <a:t>Expectancy</a:t>
            </a:r>
            <a:endParaRPr sz="4000" i="0" u="none" strike="noStrike" cap="none" dirty="0"/>
          </a:p>
        </p:txBody>
      </p:sp>
      <p:sp>
        <p:nvSpPr>
          <p:cNvPr id="819" name="Shape 819"/>
          <p:cNvSpPr txBox="1">
            <a:spLocks noGrp="1"/>
          </p:cNvSpPr>
          <p:nvPr>
            <p:ph idx="1"/>
          </p:nvPr>
        </p:nvSpPr>
        <p:spPr>
          <a:xfrm>
            <a:off x="840432" y="1371600"/>
            <a:ext cx="7620000" cy="4800600"/>
          </a:xfrm>
          <a:prstGeom prst="rect">
            <a:avLst/>
          </a:prstGeom>
          <a:noFill/>
          <a:ln>
            <a:noFill/>
          </a:ln>
        </p:spPr>
        <p:txBody>
          <a:bodyPr spcFirstLastPara="1" wrap="square" lIns="91425" tIns="45700" rIns="91425" bIns="45700" anchor="t" anchorCtr="0">
            <a:noAutofit/>
          </a:bodyPr>
          <a:lstStyle/>
          <a:p>
            <a:pPr marL="342900" marR="0" lvl="0" indent="-304800" algn="l" rtl="0">
              <a:spcBef>
                <a:spcPts val="0"/>
              </a:spcBef>
              <a:spcAft>
                <a:spcPts val="0"/>
              </a:spcAft>
              <a:buClr>
                <a:schemeClr val="accent3"/>
              </a:buClr>
              <a:buSzPts val="2200"/>
              <a:buFont typeface="Verdana"/>
              <a:buChar char="•"/>
            </a:pPr>
            <a:r>
              <a:rPr lang="en-US" i="0" u="none" strike="noStrike" cap="none" dirty="0">
                <a:solidFill>
                  <a:schemeClr val="dk1"/>
                </a:solidFill>
              </a:rPr>
              <a:t>State-specific values: 1 if alive, 0 if dead</a:t>
            </a:r>
            <a:endParaRPr dirty="0"/>
          </a:p>
          <a:p>
            <a:pPr marL="342900" marR="0" lvl="0" indent="-165100" algn="l" rtl="0">
              <a:spcBef>
                <a:spcPts val="560"/>
              </a:spcBef>
              <a:spcAft>
                <a:spcPts val="0"/>
              </a:spcAft>
              <a:buClr>
                <a:srgbClr val="990033"/>
              </a:buClr>
              <a:buSzPts val="2800"/>
              <a:buFont typeface="Constantia"/>
              <a:buNone/>
            </a:pPr>
            <a:endParaRPr sz="2000" i="0" u="none" strike="noStrike" cap="none" dirty="0">
              <a:solidFill>
                <a:schemeClr val="dk1"/>
              </a:solidFill>
            </a:endParaRPr>
          </a:p>
        </p:txBody>
      </p:sp>
      <p:sp>
        <p:nvSpPr>
          <p:cNvPr id="818" name="Shape 818"/>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nl-NL" sz="1800">
                <a:solidFill>
                  <a:srgbClr val="009999"/>
                </a:solidFill>
                <a:latin typeface="Verdana"/>
                <a:ea typeface="Verdana"/>
                <a:cs typeface="Verdana"/>
                <a:sym typeface="Verdana"/>
              </a:rPr>
              <a:t>22</a:t>
            </a:fld>
            <a:endParaRPr sz="1800">
              <a:solidFill>
                <a:srgbClr val="009999"/>
              </a:solidFill>
              <a:latin typeface="Verdana"/>
              <a:ea typeface="Verdana"/>
              <a:cs typeface="Verdana"/>
              <a:sym typeface="Verdana"/>
            </a:endParaRPr>
          </a:p>
        </p:txBody>
      </p:sp>
      <p:graphicFrame>
        <p:nvGraphicFramePr>
          <p:cNvPr id="802" name="Shape 802"/>
          <p:cNvGraphicFramePr/>
          <p:nvPr>
            <p:extLst>
              <p:ext uri="{D42A27DB-BD31-4B8C-83A1-F6EECF244321}">
                <p14:modId xmlns:p14="http://schemas.microsoft.com/office/powerpoint/2010/main" val="1007237412"/>
              </p:ext>
            </p:extLst>
          </p:nvPr>
        </p:nvGraphicFramePr>
        <p:xfrm>
          <a:off x="1206500" y="3216841"/>
          <a:ext cx="6096000" cy="2468940"/>
        </p:xfrm>
        <a:graphic>
          <a:graphicData uri="http://schemas.openxmlformats.org/drawingml/2006/table">
            <a:tbl>
              <a:tblPr firstRow="1" bandRow="1">
                <a:noFil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Time</a:t>
                      </a:r>
                      <a:endParaRPr sz="22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nl-NL" sz="2200" u="none" strike="noStrike" cap="none" dirty="0" err="1">
                          <a:latin typeface="Calibri"/>
                          <a:ea typeface="Calibri"/>
                          <a:cs typeface="Calibri"/>
                          <a:sym typeface="Calibri"/>
                        </a:rPr>
                        <a:t>Healthy</a:t>
                      </a:r>
                      <a:endParaRPr sz="2200" u="none" strike="noStrike" cap="none" dirty="0">
                        <a:latin typeface="Calibri"/>
                        <a:ea typeface="Calibri"/>
                        <a:cs typeface="Calibri"/>
                        <a:sym typeface="Calibri"/>
                      </a:endParaRPr>
                    </a:p>
                  </a:txBody>
                  <a:tcPr marL="91450" marR="91450" marT="45725" marB="45725" anchor="ctr">
                    <a:lnR w="12700" cap="flat" cmpd="sng" algn="ctr">
                      <a:noFill/>
                      <a:prstDash val="solid"/>
                      <a:round/>
                      <a:headEnd type="none" w="med" len="med"/>
                      <a:tailEnd type="none" w="med" len="med"/>
                    </a:lnR>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Sick</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Dead</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tcPr>
                </a:tc>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E[LYs]</a:t>
                      </a:r>
                      <a:endParaRPr sz="2200" u="none" strike="noStrike" cap="none">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0</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1.0</a:t>
                      </a:r>
                      <a:endParaRPr sz="2200" u="none" strike="noStrike" cap="none" dirty="0">
                        <a:latin typeface="Calibri"/>
                        <a:ea typeface="Calibri"/>
                        <a:cs typeface="Calibri"/>
                        <a:sym typeface="Calibri"/>
                      </a:endParaRPr>
                    </a:p>
                  </a:txBody>
                  <a:tcPr marL="91450" marR="91450" marT="45725" marB="45725"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0.0</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0.0</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a:t>
                      </a:r>
                      <a:endParaRPr sz="2200" u="none" strike="noStrike" cap="none">
                        <a:latin typeface="Calibri"/>
                        <a:ea typeface="Calibri"/>
                        <a:cs typeface="Calibri"/>
                        <a:sym typeface="Calibri"/>
                      </a:endParaRPr>
                    </a:p>
                  </a:txBody>
                  <a:tcPr marL="91450" marR="91450" marT="45725" marB="45725" anchor="ctr">
                    <a:solidFill>
                      <a:schemeClr val="lt2"/>
                    </a:solidFill>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1</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0.93 </a:t>
                      </a:r>
                      <a:endParaRPr dirty="0"/>
                    </a:p>
                  </a:txBody>
                  <a:tcPr marL="12700" marR="12700" marT="12700" marB="0"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0.05 </a:t>
                      </a:r>
                      <a:endParaRPr dirty="0"/>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0.02 </a:t>
                      </a:r>
                      <a:endParaRPr dirty="0"/>
                    </a:p>
                  </a:txBody>
                  <a:tcPr marL="12700" marR="12700" marT="12700" marB="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0.98</a:t>
                      </a:r>
                      <a:endParaRPr sz="2200" b="0" i="0" u="none" strike="noStrike" cap="none" dirty="0">
                        <a:solidFill>
                          <a:srgbClr val="000000"/>
                        </a:solidFill>
                        <a:latin typeface="Calibri"/>
                        <a:ea typeface="Calibri"/>
                        <a:cs typeface="Calibri"/>
                        <a:sym typeface="Calibri"/>
                      </a:endParaRPr>
                    </a:p>
                  </a:txBody>
                  <a:tcPr marL="12700" marR="12700" marT="12700" marB="0" anchor="ctr">
                    <a:solidFill>
                      <a:schemeClr val="lt2"/>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2</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0.87</a:t>
                      </a:r>
                      <a:endParaRPr dirty="0"/>
                    </a:p>
                  </a:txBody>
                  <a:tcPr marL="12700" marR="12700" marT="12700" marB="0"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0.09 </a:t>
                      </a:r>
                      <a:endParaRPr dirty="0"/>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0.04 </a:t>
                      </a:r>
                      <a:endParaRPr dirty="0"/>
                    </a:p>
                  </a:txBody>
                  <a:tcPr marL="12700" marR="12700" marT="12700" marB="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0.96</a:t>
                      </a:r>
                      <a:endParaRPr sz="2200" b="0" i="0" u="none" strike="noStrike" cap="none" dirty="0">
                        <a:solidFill>
                          <a:srgbClr val="000000"/>
                        </a:solidFill>
                        <a:latin typeface="Calibri"/>
                        <a:ea typeface="Calibri"/>
                        <a:cs typeface="Calibri"/>
                        <a:sym typeface="Calibri"/>
                      </a:endParaRPr>
                    </a:p>
                  </a:txBody>
                  <a:tcPr marL="12700" marR="12700" marT="12700" marB="0" anchor="ctr">
                    <a:solidFill>
                      <a:schemeClr val="lt2"/>
                    </a:solidFill>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3</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0.80 </a:t>
                      </a:r>
                      <a:endParaRPr dirty="0"/>
                    </a:p>
                  </a:txBody>
                  <a:tcPr marL="12700" marR="12700" marT="12700" marB="0"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0.13 </a:t>
                      </a:r>
                      <a:endParaRPr dirty="0"/>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0.07 </a:t>
                      </a:r>
                      <a:endParaRPr dirty="0"/>
                    </a:p>
                  </a:txBody>
                  <a:tcPr marL="12700" marR="12700" marT="12700" marB="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0.93</a:t>
                      </a:r>
                      <a:endParaRPr sz="2200" b="0" i="0" u="none" strike="noStrike" cap="none" dirty="0">
                        <a:solidFill>
                          <a:srgbClr val="000000"/>
                        </a:solidFill>
                        <a:latin typeface="Calibri"/>
                        <a:ea typeface="Calibri"/>
                        <a:cs typeface="Calibri"/>
                        <a:sym typeface="Calibri"/>
                      </a:endParaRPr>
                    </a:p>
                  </a:txBody>
                  <a:tcPr marL="12700" marR="12700" marT="12700" marB="0" anchor="ctr">
                    <a:solidFill>
                      <a:schemeClr val="lt2"/>
                    </a:solidFill>
                  </a:tcPr>
                </a:tc>
                <a:extLst>
                  <a:ext uri="{0D108BD9-81ED-4DB2-BD59-A6C34878D82A}">
                    <a16:rowId xmlns:a16="http://schemas.microsoft.com/office/drawing/2014/main" val="10004"/>
                  </a:ext>
                </a:extLst>
              </a:tr>
              <a:tr h="274325">
                <a:tc>
                  <a:txBody>
                    <a:bodyPr/>
                    <a:lstStyle/>
                    <a:p>
                      <a:pPr marL="0" marR="0" lvl="0" indent="0" algn="ctr" rtl="0">
                        <a:spcBef>
                          <a:spcPts val="0"/>
                        </a:spcBef>
                        <a:spcAft>
                          <a:spcPts val="0"/>
                        </a:spcAft>
                        <a:buNone/>
                      </a:pPr>
                      <a:endParaRPr sz="1600" u="none" strike="noStrike" cap="none">
                        <a:latin typeface="Calibri"/>
                        <a:ea typeface="Calibri"/>
                        <a:cs typeface="Calibri"/>
                        <a:sym typeface="Calibri"/>
                      </a:endParaRPr>
                    </a:p>
                  </a:txBody>
                  <a:tcPr marL="91450" marR="91450" marT="45725" marB="45725">
                    <a:solidFill>
                      <a:schemeClr val="lt2"/>
                    </a:solidFill>
                  </a:tcPr>
                </a:tc>
                <a:tc>
                  <a:txBody>
                    <a:bodyPr/>
                    <a:lstStyle/>
                    <a:p>
                      <a:pPr marL="0" marR="0" lvl="0" indent="0" algn="ctr" rtl="0">
                        <a:spcBef>
                          <a:spcPts val="0"/>
                        </a:spcBef>
                        <a:spcAft>
                          <a:spcPts val="0"/>
                        </a:spcAft>
                        <a:buNone/>
                      </a:pPr>
                      <a:r>
                        <a:rPr lang="nl-NL"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txBody>
                  <a:tcPr marL="12700" marR="12700" marT="12700" marB="0">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txBody>
                  <a:tcPr marL="12700" marR="12700" marT="127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1600" b="0" i="0" u="none" strike="noStrike" cap="none" dirty="0">
                          <a:solidFill>
                            <a:srgbClr val="000000"/>
                          </a:solidFill>
                          <a:latin typeface="Calibri"/>
                          <a:ea typeface="Calibri"/>
                          <a:cs typeface="Calibri"/>
                          <a:sym typeface="Calibri"/>
                        </a:rPr>
                        <a:t>…</a:t>
                      </a:r>
                      <a:endParaRPr sz="1600" b="0" i="0" u="none" strike="noStrike" cap="none" dirty="0">
                        <a:solidFill>
                          <a:srgbClr val="000000"/>
                        </a:solidFill>
                        <a:latin typeface="Calibri"/>
                        <a:ea typeface="Calibri"/>
                        <a:cs typeface="Calibri"/>
                        <a:sym typeface="Calibri"/>
                      </a:endParaRPr>
                    </a:p>
                  </a:txBody>
                  <a:tcPr marL="12700" marR="12700" marT="12700" marB="0">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endParaRPr sz="1600" b="0" i="0" u="none" strike="noStrike" cap="none" dirty="0">
                        <a:solidFill>
                          <a:srgbClr val="000000"/>
                        </a:solidFill>
                        <a:latin typeface="Calibri"/>
                        <a:ea typeface="Calibri"/>
                        <a:cs typeface="Calibri"/>
                        <a:sym typeface="Calibri"/>
                      </a:endParaRPr>
                    </a:p>
                  </a:txBody>
                  <a:tcPr marL="12700" marR="12700" marT="12700" marB="0">
                    <a:solidFill>
                      <a:schemeClr val="lt2"/>
                    </a:solidFill>
                  </a:tcPr>
                </a:tc>
                <a:extLst>
                  <a:ext uri="{0D108BD9-81ED-4DB2-BD59-A6C34878D82A}">
                    <a16:rowId xmlns:a16="http://schemas.microsoft.com/office/drawing/2014/main" val="10005"/>
                  </a:ext>
                </a:extLst>
              </a:tr>
            </a:tbl>
          </a:graphicData>
        </a:graphic>
      </p:graphicFrame>
      <p:sp>
        <p:nvSpPr>
          <p:cNvPr id="803" name="Shape 803"/>
          <p:cNvSpPr txBox="1"/>
          <p:nvPr/>
        </p:nvSpPr>
        <p:spPr>
          <a:xfrm>
            <a:off x="1050804" y="2722453"/>
            <a:ext cx="17568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200" dirty="0">
                <a:solidFill>
                  <a:schemeClr val="dk1"/>
                </a:solidFill>
                <a:latin typeface="Calibri"/>
                <a:ea typeface="Calibri"/>
                <a:cs typeface="Calibri"/>
                <a:sym typeface="Calibri"/>
              </a:rPr>
              <a:t>State </a:t>
            </a:r>
            <a:r>
              <a:rPr lang="nl-NL" sz="2200" dirty="0" err="1">
                <a:solidFill>
                  <a:schemeClr val="dk1"/>
                </a:solidFill>
                <a:latin typeface="Calibri"/>
                <a:ea typeface="Calibri"/>
                <a:cs typeface="Calibri"/>
                <a:sym typeface="Calibri"/>
              </a:rPr>
              <a:t>values</a:t>
            </a:r>
            <a:r>
              <a:rPr lang="nl-NL" sz="2200" dirty="0">
                <a:solidFill>
                  <a:schemeClr val="dk1"/>
                </a:solidFill>
                <a:latin typeface="Calibri"/>
                <a:ea typeface="Calibri"/>
                <a:cs typeface="Calibri"/>
                <a:sym typeface="Calibri"/>
              </a:rPr>
              <a:t>:</a:t>
            </a:r>
            <a:endParaRPr dirty="0"/>
          </a:p>
        </p:txBody>
      </p:sp>
      <p:sp>
        <p:nvSpPr>
          <p:cNvPr id="804" name="Shape 804"/>
          <p:cNvSpPr txBox="1"/>
          <p:nvPr/>
        </p:nvSpPr>
        <p:spPr>
          <a:xfrm>
            <a:off x="2673348" y="2722453"/>
            <a:ext cx="7578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a:solidFill>
                  <a:schemeClr val="dk1"/>
                </a:solidFill>
                <a:latin typeface="Calibri"/>
                <a:ea typeface="Calibri"/>
                <a:cs typeface="Calibri"/>
                <a:sym typeface="Calibri"/>
              </a:rPr>
              <a:t>1.0</a:t>
            </a:r>
            <a:endParaRPr/>
          </a:p>
        </p:txBody>
      </p:sp>
      <p:sp>
        <p:nvSpPr>
          <p:cNvPr id="805" name="Shape 805"/>
          <p:cNvSpPr txBox="1"/>
          <p:nvPr/>
        </p:nvSpPr>
        <p:spPr>
          <a:xfrm>
            <a:off x="3704166" y="2722453"/>
            <a:ext cx="11007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a:solidFill>
                  <a:schemeClr val="dk1"/>
                </a:solidFill>
                <a:latin typeface="Calibri"/>
                <a:ea typeface="Calibri"/>
                <a:cs typeface="Calibri"/>
                <a:sym typeface="Calibri"/>
              </a:rPr>
              <a:t>1.0</a:t>
            </a:r>
            <a:endParaRPr/>
          </a:p>
        </p:txBody>
      </p:sp>
      <p:sp>
        <p:nvSpPr>
          <p:cNvPr id="806" name="Shape 806"/>
          <p:cNvSpPr txBox="1"/>
          <p:nvPr/>
        </p:nvSpPr>
        <p:spPr>
          <a:xfrm>
            <a:off x="4952999" y="2722453"/>
            <a:ext cx="11007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a:solidFill>
                  <a:schemeClr val="dk1"/>
                </a:solidFill>
                <a:latin typeface="Calibri"/>
                <a:ea typeface="Calibri"/>
                <a:cs typeface="Calibri"/>
                <a:sym typeface="Calibri"/>
              </a:rPr>
              <a:t>0.0</a:t>
            </a:r>
            <a:endParaRPr/>
          </a:p>
        </p:txBody>
      </p:sp>
      <p:sp>
        <p:nvSpPr>
          <p:cNvPr id="813" name="Shape 813"/>
          <p:cNvSpPr/>
          <p:nvPr/>
        </p:nvSpPr>
        <p:spPr>
          <a:xfrm>
            <a:off x="6116005" y="4542353"/>
            <a:ext cx="1046700" cy="27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4" name="Shape 814"/>
          <p:cNvSpPr/>
          <p:nvPr/>
        </p:nvSpPr>
        <p:spPr>
          <a:xfrm>
            <a:off x="6141403" y="4994138"/>
            <a:ext cx="1125600" cy="27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5" name="Shape 815"/>
          <p:cNvSpPr/>
          <p:nvPr/>
        </p:nvSpPr>
        <p:spPr>
          <a:xfrm>
            <a:off x="6139756" y="4145499"/>
            <a:ext cx="1125600" cy="27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6" name="Shape 816"/>
          <p:cNvSpPr txBox="1"/>
          <p:nvPr/>
        </p:nvSpPr>
        <p:spPr>
          <a:xfrm>
            <a:off x="3941667" y="5671676"/>
            <a:ext cx="38010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a:solidFill>
                  <a:schemeClr val="dk1"/>
                </a:solidFill>
                <a:latin typeface="Verdana"/>
                <a:ea typeface="Verdana"/>
                <a:cs typeface="Verdana"/>
                <a:sym typeface="Verdana"/>
              </a:rPr>
              <a:t>Total life </a:t>
            </a:r>
            <a:r>
              <a:rPr lang="nl-NL" sz="1800" dirty="0" err="1">
                <a:solidFill>
                  <a:schemeClr val="dk1"/>
                </a:solidFill>
                <a:latin typeface="Verdana"/>
                <a:ea typeface="Verdana"/>
                <a:cs typeface="Verdana"/>
                <a:sym typeface="Verdana"/>
              </a:rPr>
              <a:t>years</a:t>
            </a:r>
            <a:r>
              <a:rPr lang="nl-NL" sz="1800" dirty="0">
                <a:solidFill>
                  <a:schemeClr val="dk1"/>
                </a:solidFill>
                <a:latin typeface="Verdana"/>
                <a:ea typeface="Verdana"/>
                <a:cs typeface="Verdana"/>
                <a:sym typeface="Verdana"/>
              </a:rPr>
              <a:t>:    21.0 </a:t>
            </a:r>
            <a:r>
              <a:rPr lang="nl-NL" sz="1800" dirty="0" err="1">
                <a:solidFill>
                  <a:schemeClr val="dk1"/>
                </a:solidFill>
                <a:latin typeface="Verdana"/>
                <a:ea typeface="Verdana"/>
                <a:cs typeface="Verdana"/>
                <a:sym typeface="Verdana"/>
              </a:rPr>
              <a:t>years</a:t>
            </a:r>
            <a:endParaRPr sz="18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123911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0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0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
                                          </p:stCondLst>
                                        </p:cTn>
                                        <p:tgtEl>
                                          <p:spTgt spid="8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8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1"/>
                                          </p:stCondLst>
                                        </p:cTn>
                                        <p:tgtEl>
                                          <p:spTgt spid="8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nl-NL" sz="4000" i="0" u="none" strike="noStrike" cap="none" dirty="0" err="1"/>
              <a:t>Remaining</a:t>
            </a:r>
            <a:r>
              <a:rPr lang="nl-NL" sz="4000" i="0" u="none" strike="noStrike" cap="none" dirty="0"/>
              <a:t> QALE</a:t>
            </a:r>
            <a:endParaRPr sz="4000" i="0" u="none" strike="noStrike" cap="none" dirty="0"/>
          </a:p>
        </p:txBody>
      </p:sp>
      <p:sp>
        <p:nvSpPr>
          <p:cNvPr id="819" name="Shape 819"/>
          <p:cNvSpPr txBox="1">
            <a:spLocks noGrp="1"/>
          </p:cNvSpPr>
          <p:nvPr>
            <p:ph idx="1"/>
          </p:nvPr>
        </p:nvSpPr>
        <p:spPr>
          <a:xfrm>
            <a:off x="840432" y="1371600"/>
            <a:ext cx="7745428" cy="4800600"/>
          </a:xfrm>
          <a:prstGeom prst="rect">
            <a:avLst/>
          </a:prstGeom>
          <a:noFill/>
          <a:ln>
            <a:noFill/>
          </a:ln>
        </p:spPr>
        <p:txBody>
          <a:bodyPr spcFirstLastPara="1" wrap="square" lIns="91425" tIns="45700" rIns="91425" bIns="45700" anchor="t" anchorCtr="0">
            <a:noAutofit/>
          </a:bodyPr>
          <a:lstStyle/>
          <a:p>
            <a:pPr marL="342900" marR="0" lvl="0" indent="-304800" algn="l" rtl="0">
              <a:spcBef>
                <a:spcPts val="0"/>
              </a:spcBef>
              <a:spcAft>
                <a:spcPts val="1200"/>
              </a:spcAft>
              <a:buClr>
                <a:schemeClr val="accent3"/>
              </a:buClr>
              <a:buSzPts val="2200"/>
              <a:buFont typeface="Verdana"/>
              <a:buChar char="•"/>
            </a:pPr>
            <a:r>
              <a:rPr lang="en-US" i="0" u="none" strike="noStrike" cap="none" dirty="0">
                <a:solidFill>
                  <a:schemeClr val="dk1"/>
                </a:solidFill>
              </a:rPr>
              <a:t>Remaining quality-adjusted life-expectancy (QALE)</a:t>
            </a:r>
          </a:p>
          <a:p>
            <a:pPr marL="342900" marR="0" lvl="0" indent="-304800" algn="l" rtl="0">
              <a:spcBef>
                <a:spcPts val="0"/>
              </a:spcBef>
              <a:spcAft>
                <a:spcPts val="1200"/>
              </a:spcAft>
              <a:buClr>
                <a:schemeClr val="accent3"/>
              </a:buClr>
              <a:buSzPts val="2200"/>
              <a:buFont typeface="Verdana"/>
              <a:buChar char="•"/>
            </a:pPr>
            <a:r>
              <a:rPr lang="en-US" i="0" u="none" strike="noStrike" cap="none" dirty="0">
                <a:solidFill>
                  <a:schemeClr val="dk1"/>
                </a:solidFill>
              </a:rPr>
              <a:t>State-specific values: utility of that state</a:t>
            </a:r>
            <a:endParaRPr dirty="0"/>
          </a:p>
          <a:p>
            <a:pPr marL="342900" marR="0" lvl="0" indent="-165100" algn="l" rtl="0">
              <a:spcBef>
                <a:spcPts val="560"/>
              </a:spcBef>
              <a:spcAft>
                <a:spcPts val="1200"/>
              </a:spcAft>
              <a:buClr>
                <a:srgbClr val="990033"/>
              </a:buClr>
              <a:buSzPts val="2800"/>
              <a:buFont typeface="Constantia"/>
              <a:buNone/>
            </a:pPr>
            <a:endParaRPr sz="2000" i="0" u="none" strike="noStrike" cap="none" dirty="0">
              <a:solidFill>
                <a:schemeClr val="dk1"/>
              </a:solidFill>
            </a:endParaRPr>
          </a:p>
        </p:txBody>
      </p:sp>
      <p:sp>
        <p:nvSpPr>
          <p:cNvPr id="818" name="Shape 818"/>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nl-NL" sz="1800">
                <a:solidFill>
                  <a:srgbClr val="009999"/>
                </a:solidFill>
                <a:latin typeface="Verdana"/>
                <a:ea typeface="Verdana"/>
                <a:cs typeface="Verdana"/>
                <a:sym typeface="Verdana"/>
              </a:rPr>
              <a:t>23</a:t>
            </a:fld>
            <a:endParaRPr sz="1800">
              <a:solidFill>
                <a:srgbClr val="009999"/>
              </a:solidFill>
              <a:latin typeface="Verdana"/>
              <a:ea typeface="Verdana"/>
              <a:cs typeface="Verdana"/>
              <a:sym typeface="Verdana"/>
            </a:endParaRPr>
          </a:p>
        </p:txBody>
      </p:sp>
      <p:graphicFrame>
        <p:nvGraphicFramePr>
          <p:cNvPr id="802" name="Shape 802"/>
          <p:cNvGraphicFramePr/>
          <p:nvPr>
            <p:extLst>
              <p:ext uri="{D42A27DB-BD31-4B8C-83A1-F6EECF244321}">
                <p14:modId xmlns:p14="http://schemas.microsoft.com/office/powerpoint/2010/main" val="42718900"/>
              </p:ext>
            </p:extLst>
          </p:nvPr>
        </p:nvGraphicFramePr>
        <p:xfrm>
          <a:off x="1206500" y="3216841"/>
          <a:ext cx="6096000" cy="2468940"/>
        </p:xfrm>
        <a:graphic>
          <a:graphicData uri="http://schemas.openxmlformats.org/drawingml/2006/table">
            <a:tbl>
              <a:tblPr firstRow="1" bandRow="1">
                <a:noFil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Time</a:t>
                      </a:r>
                      <a:endParaRPr sz="22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nl-NL" sz="2200" u="none" strike="noStrike" cap="none" dirty="0" err="1">
                          <a:latin typeface="Calibri"/>
                          <a:ea typeface="Calibri"/>
                          <a:cs typeface="Calibri"/>
                          <a:sym typeface="Calibri"/>
                        </a:rPr>
                        <a:t>Healthy</a:t>
                      </a:r>
                      <a:endParaRPr sz="2200" u="none" strike="noStrike" cap="none" dirty="0">
                        <a:latin typeface="Calibri"/>
                        <a:ea typeface="Calibri"/>
                        <a:cs typeface="Calibri"/>
                        <a:sym typeface="Calibri"/>
                      </a:endParaRPr>
                    </a:p>
                  </a:txBody>
                  <a:tcPr marL="91450" marR="91450" marT="45725" marB="45725" anchor="ctr">
                    <a:lnR w="12700" cap="flat" cmpd="sng" algn="ctr">
                      <a:noFill/>
                      <a:prstDash val="solid"/>
                      <a:round/>
                      <a:headEnd type="none" w="med" len="med"/>
                      <a:tailEnd type="none" w="med" len="med"/>
                    </a:lnR>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Sick</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Dead</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E[</a:t>
                      </a:r>
                      <a:r>
                        <a:rPr lang="nl-NL" sz="2200" u="none" strike="noStrike" cap="none" dirty="0" err="1">
                          <a:latin typeface="Calibri"/>
                          <a:ea typeface="Calibri"/>
                          <a:cs typeface="Calibri"/>
                          <a:sym typeface="Calibri"/>
                        </a:rPr>
                        <a:t>QALYs</a:t>
                      </a:r>
                      <a:r>
                        <a:rPr lang="nl-NL" sz="2200" u="none" strike="noStrike" cap="none" dirty="0">
                          <a:latin typeface="Calibri"/>
                          <a:ea typeface="Calibri"/>
                          <a:cs typeface="Calibri"/>
                          <a:sym typeface="Calibri"/>
                        </a:rPr>
                        <a:t>]</a:t>
                      </a:r>
                      <a:endParaRPr sz="2200" u="none" strike="noStrike" cap="none" dirty="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0</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1.0</a:t>
                      </a:r>
                      <a:endParaRPr sz="2200" u="none" strike="noStrike" cap="none" dirty="0">
                        <a:latin typeface="Calibri"/>
                        <a:ea typeface="Calibri"/>
                        <a:cs typeface="Calibri"/>
                        <a:sym typeface="Calibri"/>
                      </a:endParaRPr>
                    </a:p>
                  </a:txBody>
                  <a:tcPr marL="91450" marR="91450" marT="45725" marB="45725"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0.0</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0.0</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a:t>
                      </a:r>
                      <a:endParaRPr sz="2200" u="none" strike="noStrike" cap="none">
                        <a:latin typeface="Calibri"/>
                        <a:ea typeface="Calibri"/>
                        <a:cs typeface="Calibri"/>
                        <a:sym typeface="Calibri"/>
                      </a:endParaRPr>
                    </a:p>
                  </a:txBody>
                  <a:tcPr marL="91450" marR="91450" marT="45725" marB="45725" anchor="ctr">
                    <a:solidFill>
                      <a:schemeClr val="lt2"/>
                    </a:solidFill>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1</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0.93 </a:t>
                      </a:r>
                      <a:endParaRPr dirty="0"/>
                    </a:p>
                  </a:txBody>
                  <a:tcPr marL="12700" marR="12700" marT="12700" marB="0"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0.05 </a:t>
                      </a:r>
                      <a:endParaRPr dirty="0"/>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0.02 </a:t>
                      </a:r>
                      <a:endParaRPr dirty="0"/>
                    </a:p>
                  </a:txBody>
                  <a:tcPr marL="12700" marR="12700" marT="12700" marB="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0.77</a:t>
                      </a:r>
                      <a:endParaRPr sz="2200" b="0" i="0" u="none" strike="noStrike" cap="none" dirty="0">
                        <a:solidFill>
                          <a:srgbClr val="000000"/>
                        </a:solidFill>
                        <a:latin typeface="Calibri"/>
                        <a:ea typeface="Calibri"/>
                        <a:cs typeface="Calibri"/>
                        <a:sym typeface="Calibri"/>
                      </a:endParaRPr>
                    </a:p>
                  </a:txBody>
                  <a:tcPr marL="12700" marR="12700" marT="12700" marB="0" anchor="ctr">
                    <a:solidFill>
                      <a:schemeClr val="lt2"/>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2</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0.87</a:t>
                      </a:r>
                      <a:endParaRPr dirty="0"/>
                    </a:p>
                  </a:txBody>
                  <a:tcPr marL="12700" marR="12700" marT="12700" marB="0"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0.09 </a:t>
                      </a:r>
                      <a:endParaRPr dirty="0"/>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0.04 </a:t>
                      </a:r>
                      <a:endParaRPr dirty="0"/>
                    </a:p>
                  </a:txBody>
                  <a:tcPr marL="12700" marR="12700" marT="12700" marB="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0.74</a:t>
                      </a:r>
                      <a:endParaRPr sz="2200" b="0" i="0" u="none" strike="noStrike" cap="none" dirty="0">
                        <a:solidFill>
                          <a:srgbClr val="000000"/>
                        </a:solidFill>
                        <a:latin typeface="Calibri"/>
                        <a:ea typeface="Calibri"/>
                        <a:cs typeface="Calibri"/>
                        <a:sym typeface="Calibri"/>
                      </a:endParaRPr>
                    </a:p>
                  </a:txBody>
                  <a:tcPr marL="12700" marR="12700" marT="12700" marB="0" anchor="ctr">
                    <a:solidFill>
                      <a:schemeClr val="lt2"/>
                    </a:solidFill>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3</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0.80 </a:t>
                      </a:r>
                      <a:endParaRPr dirty="0"/>
                    </a:p>
                  </a:txBody>
                  <a:tcPr marL="12700" marR="12700" marT="12700" marB="0"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0.13 </a:t>
                      </a:r>
                      <a:endParaRPr dirty="0"/>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0.07 </a:t>
                      </a:r>
                      <a:endParaRPr dirty="0"/>
                    </a:p>
                  </a:txBody>
                  <a:tcPr marL="12700" marR="12700" marT="12700" marB="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0.71</a:t>
                      </a:r>
                      <a:endParaRPr sz="2200" b="0" i="0" u="none" strike="noStrike" cap="none" dirty="0">
                        <a:solidFill>
                          <a:srgbClr val="000000"/>
                        </a:solidFill>
                        <a:latin typeface="Calibri"/>
                        <a:ea typeface="Calibri"/>
                        <a:cs typeface="Calibri"/>
                        <a:sym typeface="Calibri"/>
                      </a:endParaRPr>
                    </a:p>
                  </a:txBody>
                  <a:tcPr marL="12700" marR="12700" marT="12700" marB="0" anchor="ctr">
                    <a:solidFill>
                      <a:schemeClr val="lt2"/>
                    </a:solidFill>
                  </a:tcPr>
                </a:tc>
                <a:extLst>
                  <a:ext uri="{0D108BD9-81ED-4DB2-BD59-A6C34878D82A}">
                    <a16:rowId xmlns:a16="http://schemas.microsoft.com/office/drawing/2014/main" val="10004"/>
                  </a:ext>
                </a:extLst>
              </a:tr>
              <a:tr h="274325">
                <a:tc>
                  <a:txBody>
                    <a:bodyPr/>
                    <a:lstStyle/>
                    <a:p>
                      <a:pPr marL="0" marR="0" lvl="0" indent="0" algn="ctr" rtl="0">
                        <a:spcBef>
                          <a:spcPts val="0"/>
                        </a:spcBef>
                        <a:spcAft>
                          <a:spcPts val="0"/>
                        </a:spcAft>
                        <a:buNone/>
                      </a:pPr>
                      <a:endParaRPr sz="1600" u="none" strike="noStrike" cap="none">
                        <a:latin typeface="Calibri"/>
                        <a:ea typeface="Calibri"/>
                        <a:cs typeface="Calibri"/>
                        <a:sym typeface="Calibri"/>
                      </a:endParaRPr>
                    </a:p>
                  </a:txBody>
                  <a:tcPr marL="91450" marR="91450" marT="45725" marB="45725">
                    <a:solidFill>
                      <a:schemeClr val="lt2"/>
                    </a:solidFill>
                  </a:tcPr>
                </a:tc>
                <a:tc>
                  <a:txBody>
                    <a:bodyPr/>
                    <a:lstStyle/>
                    <a:p>
                      <a:pPr marL="0" marR="0" lvl="0" indent="0" algn="ctr" rtl="0">
                        <a:spcBef>
                          <a:spcPts val="0"/>
                        </a:spcBef>
                        <a:spcAft>
                          <a:spcPts val="0"/>
                        </a:spcAft>
                        <a:buNone/>
                      </a:pPr>
                      <a:r>
                        <a:rPr lang="nl-NL"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txBody>
                  <a:tcPr marL="12700" marR="12700" marT="12700" marB="0">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txBody>
                  <a:tcPr marL="12700" marR="12700" marT="127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1600" b="0" i="0" u="none" strike="noStrike" cap="none" dirty="0">
                          <a:solidFill>
                            <a:srgbClr val="000000"/>
                          </a:solidFill>
                          <a:latin typeface="Calibri"/>
                          <a:ea typeface="Calibri"/>
                          <a:cs typeface="Calibri"/>
                          <a:sym typeface="Calibri"/>
                        </a:rPr>
                        <a:t>…</a:t>
                      </a:r>
                      <a:endParaRPr sz="1600" b="0" i="0" u="none" strike="noStrike" cap="none" dirty="0">
                        <a:solidFill>
                          <a:srgbClr val="000000"/>
                        </a:solidFill>
                        <a:latin typeface="Calibri"/>
                        <a:ea typeface="Calibri"/>
                        <a:cs typeface="Calibri"/>
                        <a:sym typeface="Calibri"/>
                      </a:endParaRPr>
                    </a:p>
                  </a:txBody>
                  <a:tcPr marL="12700" marR="12700" marT="12700" marB="0">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endParaRPr sz="1600" b="0" i="0" u="none" strike="noStrike" cap="none" dirty="0">
                        <a:solidFill>
                          <a:srgbClr val="000000"/>
                        </a:solidFill>
                        <a:latin typeface="Calibri"/>
                        <a:ea typeface="Calibri"/>
                        <a:cs typeface="Calibri"/>
                        <a:sym typeface="Calibri"/>
                      </a:endParaRPr>
                    </a:p>
                  </a:txBody>
                  <a:tcPr marL="12700" marR="12700" marT="12700" marB="0">
                    <a:solidFill>
                      <a:schemeClr val="lt2"/>
                    </a:solidFill>
                  </a:tcPr>
                </a:tc>
                <a:extLst>
                  <a:ext uri="{0D108BD9-81ED-4DB2-BD59-A6C34878D82A}">
                    <a16:rowId xmlns:a16="http://schemas.microsoft.com/office/drawing/2014/main" val="10005"/>
                  </a:ext>
                </a:extLst>
              </a:tr>
            </a:tbl>
          </a:graphicData>
        </a:graphic>
      </p:graphicFrame>
      <p:sp>
        <p:nvSpPr>
          <p:cNvPr id="803" name="Shape 803"/>
          <p:cNvSpPr txBox="1"/>
          <p:nvPr/>
        </p:nvSpPr>
        <p:spPr>
          <a:xfrm>
            <a:off x="1050803" y="2722453"/>
            <a:ext cx="17568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200" dirty="0">
                <a:solidFill>
                  <a:schemeClr val="dk1"/>
                </a:solidFill>
                <a:latin typeface="Calibri"/>
                <a:ea typeface="Calibri"/>
                <a:cs typeface="Calibri"/>
                <a:sym typeface="Calibri"/>
              </a:rPr>
              <a:t>State </a:t>
            </a:r>
            <a:r>
              <a:rPr lang="nl-NL" sz="2200" dirty="0" err="1">
                <a:solidFill>
                  <a:schemeClr val="dk1"/>
                </a:solidFill>
                <a:latin typeface="Calibri"/>
                <a:ea typeface="Calibri"/>
                <a:cs typeface="Calibri"/>
                <a:sym typeface="Calibri"/>
              </a:rPr>
              <a:t>values</a:t>
            </a:r>
            <a:r>
              <a:rPr lang="nl-NL" sz="2200" dirty="0">
                <a:solidFill>
                  <a:schemeClr val="dk1"/>
                </a:solidFill>
                <a:latin typeface="Calibri"/>
                <a:ea typeface="Calibri"/>
                <a:cs typeface="Calibri"/>
                <a:sym typeface="Calibri"/>
              </a:rPr>
              <a:t>:</a:t>
            </a:r>
            <a:endParaRPr dirty="0"/>
          </a:p>
        </p:txBody>
      </p:sp>
      <p:sp>
        <p:nvSpPr>
          <p:cNvPr id="804" name="Shape 804"/>
          <p:cNvSpPr txBox="1"/>
          <p:nvPr/>
        </p:nvSpPr>
        <p:spPr>
          <a:xfrm>
            <a:off x="2673348" y="2722453"/>
            <a:ext cx="7578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a:solidFill>
                  <a:schemeClr val="dk1"/>
                </a:solidFill>
                <a:latin typeface="Calibri"/>
                <a:cs typeface="Calibri"/>
                <a:sym typeface="Calibri"/>
              </a:rPr>
              <a:t>0.8</a:t>
            </a:r>
            <a:endParaRPr dirty="0"/>
          </a:p>
        </p:txBody>
      </p:sp>
      <p:sp>
        <p:nvSpPr>
          <p:cNvPr id="805" name="Shape 805"/>
          <p:cNvSpPr txBox="1"/>
          <p:nvPr/>
        </p:nvSpPr>
        <p:spPr>
          <a:xfrm>
            <a:off x="3704166" y="2722453"/>
            <a:ext cx="11007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a:solidFill>
                  <a:schemeClr val="dk1"/>
                </a:solidFill>
                <a:latin typeface="Calibri"/>
                <a:ea typeface="Calibri"/>
                <a:cs typeface="Calibri"/>
                <a:sym typeface="Calibri"/>
              </a:rPr>
              <a:t>0.5</a:t>
            </a:r>
            <a:endParaRPr dirty="0"/>
          </a:p>
        </p:txBody>
      </p:sp>
      <p:sp>
        <p:nvSpPr>
          <p:cNvPr id="806" name="Shape 806"/>
          <p:cNvSpPr txBox="1"/>
          <p:nvPr/>
        </p:nvSpPr>
        <p:spPr>
          <a:xfrm>
            <a:off x="4952999" y="2722453"/>
            <a:ext cx="11007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a:solidFill>
                  <a:schemeClr val="dk1"/>
                </a:solidFill>
                <a:latin typeface="Calibri"/>
                <a:ea typeface="Calibri"/>
                <a:cs typeface="Calibri"/>
                <a:sym typeface="Calibri"/>
              </a:rPr>
              <a:t>0.0</a:t>
            </a:r>
            <a:endParaRPr/>
          </a:p>
        </p:txBody>
      </p:sp>
      <p:sp>
        <p:nvSpPr>
          <p:cNvPr id="813" name="Shape 813"/>
          <p:cNvSpPr/>
          <p:nvPr/>
        </p:nvSpPr>
        <p:spPr>
          <a:xfrm>
            <a:off x="6138856" y="4577077"/>
            <a:ext cx="1046700" cy="27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4" name="Shape 814"/>
          <p:cNvSpPr/>
          <p:nvPr/>
        </p:nvSpPr>
        <p:spPr>
          <a:xfrm>
            <a:off x="6164254" y="5028862"/>
            <a:ext cx="1125600" cy="27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5" name="Shape 815"/>
          <p:cNvSpPr/>
          <p:nvPr/>
        </p:nvSpPr>
        <p:spPr>
          <a:xfrm>
            <a:off x="6162607" y="4180223"/>
            <a:ext cx="1125600" cy="27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6" name="Shape 816"/>
          <p:cNvSpPr txBox="1"/>
          <p:nvPr/>
        </p:nvSpPr>
        <p:spPr>
          <a:xfrm>
            <a:off x="4236333" y="5671676"/>
            <a:ext cx="3506333"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a:solidFill>
                  <a:schemeClr val="dk1"/>
                </a:solidFill>
                <a:latin typeface="Verdana"/>
                <a:ea typeface="Verdana"/>
                <a:cs typeface="Verdana"/>
                <a:sym typeface="Verdana"/>
              </a:rPr>
              <a:t>Total </a:t>
            </a:r>
            <a:r>
              <a:rPr lang="nl-NL" sz="1800" dirty="0" err="1">
                <a:solidFill>
                  <a:schemeClr val="dk1"/>
                </a:solidFill>
                <a:latin typeface="Verdana"/>
                <a:ea typeface="Verdana"/>
                <a:cs typeface="Verdana"/>
                <a:sym typeface="Verdana"/>
              </a:rPr>
              <a:t>QALYs</a:t>
            </a:r>
            <a:r>
              <a:rPr lang="nl-NL" sz="1800" dirty="0">
                <a:solidFill>
                  <a:schemeClr val="dk1"/>
                </a:solidFill>
                <a:latin typeface="Verdana"/>
                <a:ea typeface="Verdana"/>
                <a:cs typeface="Verdana"/>
                <a:sym typeface="Verdana"/>
              </a:rPr>
              <a:t>:    14.7 </a:t>
            </a:r>
            <a:r>
              <a:rPr lang="nl-NL" sz="1800" dirty="0" err="1">
                <a:solidFill>
                  <a:schemeClr val="dk1"/>
                </a:solidFill>
                <a:latin typeface="Verdana"/>
                <a:ea typeface="Verdana"/>
                <a:cs typeface="Verdana"/>
                <a:sym typeface="Verdana"/>
              </a:rPr>
              <a:t>QALYs</a:t>
            </a:r>
            <a:endParaRPr sz="18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3373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1"/>
                                          </p:stCondLst>
                                        </p:cTn>
                                        <p:tgtEl>
                                          <p:spTgt spid="8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1"/>
                                          </p:stCondLst>
                                        </p:cTn>
                                        <p:tgtEl>
                                          <p:spTgt spid="8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1"/>
                                          </p:stCondLst>
                                        </p:cTn>
                                        <p:tgtEl>
                                          <p:spTgt spid="8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nl-NL" sz="4000" i="0" u="none" strike="noStrike" cap="none" dirty="0" err="1"/>
              <a:t>Remaining</a:t>
            </a:r>
            <a:r>
              <a:rPr lang="nl-NL" sz="4000" i="0" u="none" strike="noStrike" cap="none" dirty="0"/>
              <a:t> </a:t>
            </a:r>
            <a:r>
              <a:rPr lang="nl-NL" sz="4000" i="0" u="none" strike="noStrike" cap="none" dirty="0" err="1"/>
              <a:t>costs</a:t>
            </a:r>
            <a:endParaRPr sz="4000" i="0" u="none" strike="noStrike" cap="none" dirty="0"/>
          </a:p>
        </p:txBody>
      </p:sp>
      <p:sp>
        <p:nvSpPr>
          <p:cNvPr id="819" name="Shape 819"/>
          <p:cNvSpPr txBox="1">
            <a:spLocks noGrp="1"/>
          </p:cNvSpPr>
          <p:nvPr>
            <p:ph idx="1"/>
          </p:nvPr>
        </p:nvSpPr>
        <p:spPr>
          <a:xfrm>
            <a:off x="840432" y="1371600"/>
            <a:ext cx="7745428" cy="4800600"/>
          </a:xfrm>
          <a:prstGeom prst="rect">
            <a:avLst/>
          </a:prstGeom>
          <a:noFill/>
          <a:ln>
            <a:noFill/>
          </a:ln>
        </p:spPr>
        <p:txBody>
          <a:bodyPr spcFirstLastPara="1" wrap="square" lIns="91425" tIns="45700" rIns="91425" bIns="45700" anchor="t" anchorCtr="0">
            <a:noAutofit/>
          </a:bodyPr>
          <a:lstStyle/>
          <a:p>
            <a:pPr marL="342900" marR="0" lvl="0" indent="-304800" algn="l" rtl="0">
              <a:spcBef>
                <a:spcPts val="0"/>
              </a:spcBef>
              <a:spcAft>
                <a:spcPts val="1200"/>
              </a:spcAft>
              <a:buClr>
                <a:schemeClr val="accent3"/>
              </a:buClr>
              <a:buSzPts val="2200"/>
              <a:buFont typeface="Verdana"/>
              <a:buChar char="•"/>
            </a:pPr>
            <a:r>
              <a:rPr lang="en-US" i="0" u="none" strike="noStrike" cap="none" dirty="0">
                <a:solidFill>
                  <a:schemeClr val="dk1"/>
                </a:solidFill>
              </a:rPr>
              <a:t>Remaining lifetime health care costs</a:t>
            </a:r>
          </a:p>
          <a:p>
            <a:pPr marL="342900" marR="0" lvl="0" indent="-304800" algn="l" rtl="0">
              <a:spcBef>
                <a:spcPts val="0"/>
              </a:spcBef>
              <a:spcAft>
                <a:spcPts val="1200"/>
              </a:spcAft>
              <a:buClr>
                <a:schemeClr val="accent3"/>
              </a:buClr>
              <a:buSzPts val="2200"/>
              <a:buFont typeface="Verdana"/>
              <a:buChar char="•"/>
            </a:pPr>
            <a:r>
              <a:rPr lang="en-US" i="0" u="none" strike="noStrike" cap="none" dirty="0">
                <a:solidFill>
                  <a:schemeClr val="dk1"/>
                </a:solidFill>
              </a:rPr>
              <a:t>State-specific values: cost of spending one cycle in that health state</a:t>
            </a:r>
            <a:endParaRPr dirty="0"/>
          </a:p>
          <a:p>
            <a:pPr marL="342900" marR="0" lvl="0" indent="-165100" algn="l" rtl="0">
              <a:spcBef>
                <a:spcPts val="560"/>
              </a:spcBef>
              <a:spcAft>
                <a:spcPts val="1200"/>
              </a:spcAft>
              <a:buClr>
                <a:srgbClr val="990033"/>
              </a:buClr>
              <a:buSzPts val="2800"/>
              <a:buFont typeface="Constantia"/>
              <a:buNone/>
            </a:pPr>
            <a:endParaRPr sz="2000" i="0" u="none" strike="noStrike" cap="none" dirty="0">
              <a:solidFill>
                <a:schemeClr val="dk1"/>
              </a:solidFill>
            </a:endParaRPr>
          </a:p>
        </p:txBody>
      </p:sp>
      <p:sp>
        <p:nvSpPr>
          <p:cNvPr id="818" name="Shape 818"/>
          <p:cNvSpPr txBox="1">
            <a:spLocks noGrp="1"/>
          </p:cNvSpPr>
          <p:nvPr>
            <p:ph type="sldNum" sz="quarter" idx="12"/>
          </p:nvPr>
        </p:nvSpPr>
        <p:spPr>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Font typeface="Arial"/>
              <a:buNone/>
            </a:pPr>
            <a:fld id="{00000000-1234-1234-1234-123412341234}" type="slidenum">
              <a:rPr lang="nl-NL" sz="1800">
                <a:solidFill>
                  <a:srgbClr val="009999"/>
                </a:solidFill>
                <a:latin typeface="Verdana"/>
                <a:ea typeface="Verdana"/>
                <a:cs typeface="Verdana"/>
                <a:sym typeface="Verdana"/>
              </a:rPr>
              <a:t>24</a:t>
            </a:fld>
            <a:endParaRPr sz="1800">
              <a:solidFill>
                <a:srgbClr val="009999"/>
              </a:solidFill>
              <a:latin typeface="Verdana"/>
              <a:ea typeface="Verdana"/>
              <a:cs typeface="Verdana"/>
              <a:sym typeface="Verdana"/>
            </a:endParaRPr>
          </a:p>
        </p:txBody>
      </p:sp>
      <p:graphicFrame>
        <p:nvGraphicFramePr>
          <p:cNvPr id="802" name="Shape 802"/>
          <p:cNvGraphicFramePr/>
          <p:nvPr>
            <p:extLst>
              <p:ext uri="{D42A27DB-BD31-4B8C-83A1-F6EECF244321}">
                <p14:modId xmlns:p14="http://schemas.microsoft.com/office/powerpoint/2010/main" val="2502326965"/>
              </p:ext>
            </p:extLst>
          </p:nvPr>
        </p:nvGraphicFramePr>
        <p:xfrm>
          <a:off x="1206500" y="3216841"/>
          <a:ext cx="6096000" cy="2468940"/>
        </p:xfrm>
        <a:graphic>
          <a:graphicData uri="http://schemas.openxmlformats.org/drawingml/2006/table">
            <a:tbl>
              <a:tblPr firstRow="1" bandRow="1">
                <a:noFil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Time</a:t>
                      </a:r>
                      <a:endParaRPr sz="22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nl-NL" sz="2200" u="none" strike="noStrike" cap="none" dirty="0" err="1">
                          <a:latin typeface="Calibri"/>
                          <a:ea typeface="Calibri"/>
                          <a:cs typeface="Calibri"/>
                          <a:sym typeface="Calibri"/>
                        </a:rPr>
                        <a:t>Healthy</a:t>
                      </a:r>
                      <a:endParaRPr sz="2200" u="none" strike="noStrike" cap="none" dirty="0">
                        <a:latin typeface="Calibri"/>
                        <a:ea typeface="Calibri"/>
                        <a:cs typeface="Calibri"/>
                        <a:sym typeface="Calibri"/>
                      </a:endParaRPr>
                    </a:p>
                  </a:txBody>
                  <a:tcPr marL="91450" marR="91450" marT="45725" marB="45725" anchor="ctr">
                    <a:lnR w="12700" cap="flat" cmpd="sng" algn="ctr">
                      <a:noFill/>
                      <a:prstDash val="solid"/>
                      <a:round/>
                      <a:headEnd type="none" w="med" len="med"/>
                      <a:tailEnd type="none" w="med" len="med"/>
                    </a:lnR>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Sick</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Dead</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E[</a:t>
                      </a:r>
                      <a:r>
                        <a:rPr lang="nl-NL" sz="2200" u="none" strike="noStrike" cap="none" dirty="0" err="1">
                          <a:latin typeface="Calibri"/>
                          <a:ea typeface="Calibri"/>
                          <a:cs typeface="Calibri"/>
                          <a:sym typeface="Calibri"/>
                        </a:rPr>
                        <a:t>costs</a:t>
                      </a:r>
                      <a:r>
                        <a:rPr lang="nl-NL" sz="2200" u="none" strike="noStrike" cap="none" dirty="0">
                          <a:latin typeface="Calibri"/>
                          <a:ea typeface="Calibri"/>
                          <a:cs typeface="Calibri"/>
                          <a:sym typeface="Calibri"/>
                        </a:rPr>
                        <a:t>]</a:t>
                      </a:r>
                      <a:endParaRPr sz="2200" u="none" strike="noStrike" cap="none" dirty="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0</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1.0</a:t>
                      </a:r>
                      <a:endParaRPr sz="2200" u="none" strike="noStrike" cap="none" dirty="0">
                        <a:latin typeface="Calibri"/>
                        <a:ea typeface="Calibri"/>
                        <a:cs typeface="Calibri"/>
                        <a:sym typeface="Calibri"/>
                      </a:endParaRPr>
                    </a:p>
                  </a:txBody>
                  <a:tcPr marL="91450" marR="91450" marT="45725" marB="45725"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0.0</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0.0</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a:t>
                      </a:r>
                      <a:endParaRPr sz="2200" u="none" strike="noStrike" cap="none">
                        <a:latin typeface="Calibri"/>
                        <a:ea typeface="Calibri"/>
                        <a:cs typeface="Calibri"/>
                        <a:sym typeface="Calibri"/>
                      </a:endParaRPr>
                    </a:p>
                  </a:txBody>
                  <a:tcPr marL="91450" marR="91450" marT="45725" marB="45725" anchor="ctr">
                    <a:solidFill>
                      <a:schemeClr val="lt2"/>
                    </a:solidFill>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1</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0.93 </a:t>
                      </a:r>
                      <a:endParaRPr dirty="0"/>
                    </a:p>
                  </a:txBody>
                  <a:tcPr marL="12700" marR="12700" marT="12700" marB="0"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0.05 </a:t>
                      </a:r>
                      <a:endParaRPr dirty="0"/>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0.02 </a:t>
                      </a:r>
                      <a:endParaRPr dirty="0"/>
                    </a:p>
                  </a:txBody>
                  <a:tcPr marL="12700" marR="12700" marT="12700" marB="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$422</a:t>
                      </a:r>
                      <a:endParaRPr sz="2200" b="0" i="0" u="none" strike="noStrike" cap="none" dirty="0">
                        <a:solidFill>
                          <a:srgbClr val="000000"/>
                        </a:solidFill>
                        <a:latin typeface="Calibri"/>
                        <a:ea typeface="Calibri"/>
                        <a:cs typeface="Calibri"/>
                        <a:sym typeface="Calibri"/>
                      </a:endParaRPr>
                    </a:p>
                  </a:txBody>
                  <a:tcPr marL="12700" marR="12700" marT="12700" marB="0" anchor="ctr">
                    <a:solidFill>
                      <a:schemeClr val="lt2"/>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2</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0.87</a:t>
                      </a:r>
                      <a:endParaRPr dirty="0"/>
                    </a:p>
                  </a:txBody>
                  <a:tcPr marL="12700" marR="12700" marT="12700" marB="0"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0.09 </a:t>
                      </a:r>
                      <a:endParaRPr dirty="0"/>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0.04 </a:t>
                      </a:r>
                      <a:endParaRPr dirty="0"/>
                    </a:p>
                  </a:txBody>
                  <a:tcPr marL="12700" marR="12700" marT="12700" marB="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$438</a:t>
                      </a:r>
                      <a:endParaRPr sz="2200" b="0" i="0" u="none" strike="noStrike" cap="none" dirty="0">
                        <a:solidFill>
                          <a:srgbClr val="000000"/>
                        </a:solidFill>
                        <a:latin typeface="Calibri"/>
                        <a:ea typeface="Calibri"/>
                        <a:cs typeface="Calibri"/>
                        <a:sym typeface="Calibri"/>
                      </a:endParaRPr>
                    </a:p>
                  </a:txBody>
                  <a:tcPr marL="12700" marR="12700" marT="12700" marB="0" anchor="ctr">
                    <a:solidFill>
                      <a:schemeClr val="lt2"/>
                    </a:solidFill>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3</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0.80 </a:t>
                      </a:r>
                      <a:endParaRPr dirty="0"/>
                    </a:p>
                  </a:txBody>
                  <a:tcPr marL="12700" marR="12700" marT="12700" marB="0"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0.13 </a:t>
                      </a:r>
                      <a:endParaRPr dirty="0"/>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0.07 </a:t>
                      </a:r>
                      <a:endParaRPr dirty="0"/>
                    </a:p>
                  </a:txBody>
                  <a:tcPr marL="12700" marR="12700" marT="12700" marB="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$450</a:t>
                      </a:r>
                      <a:endParaRPr sz="2200" b="0" i="0" u="none" strike="noStrike" cap="none" dirty="0">
                        <a:solidFill>
                          <a:srgbClr val="000000"/>
                        </a:solidFill>
                        <a:latin typeface="Calibri"/>
                        <a:ea typeface="Calibri"/>
                        <a:cs typeface="Calibri"/>
                        <a:sym typeface="Calibri"/>
                      </a:endParaRPr>
                    </a:p>
                  </a:txBody>
                  <a:tcPr marL="12700" marR="12700" marT="12700" marB="0" anchor="ctr">
                    <a:solidFill>
                      <a:schemeClr val="lt2"/>
                    </a:solidFill>
                  </a:tcPr>
                </a:tc>
                <a:extLst>
                  <a:ext uri="{0D108BD9-81ED-4DB2-BD59-A6C34878D82A}">
                    <a16:rowId xmlns:a16="http://schemas.microsoft.com/office/drawing/2014/main" val="10004"/>
                  </a:ext>
                </a:extLst>
              </a:tr>
              <a:tr h="274325">
                <a:tc>
                  <a:txBody>
                    <a:bodyPr/>
                    <a:lstStyle/>
                    <a:p>
                      <a:pPr marL="0" marR="0" lvl="0" indent="0" algn="ctr" rtl="0">
                        <a:spcBef>
                          <a:spcPts val="0"/>
                        </a:spcBef>
                        <a:spcAft>
                          <a:spcPts val="0"/>
                        </a:spcAft>
                        <a:buNone/>
                      </a:pPr>
                      <a:endParaRPr sz="1600" u="none" strike="noStrike" cap="none">
                        <a:latin typeface="Calibri"/>
                        <a:ea typeface="Calibri"/>
                        <a:cs typeface="Calibri"/>
                        <a:sym typeface="Calibri"/>
                      </a:endParaRPr>
                    </a:p>
                  </a:txBody>
                  <a:tcPr marL="91450" marR="91450" marT="45725" marB="45725">
                    <a:solidFill>
                      <a:schemeClr val="lt2"/>
                    </a:solidFill>
                  </a:tcPr>
                </a:tc>
                <a:tc>
                  <a:txBody>
                    <a:bodyPr/>
                    <a:lstStyle/>
                    <a:p>
                      <a:pPr marL="0" marR="0" lvl="0" indent="0" algn="ctr" rtl="0">
                        <a:spcBef>
                          <a:spcPts val="0"/>
                        </a:spcBef>
                        <a:spcAft>
                          <a:spcPts val="0"/>
                        </a:spcAft>
                        <a:buNone/>
                      </a:pPr>
                      <a:r>
                        <a:rPr lang="nl-NL"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txBody>
                  <a:tcPr marL="12700" marR="12700" marT="12700" marB="0">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txBody>
                  <a:tcPr marL="12700" marR="12700" marT="127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1600" b="0" i="0" u="none" strike="noStrike" cap="none" dirty="0">
                          <a:solidFill>
                            <a:srgbClr val="000000"/>
                          </a:solidFill>
                          <a:latin typeface="Calibri"/>
                          <a:ea typeface="Calibri"/>
                          <a:cs typeface="Calibri"/>
                          <a:sym typeface="Calibri"/>
                        </a:rPr>
                        <a:t>…</a:t>
                      </a:r>
                      <a:endParaRPr sz="1600" b="0" i="0" u="none" strike="noStrike" cap="none" dirty="0">
                        <a:solidFill>
                          <a:srgbClr val="000000"/>
                        </a:solidFill>
                        <a:latin typeface="Calibri"/>
                        <a:ea typeface="Calibri"/>
                        <a:cs typeface="Calibri"/>
                        <a:sym typeface="Calibri"/>
                      </a:endParaRPr>
                    </a:p>
                  </a:txBody>
                  <a:tcPr marL="12700" marR="12700" marT="12700" marB="0">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endParaRPr sz="1600" b="0" i="0" u="none" strike="noStrike" cap="none" dirty="0">
                        <a:solidFill>
                          <a:srgbClr val="000000"/>
                        </a:solidFill>
                        <a:latin typeface="Calibri"/>
                        <a:ea typeface="Calibri"/>
                        <a:cs typeface="Calibri"/>
                        <a:sym typeface="Calibri"/>
                      </a:endParaRPr>
                    </a:p>
                  </a:txBody>
                  <a:tcPr marL="12700" marR="12700" marT="12700" marB="0">
                    <a:solidFill>
                      <a:schemeClr val="lt2"/>
                    </a:solidFill>
                  </a:tcPr>
                </a:tc>
                <a:extLst>
                  <a:ext uri="{0D108BD9-81ED-4DB2-BD59-A6C34878D82A}">
                    <a16:rowId xmlns:a16="http://schemas.microsoft.com/office/drawing/2014/main" val="10005"/>
                  </a:ext>
                </a:extLst>
              </a:tr>
            </a:tbl>
          </a:graphicData>
        </a:graphic>
      </p:graphicFrame>
      <p:sp>
        <p:nvSpPr>
          <p:cNvPr id="803" name="Shape 803"/>
          <p:cNvSpPr txBox="1"/>
          <p:nvPr/>
        </p:nvSpPr>
        <p:spPr>
          <a:xfrm>
            <a:off x="1050803" y="2722453"/>
            <a:ext cx="17568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200" dirty="0">
                <a:solidFill>
                  <a:schemeClr val="dk1"/>
                </a:solidFill>
                <a:latin typeface="Calibri"/>
                <a:ea typeface="Calibri"/>
                <a:cs typeface="Calibri"/>
                <a:sym typeface="Calibri"/>
              </a:rPr>
              <a:t>State </a:t>
            </a:r>
            <a:r>
              <a:rPr lang="nl-NL" sz="2200" dirty="0" err="1">
                <a:solidFill>
                  <a:schemeClr val="dk1"/>
                </a:solidFill>
                <a:latin typeface="Calibri"/>
                <a:ea typeface="Calibri"/>
                <a:cs typeface="Calibri"/>
                <a:sym typeface="Calibri"/>
              </a:rPr>
              <a:t>values</a:t>
            </a:r>
            <a:r>
              <a:rPr lang="nl-NL" sz="2200" dirty="0">
                <a:solidFill>
                  <a:schemeClr val="dk1"/>
                </a:solidFill>
                <a:latin typeface="Calibri"/>
                <a:ea typeface="Calibri"/>
                <a:cs typeface="Calibri"/>
                <a:sym typeface="Calibri"/>
              </a:rPr>
              <a:t>:</a:t>
            </a:r>
            <a:endParaRPr dirty="0"/>
          </a:p>
        </p:txBody>
      </p:sp>
      <p:sp>
        <p:nvSpPr>
          <p:cNvPr id="804" name="Shape 804"/>
          <p:cNvSpPr txBox="1"/>
          <p:nvPr/>
        </p:nvSpPr>
        <p:spPr>
          <a:xfrm>
            <a:off x="2673348" y="2722453"/>
            <a:ext cx="7578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a:solidFill>
                  <a:schemeClr val="dk1"/>
                </a:solidFill>
                <a:latin typeface="Calibri"/>
                <a:cs typeface="Calibri"/>
                <a:sym typeface="Calibri"/>
              </a:rPr>
              <a:t>$400</a:t>
            </a:r>
            <a:endParaRPr dirty="0"/>
          </a:p>
        </p:txBody>
      </p:sp>
      <p:sp>
        <p:nvSpPr>
          <p:cNvPr id="805" name="Shape 805"/>
          <p:cNvSpPr txBox="1"/>
          <p:nvPr/>
        </p:nvSpPr>
        <p:spPr>
          <a:xfrm>
            <a:off x="3704166" y="2722453"/>
            <a:ext cx="11007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a:solidFill>
                  <a:schemeClr val="dk1"/>
                </a:solidFill>
                <a:latin typeface="Calibri"/>
                <a:ea typeface="Calibri"/>
                <a:cs typeface="Calibri"/>
                <a:sym typeface="Calibri"/>
              </a:rPr>
              <a:t>$1,000</a:t>
            </a:r>
            <a:endParaRPr dirty="0"/>
          </a:p>
        </p:txBody>
      </p:sp>
      <p:sp>
        <p:nvSpPr>
          <p:cNvPr id="806" name="Shape 806"/>
          <p:cNvSpPr txBox="1"/>
          <p:nvPr/>
        </p:nvSpPr>
        <p:spPr>
          <a:xfrm>
            <a:off x="4952999" y="2722453"/>
            <a:ext cx="11007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a:solidFill>
                  <a:schemeClr val="dk1"/>
                </a:solidFill>
                <a:latin typeface="Calibri"/>
                <a:ea typeface="Calibri"/>
                <a:cs typeface="Calibri"/>
                <a:sym typeface="Calibri"/>
              </a:rPr>
              <a:t>$0</a:t>
            </a:r>
            <a:endParaRPr dirty="0"/>
          </a:p>
        </p:txBody>
      </p:sp>
      <p:sp>
        <p:nvSpPr>
          <p:cNvPr id="813" name="Shape 813"/>
          <p:cNvSpPr/>
          <p:nvPr/>
        </p:nvSpPr>
        <p:spPr>
          <a:xfrm>
            <a:off x="6107586" y="4579782"/>
            <a:ext cx="1046700" cy="27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4" name="Shape 814"/>
          <p:cNvSpPr/>
          <p:nvPr/>
        </p:nvSpPr>
        <p:spPr>
          <a:xfrm>
            <a:off x="6132984" y="5031567"/>
            <a:ext cx="1125600" cy="27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5" name="Shape 815"/>
          <p:cNvSpPr/>
          <p:nvPr/>
        </p:nvSpPr>
        <p:spPr>
          <a:xfrm>
            <a:off x="6131337" y="4182928"/>
            <a:ext cx="1125600" cy="27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6" name="Shape 816"/>
          <p:cNvSpPr txBox="1"/>
          <p:nvPr/>
        </p:nvSpPr>
        <p:spPr>
          <a:xfrm>
            <a:off x="3009418" y="5671676"/>
            <a:ext cx="4733249"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a:solidFill>
                  <a:schemeClr val="dk1"/>
                </a:solidFill>
                <a:latin typeface="Verdana"/>
                <a:ea typeface="Verdana"/>
                <a:cs typeface="Verdana"/>
                <a:sym typeface="Verdana"/>
              </a:rPr>
              <a:t>Total health care </a:t>
            </a:r>
            <a:r>
              <a:rPr lang="nl-NL" sz="1800" dirty="0" err="1">
                <a:solidFill>
                  <a:schemeClr val="dk1"/>
                </a:solidFill>
                <a:latin typeface="Verdana"/>
                <a:ea typeface="Verdana"/>
                <a:cs typeface="Verdana"/>
                <a:sym typeface="Verdana"/>
              </a:rPr>
              <a:t>costs</a:t>
            </a:r>
            <a:r>
              <a:rPr lang="nl-NL" sz="1800" dirty="0">
                <a:solidFill>
                  <a:schemeClr val="dk1"/>
                </a:solidFill>
                <a:latin typeface="Verdana"/>
                <a:ea typeface="Verdana"/>
                <a:cs typeface="Verdana"/>
                <a:sym typeface="Verdana"/>
              </a:rPr>
              <a:t>:    $12,531</a:t>
            </a:r>
            <a:endParaRPr sz="18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24436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1"/>
                                          </p:stCondLst>
                                        </p:cTn>
                                        <p:tgtEl>
                                          <p:spTgt spid="8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1"/>
                                          </p:stCondLst>
                                        </p:cTn>
                                        <p:tgtEl>
                                          <p:spTgt spid="8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1"/>
                                          </p:stCondLst>
                                        </p:cTn>
                                        <p:tgtEl>
                                          <p:spTgt spid="8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9AE0-6D39-1B4D-A925-B316C9FCE0CB}"/>
              </a:ext>
            </a:extLst>
          </p:cNvPr>
          <p:cNvSpPr>
            <a:spLocks noGrp="1"/>
          </p:cNvSpPr>
          <p:nvPr>
            <p:ph type="title"/>
          </p:nvPr>
        </p:nvSpPr>
        <p:spPr/>
        <p:txBody>
          <a:bodyPr/>
          <a:lstStyle/>
          <a:p>
            <a:r>
              <a:rPr lang="nl-NL" dirty="0" err="1"/>
              <a:t>Discounting</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BD60D6-3749-794D-B580-1A6F71BFCBE2}"/>
                  </a:ext>
                </a:extLst>
              </p:cNvPr>
              <p:cNvSpPr>
                <a:spLocks noGrp="1"/>
              </p:cNvSpPr>
              <p:nvPr>
                <p:ph idx="1"/>
              </p:nvPr>
            </p:nvSpPr>
            <p:spPr/>
            <p:txBody>
              <a:bodyPr/>
              <a:lstStyle/>
              <a:p>
                <a:pPr>
                  <a:spcBef>
                    <a:spcPts val="600"/>
                  </a:spcBef>
                  <a:spcAft>
                    <a:spcPts val="1200"/>
                  </a:spcAft>
                </a:pPr>
                <a:r>
                  <a:rPr lang="en-US" dirty="0"/>
                  <a:t>In cost-effectiveness analysis, costs and QALYs are discounted at some rate, </a:t>
                </a:r>
                <a14:m>
                  <m:oMath xmlns:m="http://schemas.openxmlformats.org/officeDocument/2006/math">
                    <m:r>
                      <a:rPr lang="en-US" i="1" dirty="0" smtClean="0">
                        <a:latin typeface="Cambria Math" panose="02040503050406030204" pitchFamily="18" charset="0"/>
                      </a:rPr>
                      <m:t>𝑟</m:t>
                    </m:r>
                  </m:oMath>
                </a14:m>
                <a:endParaRPr lang="en-US" dirty="0"/>
              </a:p>
              <a:p>
                <a:pPr>
                  <a:spcBef>
                    <a:spcPts val="600"/>
                  </a:spcBef>
                  <a:spcAft>
                    <a:spcPts val="1200"/>
                  </a:spcAft>
                </a:pPr>
                <a:r>
                  <a:rPr lang="en-US" dirty="0"/>
                  <a:t>At each cycle </a:t>
                </a:r>
                <a14:m>
                  <m:oMath xmlns:m="http://schemas.openxmlformats.org/officeDocument/2006/math">
                    <m:r>
                      <a:rPr lang="en-US" i="1" dirty="0" smtClean="0">
                        <a:latin typeface="Cambria Math" panose="02040503050406030204" pitchFamily="18" charset="0"/>
                      </a:rPr>
                      <m:t>𝑡</m:t>
                    </m:r>
                  </m:oMath>
                </a14:m>
                <a:r>
                  <a:rPr lang="en-US" dirty="0"/>
                  <a:t>, multiply expected outcome by the discount factor: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𝑟</m:t>
                                </m:r>
                              </m:e>
                            </m:d>
                          </m:e>
                          <m:sup>
                            <m:r>
                              <a:rPr lang="en-US" b="0" i="1" smtClean="0">
                                <a:latin typeface="Cambria Math" panose="02040503050406030204" pitchFamily="18" charset="0"/>
                              </a:rPr>
                              <m:t>𝑡</m:t>
                            </m:r>
                          </m:sup>
                        </m:sSup>
                      </m:den>
                    </m:f>
                  </m:oMath>
                </a14:m>
                <a:endParaRPr lang="en-US" dirty="0"/>
              </a:p>
              <a:p>
                <a:pPr>
                  <a:spcBef>
                    <a:spcPts val="600"/>
                  </a:spcBef>
                  <a:spcAft>
                    <a:spcPts val="1200"/>
                  </a:spcAft>
                </a:pPr>
                <a:endParaRPr lang="en-US" dirty="0"/>
              </a:p>
            </p:txBody>
          </p:sp>
        </mc:Choice>
        <mc:Fallback xmlns="">
          <p:sp>
            <p:nvSpPr>
              <p:cNvPr id="3" name="Content Placeholder 2">
                <a:extLst>
                  <a:ext uri="{FF2B5EF4-FFF2-40B4-BE49-F238E27FC236}">
                    <a16:creationId xmlns:a16="http://schemas.microsoft.com/office/drawing/2014/main" id="{79BD60D6-3749-794D-B580-1A6F71BFCBE2}"/>
                  </a:ext>
                </a:extLst>
              </p:cNvPr>
              <p:cNvSpPr>
                <a:spLocks noGrp="1" noRot="1" noChangeAspect="1" noMove="1" noResize="1" noEditPoints="1" noAdjustHandles="1" noChangeArrowheads="1" noChangeShapeType="1" noTextEdit="1"/>
              </p:cNvSpPr>
              <p:nvPr>
                <p:ph idx="1"/>
              </p:nvPr>
            </p:nvSpPr>
            <p:spPr>
              <a:blipFill>
                <a:blip r:embed="rId2"/>
                <a:stretch>
                  <a:fillRect t="-763" r="-1664"/>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4AC3EF28-8E05-974A-A719-9405108F49B4}"/>
              </a:ext>
            </a:extLst>
          </p:cNvPr>
          <p:cNvGrpSpPr/>
          <p:nvPr/>
        </p:nvGrpSpPr>
        <p:grpSpPr>
          <a:xfrm>
            <a:off x="1050804" y="3208591"/>
            <a:ext cx="6251696" cy="2836003"/>
            <a:chOff x="1050804" y="3208591"/>
            <a:chExt cx="6251696" cy="2836003"/>
          </a:xfrm>
        </p:grpSpPr>
        <p:graphicFrame>
          <p:nvGraphicFramePr>
            <p:cNvPr id="4" name="Shape 802">
              <a:extLst>
                <a:ext uri="{FF2B5EF4-FFF2-40B4-BE49-F238E27FC236}">
                  <a16:creationId xmlns:a16="http://schemas.microsoft.com/office/drawing/2014/main" id="{67958679-D8E3-F643-9EDD-618711D031F6}"/>
                </a:ext>
              </a:extLst>
            </p:cNvPr>
            <p:cNvGraphicFramePr/>
            <p:nvPr>
              <p:extLst>
                <p:ext uri="{D42A27DB-BD31-4B8C-83A1-F6EECF244321}">
                  <p14:modId xmlns:p14="http://schemas.microsoft.com/office/powerpoint/2010/main" val="3133445758"/>
                </p:ext>
              </p:extLst>
            </p:nvPr>
          </p:nvGraphicFramePr>
          <p:xfrm>
            <a:off x="1206500" y="3575654"/>
            <a:ext cx="6096000" cy="2468940"/>
          </p:xfrm>
          <a:graphic>
            <a:graphicData uri="http://schemas.openxmlformats.org/drawingml/2006/table">
              <a:tbl>
                <a:tblPr firstRow="1" bandRow="1">
                  <a:noFill/>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Time</a:t>
                        </a:r>
                        <a:endParaRPr sz="2200" u="none" strike="noStrike" cap="none">
                          <a:latin typeface="Calibri"/>
                          <a:ea typeface="Calibri"/>
                          <a:cs typeface="Calibri"/>
                          <a:sym typeface="Calibri"/>
                        </a:endParaRPr>
                      </a:p>
                    </a:txBody>
                    <a:tcPr marL="91450" marR="91450" marT="45725" marB="45725" anchor="ctr"/>
                  </a:tc>
                  <a:tc>
                    <a:txBody>
                      <a:bodyPr/>
                      <a:lstStyle/>
                      <a:p>
                        <a:pPr marL="0" marR="0" lvl="0" indent="0" algn="ctr" rtl="0">
                          <a:spcBef>
                            <a:spcPts val="0"/>
                          </a:spcBef>
                          <a:spcAft>
                            <a:spcPts val="0"/>
                          </a:spcAft>
                          <a:buNone/>
                        </a:pPr>
                        <a:r>
                          <a:rPr lang="nl-NL" sz="2200" u="none" strike="noStrike" cap="none" dirty="0" err="1">
                            <a:latin typeface="Calibri"/>
                            <a:ea typeface="Calibri"/>
                            <a:cs typeface="Calibri"/>
                            <a:sym typeface="Calibri"/>
                          </a:rPr>
                          <a:t>Healthy</a:t>
                        </a:r>
                        <a:endParaRPr sz="2200" u="none" strike="noStrike" cap="none" dirty="0">
                          <a:latin typeface="Calibri"/>
                          <a:ea typeface="Calibri"/>
                          <a:cs typeface="Calibri"/>
                          <a:sym typeface="Calibri"/>
                        </a:endParaRPr>
                      </a:p>
                    </a:txBody>
                    <a:tcPr marL="91450" marR="91450" marT="45725" marB="45725" anchor="ctr">
                      <a:lnR w="12700" cap="flat" cmpd="sng" algn="ctr">
                        <a:noFill/>
                        <a:prstDash val="solid"/>
                        <a:round/>
                        <a:headEnd type="none" w="med" len="med"/>
                        <a:tailEnd type="none" w="med" len="med"/>
                      </a:lnR>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Sick</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Dead</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E[</a:t>
                        </a:r>
                        <a:r>
                          <a:rPr lang="nl-NL" sz="2200" u="none" strike="noStrike" cap="none" dirty="0" err="1">
                            <a:latin typeface="Calibri"/>
                            <a:ea typeface="Calibri"/>
                            <a:cs typeface="Calibri"/>
                            <a:sym typeface="Calibri"/>
                          </a:rPr>
                          <a:t>QALYs</a:t>
                        </a:r>
                        <a:r>
                          <a:rPr lang="nl-NL" sz="2200" u="none" strike="noStrike" cap="none" dirty="0">
                            <a:latin typeface="Calibri"/>
                            <a:ea typeface="Calibri"/>
                            <a:cs typeface="Calibri"/>
                            <a:sym typeface="Calibri"/>
                          </a:rPr>
                          <a:t>]</a:t>
                        </a:r>
                        <a:endParaRPr sz="2200" u="none" strike="noStrike" cap="none" dirty="0">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0</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1.0</a:t>
                        </a:r>
                        <a:endParaRPr sz="2200" u="none" strike="noStrike" cap="none" dirty="0">
                          <a:latin typeface="Calibri"/>
                          <a:ea typeface="Calibri"/>
                          <a:cs typeface="Calibri"/>
                          <a:sym typeface="Calibri"/>
                        </a:endParaRPr>
                      </a:p>
                    </a:txBody>
                    <a:tcPr marL="91450" marR="91450" marT="45725" marB="45725"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0.0</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u="none" strike="noStrike" cap="none" dirty="0">
                            <a:latin typeface="Calibri"/>
                            <a:ea typeface="Calibri"/>
                            <a:cs typeface="Calibri"/>
                            <a:sym typeface="Calibri"/>
                          </a:rPr>
                          <a:t>0.0</a:t>
                        </a:r>
                        <a:endParaRPr sz="2200" u="none" strike="noStrike" cap="none" dirty="0">
                          <a:latin typeface="Calibri"/>
                          <a:ea typeface="Calibri"/>
                          <a:cs typeface="Calibri"/>
                          <a:sym typeface="Calibri"/>
                        </a:endParaRPr>
                      </a:p>
                    </a:txBody>
                    <a:tcPr marL="91450" marR="91450" marT="45725" marB="45725"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a:t>
                        </a:r>
                        <a:endParaRPr sz="2200" u="none" strike="noStrike" cap="none">
                          <a:latin typeface="Calibri"/>
                          <a:ea typeface="Calibri"/>
                          <a:cs typeface="Calibri"/>
                          <a:sym typeface="Calibri"/>
                        </a:endParaRPr>
                      </a:p>
                    </a:txBody>
                    <a:tcPr marL="91450" marR="91450" marT="45725" marB="45725" anchor="ctr">
                      <a:solidFill>
                        <a:schemeClr val="lt2"/>
                      </a:solidFill>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1</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0.93 </a:t>
                        </a:r>
                        <a:endParaRPr dirty="0"/>
                      </a:p>
                    </a:txBody>
                    <a:tcPr marL="12700" marR="12700" marT="12700" marB="0"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0.05 </a:t>
                        </a:r>
                        <a:endParaRPr dirty="0"/>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0.02 </a:t>
                        </a:r>
                        <a:endParaRPr dirty="0"/>
                      </a:p>
                    </a:txBody>
                    <a:tcPr marL="12700" marR="12700" marT="12700" marB="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0.77</a:t>
                        </a:r>
                        <a:endParaRPr sz="2200" b="0" i="0" u="none" strike="noStrike" cap="none" dirty="0">
                          <a:solidFill>
                            <a:srgbClr val="000000"/>
                          </a:solidFill>
                          <a:latin typeface="Calibri"/>
                          <a:ea typeface="Calibri"/>
                          <a:cs typeface="Calibri"/>
                          <a:sym typeface="Calibri"/>
                        </a:endParaRPr>
                      </a:p>
                    </a:txBody>
                    <a:tcPr marL="12700" marR="12700" marT="12700" marB="0" anchor="ctr">
                      <a:solidFill>
                        <a:schemeClr val="lt2"/>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2</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0.87</a:t>
                        </a:r>
                        <a:endParaRPr dirty="0"/>
                      </a:p>
                    </a:txBody>
                    <a:tcPr marL="12700" marR="12700" marT="12700" marB="0"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0.09 </a:t>
                        </a:r>
                        <a:endParaRPr dirty="0"/>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0.04 </a:t>
                        </a:r>
                        <a:endParaRPr dirty="0"/>
                      </a:p>
                    </a:txBody>
                    <a:tcPr marL="12700" marR="12700" marT="12700" marB="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0.74</a:t>
                        </a:r>
                        <a:endParaRPr sz="2200" b="0" i="0" u="none" strike="noStrike" cap="none" dirty="0">
                          <a:solidFill>
                            <a:srgbClr val="000000"/>
                          </a:solidFill>
                          <a:latin typeface="Calibri"/>
                          <a:ea typeface="Calibri"/>
                          <a:cs typeface="Calibri"/>
                          <a:sym typeface="Calibri"/>
                        </a:endParaRPr>
                      </a:p>
                    </a:txBody>
                    <a:tcPr marL="12700" marR="12700" marT="12700" marB="0" anchor="ctr">
                      <a:solidFill>
                        <a:schemeClr val="lt2"/>
                      </a:solidFill>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r>
                          <a:rPr lang="nl-NL" sz="2200" u="none" strike="noStrike" cap="none">
                            <a:latin typeface="Calibri"/>
                            <a:ea typeface="Calibri"/>
                            <a:cs typeface="Calibri"/>
                            <a:sym typeface="Calibri"/>
                          </a:rPr>
                          <a:t>3</a:t>
                        </a:r>
                        <a:endParaRPr sz="2200" u="none" strike="noStrike" cap="none">
                          <a:latin typeface="Calibri"/>
                          <a:ea typeface="Calibri"/>
                          <a:cs typeface="Calibri"/>
                          <a:sym typeface="Calibri"/>
                        </a:endParaRPr>
                      </a:p>
                    </a:txBody>
                    <a:tcPr marL="91450" marR="91450" marT="45725" marB="45725" anchor="ctr">
                      <a:solidFill>
                        <a:schemeClr val="lt2"/>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0.80 </a:t>
                        </a:r>
                        <a:endParaRPr dirty="0"/>
                      </a:p>
                    </a:txBody>
                    <a:tcPr marL="12700" marR="12700" marT="12700" marB="0" anchor="ctr">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0.13 </a:t>
                        </a:r>
                        <a:endParaRPr dirty="0"/>
                      </a:p>
                    </a:txBody>
                    <a:tcPr marL="12700" marR="12700" marT="127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 0.07 </a:t>
                        </a:r>
                        <a:endParaRPr dirty="0"/>
                      </a:p>
                    </a:txBody>
                    <a:tcPr marL="12700" marR="12700" marT="12700" marB="0" anchor="ctr">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r>
                          <a:rPr lang="nl-NL" sz="2200" b="0" i="0" u="none" strike="noStrike" cap="none" dirty="0">
                            <a:solidFill>
                              <a:srgbClr val="000000"/>
                            </a:solidFill>
                            <a:latin typeface="Calibri"/>
                            <a:ea typeface="Calibri"/>
                            <a:cs typeface="Calibri"/>
                            <a:sym typeface="Calibri"/>
                          </a:rPr>
                          <a:t>0.71</a:t>
                        </a:r>
                        <a:endParaRPr sz="2200" b="0" i="0" u="none" strike="noStrike" cap="none" dirty="0">
                          <a:solidFill>
                            <a:srgbClr val="000000"/>
                          </a:solidFill>
                          <a:latin typeface="Calibri"/>
                          <a:ea typeface="Calibri"/>
                          <a:cs typeface="Calibri"/>
                          <a:sym typeface="Calibri"/>
                        </a:endParaRPr>
                      </a:p>
                    </a:txBody>
                    <a:tcPr marL="12700" marR="12700" marT="12700" marB="0" anchor="ctr">
                      <a:solidFill>
                        <a:schemeClr val="lt2"/>
                      </a:solidFill>
                    </a:tcPr>
                  </a:tc>
                  <a:extLst>
                    <a:ext uri="{0D108BD9-81ED-4DB2-BD59-A6C34878D82A}">
                      <a16:rowId xmlns:a16="http://schemas.microsoft.com/office/drawing/2014/main" val="10004"/>
                    </a:ext>
                  </a:extLst>
                </a:tr>
                <a:tr h="274325">
                  <a:tc>
                    <a:txBody>
                      <a:bodyPr/>
                      <a:lstStyle/>
                      <a:p>
                        <a:pPr marL="0" marR="0" lvl="0" indent="0" algn="ctr" rtl="0">
                          <a:spcBef>
                            <a:spcPts val="0"/>
                          </a:spcBef>
                          <a:spcAft>
                            <a:spcPts val="0"/>
                          </a:spcAft>
                          <a:buNone/>
                        </a:pPr>
                        <a:endParaRPr sz="1600" u="none" strike="noStrike" cap="none">
                          <a:latin typeface="Calibri"/>
                          <a:ea typeface="Calibri"/>
                          <a:cs typeface="Calibri"/>
                          <a:sym typeface="Calibri"/>
                        </a:endParaRPr>
                      </a:p>
                    </a:txBody>
                    <a:tcPr marL="91450" marR="91450" marT="45725" marB="45725">
                      <a:solidFill>
                        <a:schemeClr val="lt2"/>
                      </a:solidFill>
                    </a:tcPr>
                  </a:tc>
                  <a:tc>
                    <a:txBody>
                      <a:bodyPr/>
                      <a:lstStyle/>
                      <a:p>
                        <a:pPr marL="0" marR="0" lvl="0" indent="0" algn="ctr" rtl="0">
                          <a:spcBef>
                            <a:spcPts val="0"/>
                          </a:spcBef>
                          <a:spcAft>
                            <a:spcPts val="0"/>
                          </a:spcAft>
                          <a:buNone/>
                        </a:pPr>
                        <a:r>
                          <a:rPr lang="nl-NL"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txBody>
                    <a:tcPr marL="12700" marR="12700" marT="12700" marB="0">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txBody>
                    <a:tcPr marL="12700" marR="12700" marT="127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3">
                          <a:lumMod val="20000"/>
                          <a:lumOff val="80000"/>
                        </a:schemeClr>
                      </a:solidFill>
                    </a:tcPr>
                  </a:tc>
                  <a:tc>
                    <a:txBody>
                      <a:bodyPr/>
                      <a:lstStyle/>
                      <a:p>
                        <a:pPr marL="0" marR="0" lvl="0" indent="0" algn="ctr" rtl="0">
                          <a:spcBef>
                            <a:spcPts val="0"/>
                          </a:spcBef>
                          <a:spcAft>
                            <a:spcPts val="0"/>
                          </a:spcAft>
                          <a:buNone/>
                        </a:pPr>
                        <a:r>
                          <a:rPr lang="nl-NL" sz="1600" b="0" i="0" u="none" strike="noStrike" cap="none" dirty="0">
                            <a:solidFill>
                              <a:srgbClr val="000000"/>
                            </a:solidFill>
                            <a:latin typeface="Calibri"/>
                            <a:ea typeface="Calibri"/>
                            <a:cs typeface="Calibri"/>
                            <a:sym typeface="Calibri"/>
                          </a:rPr>
                          <a:t>…</a:t>
                        </a:r>
                        <a:endParaRPr sz="1600" b="0" i="0" u="none" strike="noStrike" cap="none" dirty="0">
                          <a:solidFill>
                            <a:srgbClr val="000000"/>
                          </a:solidFill>
                          <a:latin typeface="Calibri"/>
                          <a:ea typeface="Calibri"/>
                          <a:cs typeface="Calibri"/>
                          <a:sym typeface="Calibri"/>
                        </a:endParaRPr>
                      </a:p>
                    </a:txBody>
                    <a:tcPr marL="12700" marR="12700" marT="12700" marB="0">
                      <a:lnL w="12700" cap="flat" cmpd="sng" algn="ctr">
                        <a:noFill/>
                        <a:prstDash val="solid"/>
                        <a:round/>
                        <a:headEnd type="none" w="med" len="med"/>
                        <a:tailEnd type="none" w="med" len="med"/>
                      </a:lnL>
                      <a:solidFill>
                        <a:schemeClr val="accent3">
                          <a:lumMod val="20000"/>
                          <a:lumOff val="80000"/>
                        </a:schemeClr>
                      </a:solidFill>
                    </a:tcPr>
                  </a:tc>
                  <a:tc>
                    <a:txBody>
                      <a:bodyPr/>
                      <a:lstStyle/>
                      <a:p>
                        <a:pPr marL="0" marR="0" lvl="0" indent="0" algn="ctr" rtl="0">
                          <a:spcBef>
                            <a:spcPts val="0"/>
                          </a:spcBef>
                          <a:spcAft>
                            <a:spcPts val="0"/>
                          </a:spcAft>
                          <a:buNone/>
                        </a:pPr>
                        <a:endParaRPr sz="1600" b="0" i="0" u="none" strike="noStrike" cap="none" dirty="0">
                          <a:solidFill>
                            <a:srgbClr val="000000"/>
                          </a:solidFill>
                          <a:latin typeface="Calibri"/>
                          <a:ea typeface="Calibri"/>
                          <a:cs typeface="Calibri"/>
                          <a:sym typeface="Calibri"/>
                        </a:endParaRPr>
                      </a:p>
                    </a:txBody>
                    <a:tcPr marL="12700" marR="12700" marT="12700" marB="0">
                      <a:solidFill>
                        <a:schemeClr val="lt2"/>
                      </a:solidFill>
                    </a:tcPr>
                  </a:tc>
                  <a:extLst>
                    <a:ext uri="{0D108BD9-81ED-4DB2-BD59-A6C34878D82A}">
                      <a16:rowId xmlns:a16="http://schemas.microsoft.com/office/drawing/2014/main" val="10005"/>
                    </a:ext>
                  </a:extLst>
                </a:tr>
              </a:tbl>
            </a:graphicData>
          </a:graphic>
        </p:graphicFrame>
        <p:sp>
          <p:nvSpPr>
            <p:cNvPr id="5" name="Shape 803">
              <a:extLst>
                <a:ext uri="{FF2B5EF4-FFF2-40B4-BE49-F238E27FC236}">
                  <a16:creationId xmlns:a16="http://schemas.microsoft.com/office/drawing/2014/main" id="{5F3BA1AF-9B69-414C-B4A4-409BCD999AB9}"/>
                </a:ext>
              </a:extLst>
            </p:cNvPr>
            <p:cNvSpPr txBox="1"/>
            <p:nvPr/>
          </p:nvSpPr>
          <p:spPr>
            <a:xfrm>
              <a:off x="1050804" y="3208591"/>
              <a:ext cx="17568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dirty="0">
                  <a:solidFill>
                    <a:schemeClr val="dk1"/>
                  </a:solidFill>
                  <a:latin typeface="Calibri"/>
                  <a:ea typeface="Calibri"/>
                  <a:cs typeface="Calibri"/>
                  <a:sym typeface="Calibri"/>
                </a:rPr>
                <a:t>State </a:t>
              </a:r>
              <a:r>
                <a:rPr lang="nl-NL" dirty="0" err="1">
                  <a:solidFill>
                    <a:schemeClr val="dk1"/>
                  </a:solidFill>
                  <a:latin typeface="Calibri"/>
                  <a:ea typeface="Calibri"/>
                  <a:cs typeface="Calibri"/>
                  <a:sym typeface="Calibri"/>
                </a:rPr>
                <a:t>values</a:t>
              </a:r>
              <a:r>
                <a:rPr lang="nl-NL" dirty="0">
                  <a:solidFill>
                    <a:schemeClr val="dk1"/>
                  </a:solidFill>
                  <a:latin typeface="Calibri"/>
                  <a:ea typeface="Calibri"/>
                  <a:cs typeface="Calibri"/>
                  <a:sym typeface="Calibri"/>
                </a:rPr>
                <a:t>:</a:t>
              </a:r>
              <a:endParaRPr dirty="0"/>
            </a:p>
          </p:txBody>
        </p:sp>
        <p:sp>
          <p:nvSpPr>
            <p:cNvPr id="6" name="Shape 804">
              <a:extLst>
                <a:ext uri="{FF2B5EF4-FFF2-40B4-BE49-F238E27FC236}">
                  <a16:creationId xmlns:a16="http://schemas.microsoft.com/office/drawing/2014/main" id="{E46DA7ED-5B6B-2C40-96C9-11651901D7C2}"/>
                </a:ext>
              </a:extLst>
            </p:cNvPr>
            <p:cNvSpPr txBox="1"/>
            <p:nvPr/>
          </p:nvSpPr>
          <p:spPr>
            <a:xfrm>
              <a:off x="2673348" y="3208591"/>
              <a:ext cx="7578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dirty="0">
                  <a:solidFill>
                    <a:schemeClr val="dk1"/>
                  </a:solidFill>
                  <a:latin typeface="Calibri"/>
                  <a:ea typeface="Calibri"/>
                  <a:cs typeface="Calibri"/>
                  <a:sym typeface="Calibri"/>
                </a:rPr>
                <a:t>0.8</a:t>
              </a:r>
              <a:endParaRPr dirty="0"/>
            </a:p>
          </p:txBody>
        </p:sp>
        <p:sp>
          <p:nvSpPr>
            <p:cNvPr id="7" name="Shape 805">
              <a:extLst>
                <a:ext uri="{FF2B5EF4-FFF2-40B4-BE49-F238E27FC236}">
                  <a16:creationId xmlns:a16="http://schemas.microsoft.com/office/drawing/2014/main" id="{6CFC8546-BA16-D840-B7AB-CF64E0306904}"/>
                </a:ext>
              </a:extLst>
            </p:cNvPr>
            <p:cNvSpPr txBox="1"/>
            <p:nvPr/>
          </p:nvSpPr>
          <p:spPr>
            <a:xfrm>
              <a:off x="3704166" y="3208591"/>
              <a:ext cx="11007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dirty="0">
                  <a:solidFill>
                    <a:schemeClr val="dk1"/>
                  </a:solidFill>
                  <a:latin typeface="Calibri"/>
                  <a:ea typeface="Calibri"/>
                  <a:cs typeface="Calibri"/>
                  <a:sym typeface="Calibri"/>
                </a:rPr>
                <a:t>0.5</a:t>
              </a:r>
              <a:endParaRPr dirty="0"/>
            </a:p>
          </p:txBody>
        </p:sp>
        <p:sp>
          <p:nvSpPr>
            <p:cNvPr id="8" name="Shape 806">
              <a:extLst>
                <a:ext uri="{FF2B5EF4-FFF2-40B4-BE49-F238E27FC236}">
                  <a16:creationId xmlns:a16="http://schemas.microsoft.com/office/drawing/2014/main" id="{B7801C29-265E-6C43-B32E-ADDC92BF4CE6}"/>
                </a:ext>
              </a:extLst>
            </p:cNvPr>
            <p:cNvSpPr txBox="1"/>
            <p:nvPr/>
          </p:nvSpPr>
          <p:spPr>
            <a:xfrm>
              <a:off x="4952999" y="3208591"/>
              <a:ext cx="11007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a:solidFill>
                    <a:schemeClr val="dk1"/>
                  </a:solidFill>
                  <a:latin typeface="Calibri"/>
                  <a:ea typeface="Calibri"/>
                  <a:cs typeface="Calibri"/>
                  <a:sym typeface="Calibri"/>
                </a:rPr>
                <a:t>0.0</a:t>
              </a:r>
              <a:endParaRPr/>
            </a:p>
          </p:txBody>
        </p:sp>
      </p:grpSp>
      <p:grpSp>
        <p:nvGrpSpPr>
          <p:cNvPr id="9" name="Shape 807">
            <a:extLst>
              <a:ext uri="{FF2B5EF4-FFF2-40B4-BE49-F238E27FC236}">
                <a16:creationId xmlns:a16="http://schemas.microsoft.com/office/drawing/2014/main" id="{4F70703C-2C42-264F-8DBA-B1A466B8F024}"/>
              </a:ext>
            </a:extLst>
          </p:cNvPr>
          <p:cNvGrpSpPr/>
          <p:nvPr/>
        </p:nvGrpSpPr>
        <p:grpSpPr>
          <a:xfrm>
            <a:off x="7324924" y="4395693"/>
            <a:ext cx="1366175" cy="1334370"/>
            <a:chOff x="7324924" y="4856276"/>
            <a:chExt cx="1366175" cy="1334370"/>
          </a:xfrm>
        </p:grpSpPr>
        <p:sp>
          <p:nvSpPr>
            <p:cNvPr id="10" name="Shape 808">
              <a:extLst>
                <a:ext uri="{FF2B5EF4-FFF2-40B4-BE49-F238E27FC236}">
                  <a16:creationId xmlns:a16="http://schemas.microsoft.com/office/drawing/2014/main" id="{EB6F84E4-0A49-754C-B244-4B459C5A4B56}"/>
                </a:ext>
              </a:extLst>
            </p:cNvPr>
            <p:cNvSpPr txBox="1"/>
            <p:nvPr/>
          </p:nvSpPr>
          <p:spPr>
            <a:xfrm>
              <a:off x="7336499" y="4856276"/>
              <a:ext cx="1299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200" dirty="0">
                  <a:solidFill>
                    <a:schemeClr val="dk1"/>
                  </a:solidFill>
                  <a:latin typeface="Calibri"/>
                  <a:ea typeface="Calibri"/>
                  <a:cs typeface="Calibri"/>
                  <a:sym typeface="Calibri"/>
                </a:rPr>
                <a:t>* 1/(1+r)</a:t>
              </a:r>
              <a:endParaRPr dirty="0"/>
            </a:p>
          </p:txBody>
        </p:sp>
        <p:sp>
          <p:nvSpPr>
            <p:cNvPr id="11" name="Shape 809">
              <a:extLst>
                <a:ext uri="{FF2B5EF4-FFF2-40B4-BE49-F238E27FC236}">
                  <a16:creationId xmlns:a16="http://schemas.microsoft.com/office/drawing/2014/main" id="{29EB8895-99BB-A54F-BBB8-B2A933C33499}"/>
                </a:ext>
              </a:extLst>
            </p:cNvPr>
            <p:cNvSpPr txBox="1"/>
            <p:nvPr/>
          </p:nvSpPr>
          <p:spPr>
            <a:xfrm>
              <a:off x="7327899" y="5308061"/>
              <a:ext cx="13632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200">
                  <a:solidFill>
                    <a:schemeClr val="dk1"/>
                  </a:solidFill>
                  <a:latin typeface="Calibri"/>
                  <a:ea typeface="Calibri"/>
                  <a:cs typeface="Calibri"/>
                  <a:sym typeface="Calibri"/>
                </a:rPr>
                <a:t>* 1/(1+r)</a:t>
              </a:r>
              <a:r>
                <a:rPr lang="nl-NL" sz="2200" baseline="30000">
                  <a:solidFill>
                    <a:schemeClr val="dk1"/>
                  </a:solidFill>
                  <a:latin typeface="Calibri"/>
                  <a:ea typeface="Calibri"/>
                  <a:cs typeface="Calibri"/>
                  <a:sym typeface="Calibri"/>
                </a:rPr>
                <a:t>2</a:t>
              </a:r>
              <a:endParaRPr sz="2200">
                <a:solidFill>
                  <a:schemeClr val="dk1"/>
                </a:solidFill>
                <a:latin typeface="Calibri"/>
                <a:ea typeface="Calibri"/>
                <a:cs typeface="Calibri"/>
                <a:sym typeface="Calibri"/>
              </a:endParaRPr>
            </a:p>
          </p:txBody>
        </p:sp>
        <p:sp>
          <p:nvSpPr>
            <p:cNvPr id="12" name="Shape 810">
              <a:extLst>
                <a:ext uri="{FF2B5EF4-FFF2-40B4-BE49-F238E27FC236}">
                  <a16:creationId xmlns:a16="http://schemas.microsoft.com/office/drawing/2014/main" id="{078561F7-1B8C-804C-91FF-0C898D3C7E3D}"/>
                </a:ext>
              </a:extLst>
            </p:cNvPr>
            <p:cNvSpPr txBox="1"/>
            <p:nvPr/>
          </p:nvSpPr>
          <p:spPr>
            <a:xfrm>
              <a:off x="7324924" y="5759846"/>
              <a:ext cx="1299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200" dirty="0">
                  <a:solidFill>
                    <a:schemeClr val="dk1"/>
                  </a:solidFill>
                  <a:latin typeface="Calibri"/>
                  <a:ea typeface="Calibri"/>
                  <a:cs typeface="Calibri"/>
                  <a:sym typeface="Calibri"/>
                </a:rPr>
                <a:t>* 1/(1+r)</a:t>
              </a:r>
              <a:r>
                <a:rPr lang="nl-NL" sz="2200" baseline="30000" dirty="0">
                  <a:solidFill>
                    <a:schemeClr val="dk1"/>
                  </a:solidFill>
                  <a:latin typeface="Calibri"/>
                  <a:ea typeface="Calibri"/>
                  <a:cs typeface="Calibri"/>
                  <a:sym typeface="Calibri"/>
                </a:rPr>
                <a:t>3</a:t>
              </a:r>
              <a:endParaRPr sz="2200" dirty="0">
                <a:solidFill>
                  <a:schemeClr val="dk1"/>
                </a:solidFill>
                <a:latin typeface="Calibri"/>
                <a:ea typeface="Calibri"/>
                <a:cs typeface="Calibri"/>
                <a:sym typeface="Calibri"/>
              </a:endParaRPr>
            </a:p>
          </p:txBody>
        </p:sp>
      </p:grpSp>
      <p:sp>
        <p:nvSpPr>
          <p:cNvPr id="13" name="Shape 811">
            <a:extLst>
              <a:ext uri="{FF2B5EF4-FFF2-40B4-BE49-F238E27FC236}">
                <a16:creationId xmlns:a16="http://schemas.microsoft.com/office/drawing/2014/main" id="{F41F9702-E4A2-0449-915C-E51962CA4777}"/>
              </a:ext>
            </a:extLst>
          </p:cNvPr>
          <p:cNvSpPr txBox="1"/>
          <p:nvPr/>
        </p:nvSpPr>
        <p:spPr>
          <a:xfrm>
            <a:off x="8320860" y="3858882"/>
            <a:ext cx="757800" cy="430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a:solidFill>
                  <a:schemeClr val="dk1"/>
                </a:solidFill>
                <a:latin typeface="Calibri"/>
                <a:ea typeface="Calibri"/>
                <a:cs typeface="Calibri"/>
                <a:sym typeface="Calibri"/>
              </a:rPr>
              <a:t>Sum</a:t>
            </a:r>
            <a:endParaRPr/>
          </a:p>
        </p:txBody>
      </p:sp>
      <p:cxnSp>
        <p:nvCxnSpPr>
          <p:cNvPr id="14" name="Shape 812">
            <a:extLst>
              <a:ext uri="{FF2B5EF4-FFF2-40B4-BE49-F238E27FC236}">
                <a16:creationId xmlns:a16="http://schemas.microsoft.com/office/drawing/2014/main" id="{AF85498E-8389-EA41-8E58-68011603F130}"/>
              </a:ext>
            </a:extLst>
          </p:cNvPr>
          <p:cNvCxnSpPr/>
          <p:nvPr/>
        </p:nvCxnSpPr>
        <p:spPr>
          <a:xfrm>
            <a:off x="8689112" y="4342528"/>
            <a:ext cx="12600" cy="1504200"/>
          </a:xfrm>
          <a:prstGeom prst="straightConnector1">
            <a:avLst/>
          </a:prstGeom>
          <a:noFill/>
          <a:ln w="38100" cap="flat" cmpd="sng">
            <a:solidFill>
              <a:srgbClr val="3F3F3F"/>
            </a:solidFill>
            <a:prstDash val="solid"/>
            <a:round/>
            <a:headEnd type="none" w="sm" len="sm"/>
            <a:tailEnd type="stealth" w="med" len="med"/>
          </a:ln>
        </p:spPr>
      </p:cxnSp>
      <p:sp>
        <p:nvSpPr>
          <p:cNvPr id="19" name="Shape 816">
            <a:extLst>
              <a:ext uri="{FF2B5EF4-FFF2-40B4-BE49-F238E27FC236}">
                <a16:creationId xmlns:a16="http://schemas.microsoft.com/office/drawing/2014/main" id="{92BC2A1B-9948-AF4D-ADDA-68511B8752AB}"/>
              </a:ext>
            </a:extLst>
          </p:cNvPr>
          <p:cNvSpPr txBox="1"/>
          <p:nvPr/>
        </p:nvSpPr>
        <p:spPr>
          <a:xfrm>
            <a:off x="4254190" y="6030494"/>
            <a:ext cx="38010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dirty="0">
                <a:solidFill>
                  <a:schemeClr val="dk1"/>
                </a:solidFill>
                <a:latin typeface="Verdana"/>
                <a:ea typeface="Verdana"/>
                <a:cs typeface="Verdana"/>
                <a:sym typeface="Verdana"/>
              </a:rPr>
              <a:t>Total </a:t>
            </a:r>
            <a:r>
              <a:rPr lang="nl-NL" dirty="0" err="1">
                <a:solidFill>
                  <a:schemeClr val="dk1"/>
                </a:solidFill>
                <a:latin typeface="Verdana"/>
                <a:ea typeface="Verdana"/>
                <a:cs typeface="Verdana"/>
                <a:sym typeface="Verdana"/>
              </a:rPr>
              <a:t>QALYs</a:t>
            </a:r>
            <a:r>
              <a:rPr lang="nl-NL" dirty="0">
                <a:solidFill>
                  <a:schemeClr val="dk1"/>
                </a:solidFill>
                <a:latin typeface="Verdana"/>
                <a:ea typeface="Verdana"/>
                <a:cs typeface="Verdana"/>
                <a:sym typeface="Verdana"/>
              </a:rPr>
              <a:t>:    14.7 </a:t>
            </a:r>
            <a:r>
              <a:rPr lang="nl-NL" dirty="0" err="1">
                <a:solidFill>
                  <a:schemeClr val="dk1"/>
                </a:solidFill>
                <a:latin typeface="Verdana"/>
                <a:ea typeface="Verdana"/>
                <a:cs typeface="Verdana"/>
                <a:sym typeface="Verdana"/>
              </a:rPr>
              <a:t>QALYs</a:t>
            </a:r>
            <a:endParaRPr dirty="0">
              <a:solidFill>
                <a:schemeClr val="dk1"/>
              </a:solidFill>
              <a:latin typeface="Verdana"/>
              <a:ea typeface="Verdana"/>
              <a:cs typeface="Verdana"/>
              <a:sym typeface="Verdana"/>
            </a:endParaRPr>
          </a:p>
        </p:txBody>
      </p:sp>
      <p:sp>
        <p:nvSpPr>
          <p:cNvPr id="20" name="Shape 816">
            <a:extLst>
              <a:ext uri="{FF2B5EF4-FFF2-40B4-BE49-F238E27FC236}">
                <a16:creationId xmlns:a16="http://schemas.microsoft.com/office/drawing/2014/main" id="{AF5A4035-F111-A246-A1A5-A0E472492B3D}"/>
              </a:ext>
            </a:extLst>
          </p:cNvPr>
          <p:cNvSpPr txBox="1"/>
          <p:nvPr/>
        </p:nvSpPr>
        <p:spPr>
          <a:xfrm>
            <a:off x="1215348" y="6344939"/>
            <a:ext cx="6853346"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dirty="0">
                <a:solidFill>
                  <a:schemeClr val="dk1"/>
                </a:solidFill>
                <a:latin typeface="Verdana"/>
                <a:ea typeface="Verdana"/>
                <a:cs typeface="Verdana"/>
                <a:sym typeface="Verdana"/>
              </a:rPr>
              <a:t>Total </a:t>
            </a:r>
            <a:r>
              <a:rPr lang="nl-NL" i="1" dirty="0" err="1">
                <a:solidFill>
                  <a:schemeClr val="dk1"/>
                </a:solidFill>
                <a:latin typeface="Verdana"/>
                <a:ea typeface="Verdana"/>
                <a:cs typeface="Verdana"/>
                <a:sym typeface="Verdana"/>
              </a:rPr>
              <a:t>discounted</a:t>
            </a:r>
            <a:r>
              <a:rPr lang="nl-NL" i="1" dirty="0">
                <a:solidFill>
                  <a:schemeClr val="dk1"/>
                </a:solidFill>
                <a:latin typeface="Verdana"/>
                <a:ea typeface="Verdana"/>
                <a:cs typeface="Verdana"/>
                <a:sym typeface="Verdana"/>
              </a:rPr>
              <a:t> </a:t>
            </a:r>
            <a:r>
              <a:rPr lang="nl-NL" dirty="0">
                <a:solidFill>
                  <a:schemeClr val="dk1"/>
                </a:solidFill>
                <a:latin typeface="Verdana"/>
                <a:ea typeface="Verdana"/>
                <a:cs typeface="Verdana"/>
                <a:sym typeface="Verdana"/>
              </a:rPr>
              <a:t>(3% per </a:t>
            </a:r>
            <a:r>
              <a:rPr lang="nl-NL" dirty="0" err="1">
                <a:solidFill>
                  <a:schemeClr val="dk1"/>
                </a:solidFill>
                <a:latin typeface="Verdana"/>
                <a:ea typeface="Verdana"/>
                <a:cs typeface="Verdana"/>
                <a:sym typeface="Verdana"/>
              </a:rPr>
              <a:t>year</a:t>
            </a:r>
            <a:r>
              <a:rPr lang="nl-NL" dirty="0">
                <a:solidFill>
                  <a:schemeClr val="dk1"/>
                </a:solidFill>
                <a:latin typeface="Verdana"/>
                <a:ea typeface="Verdana"/>
                <a:cs typeface="Verdana"/>
                <a:sym typeface="Verdana"/>
              </a:rPr>
              <a:t>) </a:t>
            </a:r>
            <a:r>
              <a:rPr lang="nl-NL" dirty="0" err="1">
                <a:solidFill>
                  <a:schemeClr val="dk1"/>
                </a:solidFill>
                <a:latin typeface="Verdana"/>
                <a:ea typeface="Verdana"/>
                <a:cs typeface="Verdana"/>
                <a:sym typeface="Verdana"/>
              </a:rPr>
              <a:t>QALYs</a:t>
            </a:r>
            <a:r>
              <a:rPr lang="nl-NL" dirty="0">
                <a:solidFill>
                  <a:schemeClr val="dk1"/>
                </a:solidFill>
                <a:latin typeface="Verdana"/>
                <a:ea typeface="Verdana"/>
                <a:cs typeface="Verdana"/>
                <a:sym typeface="Verdana"/>
              </a:rPr>
              <a:t>:    10.2 </a:t>
            </a:r>
            <a:r>
              <a:rPr lang="nl-NL" dirty="0" err="1">
                <a:solidFill>
                  <a:schemeClr val="dk1"/>
                </a:solidFill>
                <a:latin typeface="Verdana"/>
                <a:ea typeface="Verdana"/>
                <a:cs typeface="Verdana"/>
                <a:sym typeface="Verdana"/>
              </a:rPr>
              <a:t>QALYs</a:t>
            </a:r>
            <a:endParaRPr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415273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Time-Varying State-Transition Models</a:t>
            </a:r>
            <a:endParaRPr dirty="0"/>
          </a:p>
        </p:txBody>
      </p:sp>
    </p:spTree>
    <p:extLst>
      <p:ext uri="{BB962C8B-B14F-4D97-AF65-F5344CB8AC3E}">
        <p14:creationId xmlns:p14="http://schemas.microsoft.com/office/powerpoint/2010/main" val="2759179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Time-Varying Probabilities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40432" y="1417638"/>
                <a:ext cx="7620000" cy="4710896"/>
              </a:xfrm>
            </p:spPr>
            <p:txBody>
              <a:bodyPr>
                <a:normAutofit/>
              </a:bodyPr>
              <a:lstStyle/>
              <a:p>
                <a:r>
                  <a:rPr lang="en-US" sz="2400" dirty="0"/>
                  <a:t>Often transition probabilities change over time as the cohort ages</a:t>
                </a:r>
              </a:p>
              <a:p>
                <a:pPr lvl="1"/>
                <a:r>
                  <a:rPr lang="en-US" sz="2200" dirty="0"/>
                  <a:t>Background mortality</a:t>
                </a:r>
              </a:p>
              <a:p>
                <a:pPr lvl="1"/>
                <a:r>
                  <a:rPr lang="en-US" sz="2200" dirty="0"/>
                  <a:t>Risk of developing disease or experiencing an event</a:t>
                </a:r>
              </a:p>
              <a:p>
                <a:pPr lvl="1"/>
                <a:endParaRPr lang="en-US" sz="2400" dirty="0"/>
              </a:p>
              <a:p>
                <a:r>
                  <a:rPr lang="en-US" sz="2400" dirty="0"/>
                  <a:t>In other words, the transition probability matrix </a:t>
                </a:r>
                <a14:m>
                  <m:oMath xmlns:m="http://schemas.openxmlformats.org/officeDocument/2006/math">
                    <m:r>
                      <a:rPr lang="en-US" sz="2400" i="1" dirty="0" smtClean="0">
                        <a:latin typeface="Cambria Math" panose="02040503050406030204" pitchFamily="18" charset="0"/>
                      </a:rPr>
                      <m:t>𝑃</m:t>
                    </m:r>
                  </m:oMath>
                </a14:m>
                <a:r>
                  <a:rPr lang="en-US" sz="2400" dirty="0"/>
                  <a:t> is not the same every cycle</a:t>
                </a:r>
              </a:p>
              <a:p>
                <a:endParaRPr lang="en-US" sz="2400" dirty="0"/>
              </a:p>
              <a:p>
                <a:r>
                  <a:rPr lang="en-US" sz="2400" dirty="0"/>
                  <a:t>Replace matrix </a:t>
                </a:r>
                <a14:m>
                  <m:oMath xmlns:m="http://schemas.openxmlformats.org/officeDocument/2006/math">
                    <m:r>
                      <a:rPr lang="en-US" sz="2400" i="1" dirty="0">
                        <a:latin typeface="Cambria Math" panose="02040503050406030204" pitchFamily="18" charset="0"/>
                      </a:rPr>
                      <m:t>𝑃</m:t>
                    </m:r>
                  </m:oMath>
                </a14:m>
                <a:r>
                  <a:rPr lang="en-US" sz="2400" dirty="0"/>
                  <a:t> with matrices </a:t>
                </a:r>
                <a14:m>
                  <m:oMath xmlns:m="http://schemas.openxmlformats.org/officeDocument/2006/math">
                    <m:r>
                      <a:rPr lang="en-US" sz="2400" i="1" dirty="0" smtClean="0">
                        <a:latin typeface="Cambria Math" panose="02040503050406030204" pitchFamily="18" charset="0"/>
                      </a:rPr>
                      <m:t>𝑃</m:t>
                    </m:r>
                    <m:r>
                      <a:rPr lang="en-US" sz="2400" i="1" baseline="-25000" dirty="0">
                        <a:latin typeface="Cambria Math" panose="02040503050406030204" pitchFamily="18" charset="0"/>
                      </a:rPr>
                      <m:t>𝑡</m:t>
                    </m:r>
                  </m:oMath>
                </a14:m>
                <a:r>
                  <a:rPr lang="en-US" sz="2400" dirty="0"/>
                  <a:t>, where </a:t>
                </a:r>
                <a14:m>
                  <m:oMath xmlns:m="http://schemas.openxmlformats.org/officeDocument/2006/math">
                    <m:r>
                      <a:rPr lang="en-US" sz="2400" i="1" dirty="0" smtClean="0">
                        <a:latin typeface="Cambria Math" panose="02040503050406030204" pitchFamily="18" charset="0"/>
                      </a:rPr>
                      <m:t>𝑡</m:t>
                    </m:r>
                  </m:oMath>
                </a14:m>
                <a:r>
                  <a:rPr lang="en-US" sz="2400" dirty="0"/>
                  <a:t> is time from the start of the simulation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40432" y="1417638"/>
                <a:ext cx="7620000" cy="4710896"/>
              </a:xfrm>
              <a:blipFill>
                <a:blip r:embed="rId2"/>
                <a:stretch>
                  <a:fillRect t="-1075"/>
                </a:stretch>
              </a:blipFill>
            </p:spPr>
            <p:txBody>
              <a:bodyPr/>
              <a:lstStyle/>
              <a:p>
                <a:r>
                  <a:rPr lang="en-US">
                    <a:noFill/>
                  </a:rPr>
                  <a:t> </a:t>
                </a:r>
              </a:p>
            </p:txBody>
          </p:sp>
        </mc:Fallback>
      </mc:AlternateContent>
      <p:sp>
        <p:nvSpPr>
          <p:cNvPr id="4" name="Slide Number Placeholder 28">
            <a:extLst>
              <a:ext uri="{FF2B5EF4-FFF2-40B4-BE49-F238E27FC236}">
                <a16:creationId xmlns:a16="http://schemas.microsoft.com/office/drawing/2014/main" id="{76AAEDF7-DC6A-774F-B72F-D7FEFFFCD4BC}"/>
              </a:ext>
            </a:extLst>
          </p:cNvPr>
          <p:cNvSpPr>
            <a:spLocks noGrp="1"/>
          </p:cNvSpPr>
          <p:nvPr>
            <p:ph type="sldNum" sz="quarter" idx="12"/>
          </p:nvPr>
        </p:nvSpPr>
        <p:spPr>
          <a:xfrm>
            <a:off x="8559864" y="6485420"/>
            <a:ext cx="548640" cy="396240"/>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7E73E1-F280-4386-87FD-01754258053D}" type="slidenum">
              <a:rPr lang="en-US">
                <a:solidFill>
                  <a:schemeClr val="accent1"/>
                </a:solidFill>
              </a:rPr>
              <a:pPr eaLnBrk="1" hangingPunct="1"/>
              <a:t>27</a:t>
            </a:fld>
            <a:endParaRPr lang="en-US" dirty="0">
              <a:solidFill>
                <a:schemeClr val="accent1"/>
              </a:solidFill>
            </a:endParaRPr>
          </a:p>
        </p:txBody>
      </p:sp>
    </p:spTree>
    <p:extLst>
      <p:ext uri="{BB962C8B-B14F-4D97-AF65-F5344CB8AC3E}">
        <p14:creationId xmlns:p14="http://schemas.microsoft.com/office/powerpoint/2010/main" val="384482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nl-NL"/>
              <a:t>Three-State Model</a:t>
            </a:r>
            <a:endParaRPr/>
          </a:p>
        </p:txBody>
      </p:sp>
      <p:sp>
        <p:nvSpPr>
          <p:cNvPr id="596" name="Shape 596"/>
          <p:cNvSpPr>
            <a:spLocks noGrp="1"/>
          </p:cNvSpPr>
          <p:nvPr>
            <p:ph type="sldNum" sz="quarter" idx="12"/>
          </p:nvPr>
        </p:nvSpPr>
        <p:spPr>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28</a:t>
            </a:fld>
            <a:endParaRPr dirty="0"/>
          </a:p>
        </p:txBody>
      </p:sp>
      <p:sp>
        <p:nvSpPr>
          <p:cNvPr id="37" name="TextBox 36">
            <a:extLst>
              <a:ext uri="{FF2B5EF4-FFF2-40B4-BE49-F238E27FC236}">
                <a16:creationId xmlns:a16="http://schemas.microsoft.com/office/drawing/2014/main" id="{526742E9-3EC7-5D46-8B38-098CE869343A}"/>
              </a:ext>
            </a:extLst>
          </p:cNvPr>
          <p:cNvSpPr txBox="1"/>
          <p:nvPr/>
        </p:nvSpPr>
        <p:spPr>
          <a:xfrm>
            <a:off x="5925878" y="1343246"/>
            <a:ext cx="1070345"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1 - 0.10</a:t>
            </a:r>
          </a:p>
        </p:txBody>
      </p:sp>
      <p:grpSp>
        <p:nvGrpSpPr>
          <p:cNvPr id="6" name="Group 5">
            <a:extLst>
              <a:ext uri="{FF2B5EF4-FFF2-40B4-BE49-F238E27FC236}">
                <a16:creationId xmlns:a16="http://schemas.microsoft.com/office/drawing/2014/main" id="{DF4BC264-5B04-2F46-B4CA-052976CD8C1A}"/>
              </a:ext>
            </a:extLst>
          </p:cNvPr>
          <p:cNvGrpSpPr/>
          <p:nvPr/>
        </p:nvGrpSpPr>
        <p:grpSpPr>
          <a:xfrm>
            <a:off x="907449" y="1215649"/>
            <a:ext cx="5765617" cy="4240894"/>
            <a:chOff x="907449" y="1215649"/>
            <a:chExt cx="5765617" cy="4240894"/>
          </a:xfrm>
        </p:grpSpPr>
        <p:grpSp>
          <p:nvGrpSpPr>
            <p:cNvPr id="22" name="Group 21">
              <a:extLst>
                <a:ext uri="{FF2B5EF4-FFF2-40B4-BE49-F238E27FC236}">
                  <a16:creationId xmlns:a16="http://schemas.microsoft.com/office/drawing/2014/main" id="{52714F23-29BD-0B45-BE3A-E186E8CDBDB3}"/>
                </a:ext>
              </a:extLst>
            </p:cNvPr>
            <p:cNvGrpSpPr/>
            <p:nvPr/>
          </p:nvGrpSpPr>
          <p:grpSpPr>
            <a:xfrm>
              <a:off x="907449" y="1272805"/>
              <a:ext cx="5765617" cy="4088716"/>
              <a:chOff x="662893" y="1177108"/>
              <a:chExt cx="5765617" cy="4088716"/>
            </a:xfrm>
          </p:grpSpPr>
          <p:grpSp>
            <p:nvGrpSpPr>
              <p:cNvPr id="30" name="Group 29"/>
              <p:cNvGrpSpPr/>
              <p:nvPr/>
            </p:nvGrpSpPr>
            <p:grpSpPr>
              <a:xfrm>
                <a:off x="1054623" y="1177108"/>
                <a:ext cx="4950756" cy="4088716"/>
                <a:chOff x="2368023" y="1570190"/>
                <a:chExt cx="4950756" cy="4088716"/>
              </a:xfrm>
            </p:grpSpPr>
            <p:sp>
              <p:nvSpPr>
                <p:cNvPr id="5" name="Shape 646"/>
                <p:cNvSpPr/>
                <p:nvPr/>
              </p:nvSpPr>
              <p:spPr>
                <a:xfrm>
                  <a:off x="2368023"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3F3F3F"/>
                      </a:solidFill>
                      <a:latin typeface="Calibri"/>
                      <a:ea typeface="Calibri"/>
                      <a:cs typeface="Calibri"/>
                      <a:sym typeface="Calibri"/>
                    </a:rPr>
                    <a:t>Healthy</a:t>
                  </a:r>
                  <a:r>
                    <a:rPr lang="nl-NL" b="1" dirty="0">
                      <a:solidFill>
                        <a:srgbClr val="3F3F3F"/>
                      </a:solidFill>
                      <a:latin typeface="Calibri"/>
                      <a:ea typeface="Calibri"/>
                      <a:cs typeface="Calibri"/>
                      <a:sym typeface="Calibri"/>
                    </a:rPr>
                    <a:t> (H)</a:t>
                  </a:r>
                  <a:endParaRPr b="1" dirty="0">
                    <a:solidFill>
                      <a:srgbClr val="3F3F3F"/>
                    </a:solidFill>
                    <a:latin typeface="Calibri"/>
                    <a:ea typeface="Calibri"/>
                    <a:cs typeface="Calibri"/>
                    <a:sym typeface="Calibri"/>
                  </a:endParaRPr>
                </a:p>
              </p:txBody>
            </p:sp>
            <p:sp>
              <p:nvSpPr>
                <p:cNvPr id="8" name="Shape 646"/>
                <p:cNvSpPr/>
                <p:nvPr/>
              </p:nvSpPr>
              <p:spPr>
                <a:xfrm>
                  <a:off x="5489979"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dirty="0">
                      <a:solidFill>
                        <a:srgbClr val="3F3F3F"/>
                      </a:solidFill>
                      <a:latin typeface="Calibri"/>
                      <a:ea typeface="Calibri"/>
                      <a:cs typeface="Calibri"/>
                      <a:sym typeface="Calibri"/>
                    </a:rPr>
                    <a:t>Sick (S)</a:t>
                  </a:r>
                  <a:endParaRPr b="1" dirty="0">
                    <a:solidFill>
                      <a:srgbClr val="3F3F3F"/>
                    </a:solidFill>
                    <a:latin typeface="Calibri"/>
                    <a:ea typeface="Calibri"/>
                    <a:cs typeface="Calibri"/>
                    <a:sym typeface="Calibri"/>
                  </a:endParaRPr>
                </a:p>
              </p:txBody>
            </p:sp>
            <p:sp>
              <p:nvSpPr>
                <p:cNvPr id="9" name="Shape 646"/>
                <p:cNvSpPr/>
                <p:nvPr/>
              </p:nvSpPr>
              <p:spPr>
                <a:xfrm>
                  <a:off x="3918368" y="4287306"/>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a:solidFill>
                        <a:srgbClr val="3F3F3F"/>
                      </a:solidFill>
                      <a:latin typeface="Calibri"/>
                      <a:ea typeface="Calibri"/>
                      <a:cs typeface="Calibri"/>
                      <a:sym typeface="Calibri"/>
                    </a:rPr>
                    <a:t>Dead</a:t>
                  </a:r>
                  <a:r>
                    <a:rPr lang="nl-NL" sz="1600" b="1">
                      <a:solidFill>
                        <a:srgbClr val="3F3F3F"/>
                      </a:solidFill>
                      <a:latin typeface="Calibri"/>
                      <a:ea typeface="Calibri"/>
                      <a:cs typeface="Calibri"/>
                      <a:sym typeface="Calibri"/>
                    </a:rPr>
                    <a:t> (D)</a:t>
                  </a:r>
                  <a:endParaRPr sz="1600" b="1">
                    <a:solidFill>
                      <a:srgbClr val="3F3F3F"/>
                    </a:solidFill>
                    <a:latin typeface="Calibri"/>
                    <a:ea typeface="Calibri"/>
                    <a:cs typeface="Calibri"/>
                    <a:sym typeface="Calibri"/>
                  </a:endParaRPr>
                </a:p>
              </p:txBody>
            </p:sp>
            <p:cxnSp>
              <p:nvCxnSpPr>
                <p:cNvPr id="10" name="Shape 651"/>
                <p:cNvCxnSpPr>
                  <a:stCxn id="5" idx="0"/>
                  <a:endCxn id="8" idx="0"/>
                </p:cNvCxnSpPr>
                <p:nvPr/>
              </p:nvCxnSpPr>
              <p:spPr>
                <a:xfrm rot="5400000" flipH="1" flipV="1">
                  <a:off x="4843401" y="752623"/>
                  <a:ext cx="12700" cy="3121956"/>
                </a:xfrm>
                <a:prstGeom prst="curvedConnector3">
                  <a:avLst>
                    <a:gd name="adj1" fmla="val 2637213"/>
                  </a:avLst>
                </a:prstGeom>
                <a:noFill/>
                <a:ln w="25400" cap="flat" cmpd="sng">
                  <a:solidFill>
                    <a:srgbClr val="3F3F3F"/>
                  </a:solidFill>
                  <a:prstDash val="solid"/>
                  <a:round/>
                  <a:headEnd type="none" w="sm" len="sm"/>
                  <a:tailEnd type="triangle" w="lg" len="lg"/>
                </a:ln>
              </p:spPr>
            </p:cxnSp>
            <p:cxnSp>
              <p:nvCxnSpPr>
                <p:cNvPr id="14" name="Shape 651"/>
                <p:cNvCxnSpPr>
                  <a:stCxn id="5" idx="2"/>
                  <a:endCxn id="5" idx="1"/>
                </p:cNvCxnSpPr>
                <p:nvPr/>
              </p:nvCxnSpPr>
              <p:spPr>
                <a:xfrm rot="10800000" flipH="1">
                  <a:off x="2368023"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8" name="Shape 651"/>
                <p:cNvCxnSpPr>
                  <a:stCxn id="8" idx="6"/>
                  <a:endCxn id="8" idx="7"/>
                </p:cNvCxnSpPr>
                <p:nvPr/>
              </p:nvCxnSpPr>
              <p:spPr>
                <a:xfrm flipH="1" flipV="1">
                  <a:off x="7050957"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1" name="Shape 651"/>
                <p:cNvCxnSpPr>
                  <a:stCxn id="9" idx="2"/>
                  <a:endCxn id="9" idx="3"/>
                </p:cNvCxnSpPr>
                <p:nvPr/>
              </p:nvCxnSpPr>
              <p:spPr>
                <a:xfrm rot="10800000" flipH="1" flipV="1">
                  <a:off x="3918368" y="4973106"/>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4" name="Shape 651"/>
                <p:cNvCxnSpPr>
                  <a:stCxn id="5" idx="4"/>
                  <a:endCxn id="9" idx="1"/>
                </p:cNvCxnSpPr>
                <p:nvPr/>
              </p:nvCxnSpPr>
              <p:spPr>
                <a:xfrm>
                  <a:off x="3282423" y="3685201"/>
                  <a:ext cx="903767" cy="802971"/>
                </a:xfrm>
                <a:prstGeom prst="straightConnector1">
                  <a:avLst/>
                </a:prstGeom>
                <a:noFill/>
                <a:ln w="25400" cap="flat" cmpd="sng">
                  <a:solidFill>
                    <a:srgbClr val="3F3F3F"/>
                  </a:solidFill>
                  <a:prstDash val="solid"/>
                  <a:round/>
                  <a:headEnd type="none" w="sm" len="sm"/>
                  <a:tailEnd type="triangle" w="lg" len="lg"/>
                </a:ln>
              </p:spPr>
            </p:cxnSp>
            <p:cxnSp>
              <p:nvCxnSpPr>
                <p:cNvPr id="27" name="Shape 651"/>
                <p:cNvCxnSpPr>
                  <a:stCxn id="8" idx="4"/>
                  <a:endCxn id="9" idx="7"/>
                </p:cNvCxnSpPr>
                <p:nvPr/>
              </p:nvCxnSpPr>
              <p:spPr>
                <a:xfrm flipH="1">
                  <a:off x="5479346" y="3685201"/>
                  <a:ext cx="925033" cy="802971"/>
                </a:xfrm>
                <a:prstGeom prst="straightConnector1">
                  <a:avLst/>
                </a:prstGeom>
                <a:noFill/>
                <a:ln w="25400" cap="flat" cmpd="sng">
                  <a:solidFill>
                    <a:srgbClr val="3F3F3F"/>
                  </a:solidFill>
                  <a:prstDash val="solid"/>
                  <a:round/>
                  <a:headEnd type="none" w="sm" len="sm"/>
                  <a:tailEnd type="triangle" w="lg" len="lg"/>
                </a:ln>
              </p:spPr>
            </p:cxnSp>
            <p:sp>
              <p:nvSpPr>
                <p:cNvPr id="33" name="Shape 671"/>
                <p:cNvSpPr txBox="1"/>
                <p:nvPr/>
              </p:nvSpPr>
              <p:spPr>
                <a:xfrm>
                  <a:off x="4531904" y="1570190"/>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p_HS</a:t>
                  </a:r>
                  <a:endParaRPr sz="2200" dirty="0">
                    <a:solidFill>
                      <a:schemeClr val="dk1"/>
                    </a:solidFill>
                    <a:latin typeface="Calibri"/>
                    <a:ea typeface="Calibri"/>
                    <a:cs typeface="Calibri"/>
                    <a:sym typeface="Calibri"/>
                  </a:endParaRPr>
                </a:p>
              </p:txBody>
            </p:sp>
            <p:sp>
              <p:nvSpPr>
                <p:cNvPr id="34" name="Shape 671"/>
                <p:cNvSpPr txBox="1"/>
                <p:nvPr/>
              </p:nvSpPr>
              <p:spPr>
                <a:xfrm>
                  <a:off x="2903746" y="3963645"/>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p_HD</a:t>
                  </a:r>
                  <a:endParaRPr sz="2200" dirty="0">
                    <a:solidFill>
                      <a:schemeClr val="dk1"/>
                    </a:solidFill>
                    <a:latin typeface="Calibri"/>
                    <a:ea typeface="Calibri"/>
                    <a:cs typeface="Calibri"/>
                    <a:sym typeface="Calibri"/>
                  </a:endParaRPr>
                </a:p>
              </p:txBody>
            </p:sp>
            <p:sp>
              <p:nvSpPr>
                <p:cNvPr id="35" name="Shape 671"/>
                <p:cNvSpPr txBox="1"/>
                <p:nvPr/>
              </p:nvSpPr>
              <p:spPr>
                <a:xfrm>
                  <a:off x="6014680" y="4011814"/>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p_SD</a:t>
                  </a:r>
                  <a:endParaRPr sz="2200" dirty="0">
                    <a:solidFill>
                      <a:schemeClr val="dk1"/>
                    </a:solidFill>
                    <a:latin typeface="Calibri"/>
                    <a:ea typeface="Calibri"/>
                    <a:cs typeface="Calibri"/>
                    <a:sym typeface="Calibri"/>
                  </a:endParaRPr>
                </a:p>
              </p:txBody>
            </p:sp>
          </p:grpSp>
          <p:sp>
            <p:nvSpPr>
              <p:cNvPr id="31" name="Shape 671">
                <a:extLst>
                  <a:ext uri="{FF2B5EF4-FFF2-40B4-BE49-F238E27FC236}">
                    <a16:creationId xmlns:a16="http://schemas.microsoft.com/office/drawing/2014/main" id="{3DCC5847-05EB-4148-AB12-E897AE1473DA}"/>
                  </a:ext>
                </a:extLst>
              </p:cNvPr>
              <p:cNvSpPr txBox="1"/>
              <p:nvPr/>
            </p:nvSpPr>
            <p:spPr>
              <a:xfrm>
                <a:off x="5592856" y="1295023"/>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p_SS</a:t>
                </a:r>
                <a:endParaRPr sz="2200" dirty="0">
                  <a:solidFill>
                    <a:schemeClr val="dk1"/>
                  </a:solidFill>
                  <a:latin typeface="Calibri"/>
                  <a:ea typeface="Calibri"/>
                  <a:cs typeface="Calibri"/>
                  <a:sym typeface="Calibri"/>
                </a:endParaRPr>
              </a:p>
            </p:txBody>
          </p:sp>
          <p:sp>
            <p:nvSpPr>
              <p:cNvPr id="32" name="Shape 671">
                <a:extLst>
                  <a:ext uri="{FF2B5EF4-FFF2-40B4-BE49-F238E27FC236}">
                    <a16:creationId xmlns:a16="http://schemas.microsoft.com/office/drawing/2014/main" id="{CB197342-504E-D74C-A02A-E2F56F121572}"/>
                  </a:ext>
                </a:extLst>
              </p:cNvPr>
              <p:cNvSpPr txBox="1"/>
              <p:nvPr/>
            </p:nvSpPr>
            <p:spPr>
              <a:xfrm>
                <a:off x="1598557" y="4871107"/>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p_DD</a:t>
                </a:r>
                <a:endParaRPr sz="2200" dirty="0">
                  <a:solidFill>
                    <a:schemeClr val="dk1"/>
                  </a:solidFill>
                  <a:latin typeface="Calibri"/>
                  <a:ea typeface="Calibri"/>
                  <a:cs typeface="Calibri"/>
                  <a:sym typeface="Calibri"/>
                </a:endParaRPr>
              </a:p>
            </p:txBody>
          </p:sp>
          <p:sp>
            <p:nvSpPr>
              <p:cNvPr id="36" name="Shape 671">
                <a:extLst>
                  <a:ext uri="{FF2B5EF4-FFF2-40B4-BE49-F238E27FC236}">
                    <a16:creationId xmlns:a16="http://schemas.microsoft.com/office/drawing/2014/main" id="{AB4AB283-E1C8-8A4D-8D32-255E06023808}"/>
                  </a:ext>
                </a:extLst>
              </p:cNvPr>
              <p:cNvSpPr txBox="1"/>
              <p:nvPr/>
            </p:nvSpPr>
            <p:spPr>
              <a:xfrm>
                <a:off x="662893" y="1295023"/>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p_HH</a:t>
                </a:r>
                <a:endParaRPr sz="2200" dirty="0">
                  <a:solidFill>
                    <a:schemeClr val="dk1"/>
                  </a:solidFill>
                  <a:latin typeface="Calibri"/>
                  <a:ea typeface="Calibri"/>
                  <a:cs typeface="Calibri"/>
                  <a:sym typeface="Calibri"/>
                </a:endParaRPr>
              </a:p>
            </p:txBody>
          </p:sp>
        </p:grpSp>
        <p:sp>
          <p:nvSpPr>
            <p:cNvPr id="29" name="TextBox 28">
              <a:extLst>
                <a:ext uri="{FF2B5EF4-FFF2-40B4-BE49-F238E27FC236}">
                  <a16:creationId xmlns:a16="http://schemas.microsoft.com/office/drawing/2014/main" id="{1E3CEA3C-616C-794E-BA55-B60D6455A9D7}"/>
                </a:ext>
              </a:extLst>
            </p:cNvPr>
            <p:cNvSpPr txBox="1"/>
            <p:nvPr/>
          </p:nvSpPr>
          <p:spPr>
            <a:xfrm>
              <a:off x="3576083" y="1215649"/>
              <a:ext cx="797442"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0.05</a:t>
              </a:r>
            </a:p>
          </p:txBody>
        </p:sp>
        <p:sp>
          <p:nvSpPr>
            <p:cNvPr id="39" name="TextBox 38">
              <a:extLst>
                <a:ext uri="{FF2B5EF4-FFF2-40B4-BE49-F238E27FC236}">
                  <a16:creationId xmlns:a16="http://schemas.microsoft.com/office/drawing/2014/main" id="{9078B484-C97E-A244-A4CB-1BBD7525D03E}"/>
                </a:ext>
              </a:extLst>
            </p:cNvPr>
            <p:cNvSpPr txBox="1"/>
            <p:nvPr/>
          </p:nvSpPr>
          <p:spPr>
            <a:xfrm>
              <a:off x="1780510" y="5025656"/>
              <a:ext cx="797442" cy="430887"/>
            </a:xfrm>
            <a:prstGeom prst="rect">
              <a:avLst/>
            </a:prstGeom>
            <a:solidFill>
              <a:schemeClr val="bg1"/>
            </a:solidFill>
          </p:spPr>
          <p:txBody>
            <a:bodyPr wrap="square" rtlCol="0">
              <a:spAutoFit/>
            </a:bodyPr>
            <a:lstStyle/>
            <a:p>
              <a:pPr algn="r"/>
              <a:r>
                <a:rPr lang="en-US" sz="2200" dirty="0">
                  <a:latin typeface="Calibri" panose="020F0502020204030204" pitchFamily="34" charset="0"/>
                  <a:cs typeface="Calibri" panose="020F0502020204030204" pitchFamily="34" charset="0"/>
                </a:rPr>
                <a:t>1.0</a:t>
              </a:r>
            </a:p>
          </p:txBody>
        </p:sp>
      </p:grpSp>
      <p:sp>
        <p:nvSpPr>
          <p:cNvPr id="2" name="TextBox 1">
            <a:extLst>
              <a:ext uri="{FF2B5EF4-FFF2-40B4-BE49-F238E27FC236}">
                <a16:creationId xmlns:a16="http://schemas.microsoft.com/office/drawing/2014/main" id="{21E4A7EB-49AB-CE46-AADE-B5264CB47207}"/>
              </a:ext>
            </a:extLst>
          </p:cNvPr>
          <p:cNvSpPr txBox="1"/>
          <p:nvPr/>
        </p:nvSpPr>
        <p:spPr>
          <a:xfrm>
            <a:off x="4985393" y="3727707"/>
            <a:ext cx="797442" cy="430887"/>
          </a:xfrm>
          <a:prstGeom prst="rect">
            <a:avLst/>
          </a:prstGeom>
          <a:solidFill>
            <a:schemeClr val="bg1"/>
          </a:solidFill>
        </p:spPr>
        <p:txBody>
          <a:bodyPr wrap="square" rtlCol="0">
            <a:spAutoFit/>
          </a:bodyPr>
          <a:lstStyle/>
          <a:p>
            <a:r>
              <a:rPr lang="en-US" sz="2200" dirty="0">
                <a:solidFill>
                  <a:schemeClr val="accent1"/>
                </a:solidFill>
                <a:latin typeface="Calibri" panose="020F0502020204030204" pitchFamily="34" charset="0"/>
                <a:cs typeface="Calibri" panose="020F0502020204030204" pitchFamily="34" charset="0"/>
              </a:rPr>
              <a:t>0.10</a:t>
            </a:r>
          </a:p>
        </p:txBody>
      </p:sp>
      <p:sp>
        <p:nvSpPr>
          <p:cNvPr id="25" name="TextBox 24">
            <a:extLst>
              <a:ext uri="{FF2B5EF4-FFF2-40B4-BE49-F238E27FC236}">
                <a16:creationId xmlns:a16="http://schemas.microsoft.com/office/drawing/2014/main" id="{7FD8452C-6231-7248-8D4A-7F5562A3C508}"/>
              </a:ext>
            </a:extLst>
          </p:cNvPr>
          <p:cNvSpPr txBox="1"/>
          <p:nvPr/>
        </p:nvSpPr>
        <p:spPr>
          <a:xfrm>
            <a:off x="1789813" y="3788735"/>
            <a:ext cx="797442" cy="430887"/>
          </a:xfrm>
          <a:prstGeom prst="rect">
            <a:avLst/>
          </a:prstGeom>
          <a:solidFill>
            <a:schemeClr val="bg1"/>
          </a:solidFill>
        </p:spPr>
        <p:txBody>
          <a:bodyPr wrap="square" rtlCol="0">
            <a:spAutoFit/>
          </a:bodyPr>
          <a:lstStyle/>
          <a:p>
            <a:r>
              <a:rPr lang="en-US" sz="2200" dirty="0">
                <a:solidFill>
                  <a:schemeClr val="accent1"/>
                </a:solidFill>
                <a:latin typeface="Calibri" panose="020F0502020204030204" pitchFamily="34" charset="0"/>
                <a:cs typeface="Calibri" panose="020F0502020204030204" pitchFamily="34" charset="0"/>
              </a:rPr>
              <a:t>0.02</a:t>
            </a:r>
          </a:p>
        </p:txBody>
      </p:sp>
      <p:sp>
        <p:nvSpPr>
          <p:cNvPr id="26" name="TextBox 25">
            <a:extLst>
              <a:ext uri="{FF2B5EF4-FFF2-40B4-BE49-F238E27FC236}">
                <a16:creationId xmlns:a16="http://schemas.microsoft.com/office/drawing/2014/main" id="{7DC827C6-D54C-F14D-9F41-43F53B660FC6}"/>
              </a:ext>
            </a:extLst>
          </p:cNvPr>
          <p:cNvSpPr txBox="1"/>
          <p:nvPr/>
        </p:nvSpPr>
        <p:spPr>
          <a:xfrm>
            <a:off x="772631" y="1336158"/>
            <a:ext cx="1800448"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1 - 0.02 - 0.05</a:t>
            </a:r>
          </a:p>
        </p:txBody>
      </p:sp>
      <p:sp>
        <p:nvSpPr>
          <p:cNvPr id="28" name="TextBox 27">
            <a:extLst>
              <a:ext uri="{FF2B5EF4-FFF2-40B4-BE49-F238E27FC236}">
                <a16:creationId xmlns:a16="http://schemas.microsoft.com/office/drawing/2014/main" id="{63D5FC81-3B5E-1E46-891A-88FED6BA1C01}"/>
              </a:ext>
            </a:extLst>
          </p:cNvPr>
          <p:cNvSpPr txBox="1"/>
          <p:nvPr/>
        </p:nvSpPr>
        <p:spPr>
          <a:xfrm>
            <a:off x="797439" y="1307804"/>
            <a:ext cx="1648049" cy="430887"/>
          </a:xfrm>
          <a:prstGeom prst="rect">
            <a:avLst/>
          </a:prstGeom>
          <a:solidFill>
            <a:schemeClr val="bg1"/>
          </a:solidFill>
        </p:spPr>
        <p:txBody>
          <a:bodyPr wrap="square" rtlCol="0">
            <a:spAutoFit/>
          </a:bodyPr>
          <a:lstStyle/>
          <a:p>
            <a:pPr algn="ctr"/>
            <a:r>
              <a:rPr lang="en-US" sz="2200" dirty="0">
                <a:latin typeface="Calibri" panose="020F0502020204030204" pitchFamily="34" charset="0"/>
                <a:cs typeface="Calibri" panose="020F0502020204030204" pitchFamily="34" charset="0"/>
              </a:rPr>
              <a:t>0.93</a:t>
            </a:r>
          </a:p>
        </p:txBody>
      </p:sp>
      <p:sp>
        <p:nvSpPr>
          <p:cNvPr id="38" name="TextBox 37">
            <a:extLst>
              <a:ext uri="{FF2B5EF4-FFF2-40B4-BE49-F238E27FC236}">
                <a16:creationId xmlns:a16="http://schemas.microsoft.com/office/drawing/2014/main" id="{BD6D90C2-F986-944F-B832-B054A10D158C}"/>
              </a:ext>
            </a:extLst>
          </p:cNvPr>
          <p:cNvSpPr txBox="1"/>
          <p:nvPr/>
        </p:nvSpPr>
        <p:spPr>
          <a:xfrm>
            <a:off x="5886892" y="1336157"/>
            <a:ext cx="1070345" cy="430887"/>
          </a:xfrm>
          <a:prstGeom prst="rect">
            <a:avLst/>
          </a:prstGeom>
          <a:solidFill>
            <a:schemeClr val="bg1"/>
          </a:solidFill>
        </p:spPr>
        <p:txBody>
          <a:bodyPr wrap="square" rtlCol="0">
            <a:spAutoFit/>
          </a:bodyPr>
          <a:lstStyle/>
          <a:p>
            <a:pPr algn="ctr"/>
            <a:r>
              <a:rPr lang="en-US" sz="2200" dirty="0">
                <a:latin typeface="Calibri" panose="020F0502020204030204" pitchFamily="34" charset="0"/>
                <a:cs typeface="Calibri" panose="020F0502020204030204" pitchFamily="34" charset="0"/>
              </a:rPr>
              <a:t>0.90</a:t>
            </a:r>
          </a:p>
        </p:txBody>
      </p:sp>
      <p:graphicFrame>
        <p:nvGraphicFramePr>
          <p:cNvPr id="40" name="Shape 683">
            <a:extLst>
              <a:ext uri="{FF2B5EF4-FFF2-40B4-BE49-F238E27FC236}">
                <a16:creationId xmlns:a16="http://schemas.microsoft.com/office/drawing/2014/main" id="{1B68BE92-F4EE-BC4D-9A9B-F236ABA5FAE6}"/>
              </a:ext>
            </a:extLst>
          </p:cNvPr>
          <p:cNvGraphicFramePr/>
          <p:nvPr>
            <p:extLst>
              <p:ext uri="{D42A27DB-BD31-4B8C-83A1-F6EECF244321}">
                <p14:modId xmlns:p14="http://schemas.microsoft.com/office/powerpoint/2010/main" val="2334461794"/>
              </p:ext>
            </p:extLst>
          </p:nvPr>
        </p:nvGraphicFramePr>
        <p:xfrm>
          <a:off x="4870889" y="4758093"/>
          <a:ext cx="4023400" cy="1478320"/>
        </p:xfrm>
        <a:graphic>
          <a:graphicData uri="http://schemas.openxmlformats.org/drawingml/2006/table">
            <a:tbl>
              <a:tblPr firstRow="1" bandRow="1">
                <a:noFill/>
              </a:tblPr>
              <a:tblGrid>
                <a:gridCol w="1005850">
                  <a:extLst>
                    <a:ext uri="{9D8B030D-6E8A-4147-A177-3AD203B41FA5}">
                      <a16:colId xmlns:a16="http://schemas.microsoft.com/office/drawing/2014/main" val="20000"/>
                    </a:ext>
                  </a:extLst>
                </a:gridCol>
                <a:gridCol w="1005850">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1005850">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err="1">
                          <a:latin typeface="Calibri"/>
                          <a:ea typeface="Calibri"/>
                          <a:cs typeface="Calibri"/>
                          <a:sym typeface="Calibri"/>
                        </a:rPr>
                        <a:t>Healthy</a:t>
                      </a:r>
                      <a:endParaRPr sz="1800" b="0" u="none" strike="noStrike" cap="none">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a:latin typeface="Calibri"/>
                          <a:ea typeface="Calibri"/>
                          <a:cs typeface="Calibri"/>
                          <a:sym typeface="Calibri"/>
                        </a:rPr>
                        <a:t>Sick</a:t>
                      </a: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a:latin typeface="Calibri"/>
                          <a:ea typeface="Calibri"/>
                          <a:cs typeface="Calibri"/>
                          <a:sym typeface="Calibri"/>
                        </a:rPr>
                        <a:t>Dead</a:t>
                      </a: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Healthy</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0.93</a:t>
                      </a:r>
                      <a:endParaRPr sz="1800" u="none" strike="noStrike" cap="none" dirty="0">
                        <a:latin typeface="Calibri"/>
                        <a:ea typeface="Calibri"/>
                        <a:cs typeface="Calibri"/>
                        <a:sym typeface="Calibri"/>
                      </a:endParaRPr>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0.05</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solidFill>
                            <a:schemeClr val="accent1"/>
                          </a:solidFill>
                          <a:latin typeface="Calibri"/>
                          <a:ea typeface="Calibri"/>
                          <a:cs typeface="Calibri"/>
                          <a:sym typeface="Calibri"/>
                        </a:rPr>
                        <a:t>0.02</a:t>
                      </a:r>
                      <a:endParaRPr sz="1800" u="none" strike="noStrike" cap="none" dirty="0">
                        <a:solidFill>
                          <a:schemeClr val="accent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66475">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Sick</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dirty="0"/>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0.90</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solidFill>
                            <a:schemeClr val="accent1"/>
                          </a:solidFill>
                          <a:latin typeface="Calibri"/>
                          <a:ea typeface="Calibri"/>
                          <a:cs typeface="Calibri"/>
                          <a:sym typeface="Calibri"/>
                        </a:rPr>
                        <a:t>0.10</a:t>
                      </a:r>
                      <a:endParaRPr sz="1800" u="none" strike="noStrike" cap="none" dirty="0">
                        <a:solidFill>
                          <a:schemeClr val="accent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Dead</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sz="1800" u="none" strike="noStrike" cap="none" dirty="0">
                        <a:latin typeface="Calibri"/>
                        <a:ea typeface="Calibri"/>
                        <a:cs typeface="Calibri"/>
                        <a:sym typeface="Calibri"/>
                      </a:endParaRPr>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1.0</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41" name="Shape 684">
            <a:extLst>
              <a:ext uri="{FF2B5EF4-FFF2-40B4-BE49-F238E27FC236}">
                <a16:creationId xmlns:a16="http://schemas.microsoft.com/office/drawing/2014/main" id="{E1CBFB2A-C33A-4C47-805D-DA02EB301FA8}"/>
              </a:ext>
            </a:extLst>
          </p:cNvPr>
          <p:cNvSpPr txBox="1"/>
          <p:nvPr/>
        </p:nvSpPr>
        <p:spPr>
          <a:xfrm rot="-5400000">
            <a:off x="4344176" y="5470687"/>
            <a:ext cx="735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err="1">
                <a:solidFill>
                  <a:schemeClr val="dk1"/>
                </a:solidFill>
                <a:latin typeface="Calibri"/>
                <a:ea typeface="Calibri"/>
                <a:cs typeface="Calibri"/>
                <a:sym typeface="Calibri"/>
              </a:rPr>
              <a:t>From</a:t>
            </a:r>
            <a:r>
              <a:rPr lang="nl-NL"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42" name="Shape 685">
            <a:extLst>
              <a:ext uri="{FF2B5EF4-FFF2-40B4-BE49-F238E27FC236}">
                <a16:creationId xmlns:a16="http://schemas.microsoft.com/office/drawing/2014/main" id="{8F631E48-39B4-B84F-BCE8-B2094C5131B0}"/>
              </a:ext>
            </a:extLst>
          </p:cNvPr>
          <p:cNvSpPr txBox="1"/>
          <p:nvPr/>
        </p:nvSpPr>
        <p:spPr>
          <a:xfrm>
            <a:off x="5918864" y="4478203"/>
            <a:ext cx="460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err="1">
                <a:solidFill>
                  <a:schemeClr val="dk1"/>
                </a:solidFill>
                <a:latin typeface="Calibri"/>
                <a:ea typeface="Calibri"/>
                <a:cs typeface="Calibri"/>
                <a:sym typeface="Calibri"/>
              </a:rPr>
              <a:t>To</a:t>
            </a:r>
            <a:r>
              <a:rPr lang="nl-NL"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C4BB28-0AD7-EA46-8A6A-7D83DD686535}"/>
                  </a:ext>
                </a:extLst>
              </p:cNvPr>
              <p:cNvSpPr txBox="1"/>
              <p:nvPr/>
            </p:nvSpPr>
            <p:spPr>
              <a:xfrm>
                <a:off x="6819900" y="2857500"/>
                <a:ext cx="1598579" cy="646331"/>
              </a:xfrm>
              <a:prstGeom prst="rect">
                <a:avLst/>
              </a:prstGeom>
              <a:noFill/>
              <a:ln w="28575">
                <a:solidFill>
                  <a:schemeClr val="accent1">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dirty="0" smtClean="0">
                          <a:latin typeface="Cambria Math" panose="02040503050406030204" pitchFamily="18" charset="0"/>
                        </a:rPr>
                        <m:t>𝑡</m:t>
                      </m:r>
                      <m:r>
                        <a:rPr lang="en-US" sz="3600" i="1" dirty="0">
                          <a:latin typeface="Cambria Math" panose="02040503050406030204" pitchFamily="18" charset="0"/>
                        </a:rPr>
                        <m:t> </m:t>
                      </m:r>
                      <m:r>
                        <a:rPr lang="en-US" sz="3600" i="1" dirty="0" smtClean="0">
                          <a:latin typeface="Cambria Math" panose="02040503050406030204" pitchFamily="18" charset="0"/>
                        </a:rPr>
                        <m:t>=</m:t>
                      </m:r>
                      <m:r>
                        <a:rPr lang="en-US" sz="3600" i="1" dirty="0">
                          <a:latin typeface="Cambria Math" panose="02040503050406030204" pitchFamily="18" charset="0"/>
                        </a:rPr>
                        <m:t> 0</m:t>
                      </m:r>
                    </m:oMath>
                  </m:oMathPara>
                </a14:m>
                <a:endParaRPr lang="en-US" sz="3600" dirty="0"/>
              </a:p>
            </p:txBody>
          </p:sp>
        </mc:Choice>
        <mc:Fallback xmlns="">
          <p:sp>
            <p:nvSpPr>
              <p:cNvPr id="4" name="TextBox 3">
                <a:extLst>
                  <a:ext uri="{FF2B5EF4-FFF2-40B4-BE49-F238E27FC236}">
                    <a16:creationId xmlns:a16="http://schemas.microsoft.com/office/drawing/2014/main" id="{19C4BB28-0AD7-EA46-8A6A-7D83DD686535}"/>
                  </a:ext>
                </a:extLst>
              </p:cNvPr>
              <p:cNvSpPr txBox="1">
                <a:spLocks noRot="1" noChangeAspect="1" noMove="1" noResize="1" noEditPoints="1" noAdjustHandles="1" noChangeArrowheads="1" noChangeShapeType="1" noTextEdit="1"/>
              </p:cNvSpPr>
              <p:nvPr/>
            </p:nvSpPr>
            <p:spPr>
              <a:xfrm>
                <a:off x="6819900" y="2857500"/>
                <a:ext cx="1598579" cy="646331"/>
              </a:xfrm>
              <a:prstGeom prst="rect">
                <a:avLst/>
              </a:prstGeom>
              <a:blipFill>
                <a:blip r:embed="rId3"/>
                <a:stretch>
                  <a:fillRect b="-22222"/>
                </a:stretch>
              </a:blipFill>
              <a:ln w="28575">
                <a:solidFill>
                  <a:schemeClr val="accent1">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3277949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nl-NL"/>
              <a:t>Three-State Model</a:t>
            </a:r>
            <a:endParaRPr/>
          </a:p>
        </p:txBody>
      </p:sp>
      <p:sp>
        <p:nvSpPr>
          <p:cNvPr id="596" name="Shape 596"/>
          <p:cNvSpPr>
            <a:spLocks noGrp="1"/>
          </p:cNvSpPr>
          <p:nvPr>
            <p:ph type="sldNum" sz="quarter" idx="12"/>
          </p:nvPr>
        </p:nvSpPr>
        <p:spPr>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29</a:t>
            </a:fld>
            <a:endParaRPr dirty="0"/>
          </a:p>
        </p:txBody>
      </p:sp>
      <p:sp>
        <p:nvSpPr>
          <p:cNvPr id="37" name="TextBox 36">
            <a:extLst>
              <a:ext uri="{FF2B5EF4-FFF2-40B4-BE49-F238E27FC236}">
                <a16:creationId xmlns:a16="http://schemas.microsoft.com/office/drawing/2014/main" id="{526742E9-3EC7-5D46-8B38-098CE869343A}"/>
              </a:ext>
            </a:extLst>
          </p:cNvPr>
          <p:cNvSpPr txBox="1"/>
          <p:nvPr/>
        </p:nvSpPr>
        <p:spPr>
          <a:xfrm>
            <a:off x="5925878" y="1343246"/>
            <a:ext cx="1070345"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1 - 0.10</a:t>
            </a:r>
          </a:p>
        </p:txBody>
      </p:sp>
      <p:grpSp>
        <p:nvGrpSpPr>
          <p:cNvPr id="6" name="Group 5">
            <a:extLst>
              <a:ext uri="{FF2B5EF4-FFF2-40B4-BE49-F238E27FC236}">
                <a16:creationId xmlns:a16="http://schemas.microsoft.com/office/drawing/2014/main" id="{DF4BC264-5B04-2F46-B4CA-052976CD8C1A}"/>
              </a:ext>
            </a:extLst>
          </p:cNvPr>
          <p:cNvGrpSpPr/>
          <p:nvPr/>
        </p:nvGrpSpPr>
        <p:grpSpPr>
          <a:xfrm>
            <a:off x="907449" y="1215649"/>
            <a:ext cx="5765617" cy="4240894"/>
            <a:chOff x="907449" y="1215649"/>
            <a:chExt cx="5765617" cy="4240894"/>
          </a:xfrm>
        </p:grpSpPr>
        <p:grpSp>
          <p:nvGrpSpPr>
            <p:cNvPr id="22" name="Group 21">
              <a:extLst>
                <a:ext uri="{FF2B5EF4-FFF2-40B4-BE49-F238E27FC236}">
                  <a16:creationId xmlns:a16="http://schemas.microsoft.com/office/drawing/2014/main" id="{52714F23-29BD-0B45-BE3A-E186E8CDBDB3}"/>
                </a:ext>
              </a:extLst>
            </p:cNvPr>
            <p:cNvGrpSpPr/>
            <p:nvPr/>
          </p:nvGrpSpPr>
          <p:grpSpPr>
            <a:xfrm>
              <a:off x="907449" y="1272805"/>
              <a:ext cx="5765617" cy="4088716"/>
              <a:chOff x="662893" y="1177108"/>
              <a:chExt cx="5765617" cy="4088716"/>
            </a:xfrm>
          </p:grpSpPr>
          <p:grpSp>
            <p:nvGrpSpPr>
              <p:cNvPr id="30" name="Group 29"/>
              <p:cNvGrpSpPr/>
              <p:nvPr/>
            </p:nvGrpSpPr>
            <p:grpSpPr>
              <a:xfrm>
                <a:off x="1054623" y="1177108"/>
                <a:ext cx="4950756" cy="4088716"/>
                <a:chOff x="2368023" y="1570190"/>
                <a:chExt cx="4950756" cy="4088716"/>
              </a:xfrm>
            </p:grpSpPr>
            <p:sp>
              <p:nvSpPr>
                <p:cNvPr id="5" name="Shape 646"/>
                <p:cNvSpPr/>
                <p:nvPr/>
              </p:nvSpPr>
              <p:spPr>
                <a:xfrm>
                  <a:off x="2368023"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3F3F3F"/>
                      </a:solidFill>
                      <a:latin typeface="Calibri"/>
                      <a:ea typeface="Calibri"/>
                      <a:cs typeface="Calibri"/>
                      <a:sym typeface="Calibri"/>
                    </a:rPr>
                    <a:t>Healthy</a:t>
                  </a:r>
                  <a:r>
                    <a:rPr lang="nl-NL" b="1" dirty="0">
                      <a:solidFill>
                        <a:srgbClr val="3F3F3F"/>
                      </a:solidFill>
                      <a:latin typeface="Calibri"/>
                      <a:ea typeface="Calibri"/>
                      <a:cs typeface="Calibri"/>
                      <a:sym typeface="Calibri"/>
                    </a:rPr>
                    <a:t> (H)</a:t>
                  </a:r>
                  <a:endParaRPr b="1" dirty="0">
                    <a:solidFill>
                      <a:srgbClr val="3F3F3F"/>
                    </a:solidFill>
                    <a:latin typeface="Calibri"/>
                    <a:ea typeface="Calibri"/>
                    <a:cs typeface="Calibri"/>
                    <a:sym typeface="Calibri"/>
                  </a:endParaRPr>
                </a:p>
              </p:txBody>
            </p:sp>
            <p:sp>
              <p:nvSpPr>
                <p:cNvPr id="8" name="Shape 646"/>
                <p:cNvSpPr/>
                <p:nvPr/>
              </p:nvSpPr>
              <p:spPr>
                <a:xfrm>
                  <a:off x="5489979"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dirty="0">
                      <a:solidFill>
                        <a:srgbClr val="3F3F3F"/>
                      </a:solidFill>
                      <a:latin typeface="Calibri"/>
                      <a:ea typeface="Calibri"/>
                      <a:cs typeface="Calibri"/>
                      <a:sym typeface="Calibri"/>
                    </a:rPr>
                    <a:t>Sick (S)</a:t>
                  </a:r>
                  <a:endParaRPr b="1" dirty="0">
                    <a:solidFill>
                      <a:srgbClr val="3F3F3F"/>
                    </a:solidFill>
                    <a:latin typeface="Calibri"/>
                    <a:ea typeface="Calibri"/>
                    <a:cs typeface="Calibri"/>
                    <a:sym typeface="Calibri"/>
                  </a:endParaRPr>
                </a:p>
              </p:txBody>
            </p:sp>
            <p:sp>
              <p:nvSpPr>
                <p:cNvPr id="9" name="Shape 646"/>
                <p:cNvSpPr/>
                <p:nvPr/>
              </p:nvSpPr>
              <p:spPr>
                <a:xfrm>
                  <a:off x="3918368" y="4287306"/>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a:solidFill>
                        <a:srgbClr val="3F3F3F"/>
                      </a:solidFill>
                      <a:latin typeface="Calibri"/>
                      <a:ea typeface="Calibri"/>
                      <a:cs typeface="Calibri"/>
                      <a:sym typeface="Calibri"/>
                    </a:rPr>
                    <a:t>Dead</a:t>
                  </a:r>
                  <a:r>
                    <a:rPr lang="nl-NL" sz="1600" b="1">
                      <a:solidFill>
                        <a:srgbClr val="3F3F3F"/>
                      </a:solidFill>
                      <a:latin typeface="Calibri"/>
                      <a:ea typeface="Calibri"/>
                      <a:cs typeface="Calibri"/>
                      <a:sym typeface="Calibri"/>
                    </a:rPr>
                    <a:t> (D)</a:t>
                  </a:r>
                  <a:endParaRPr sz="1600" b="1">
                    <a:solidFill>
                      <a:srgbClr val="3F3F3F"/>
                    </a:solidFill>
                    <a:latin typeface="Calibri"/>
                    <a:ea typeface="Calibri"/>
                    <a:cs typeface="Calibri"/>
                    <a:sym typeface="Calibri"/>
                  </a:endParaRPr>
                </a:p>
              </p:txBody>
            </p:sp>
            <p:cxnSp>
              <p:nvCxnSpPr>
                <p:cNvPr id="10" name="Shape 651"/>
                <p:cNvCxnSpPr>
                  <a:stCxn id="5" idx="0"/>
                  <a:endCxn id="8" idx="0"/>
                </p:cNvCxnSpPr>
                <p:nvPr/>
              </p:nvCxnSpPr>
              <p:spPr>
                <a:xfrm rot="5400000" flipH="1" flipV="1">
                  <a:off x="4843401" y="752623"/>
                  <a:ext cx="12700" cy="3121956"/>
                </a:xfrm>
                <a:prstGeom prst="curvedConnector3">
                  <a:avLst>
                    <a:gd name="adj1" fmla="val 2637213"/>
                  </a:avLst>
                </a:prstGeom>
                <a:noFill/>
                <a:ln w="25400" cap="flat" cmpd="sng">
                  <a:solidFill>
                    <a:srgbClr val="3F3F3F"/>
                  </a:solidFill>
                  <a:prstDash val="solid"/>
                  <a:round/>
                  <a:headEnd type="none" w="sm" len="sm"/>
                  <a:tailEnd type="triangle" w="lg" len="lg"/>
                </a:ln>
              </p:spPr>
            </p:cxnSp>
            <p:cxnSp>
              <p:nvCxnSpPr>
                <p:cNvPr id="14" name="Shape 651"/>
                <p:cNvCxnSpPr>
                  <a:stCxn id="5" idx="2"/>
                  <a:endCxn id="5" idx="1"/>
                </p:cNvCxnSpPr>
                <p:nvPr/>
              </p:nvCxnSpPr>
              <p:spPr>
                <a:xfrm rot="10800000" flipH="1">
                  <a:off x="2368023"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8" name="Shape 651"/>
                <p:cNvCxnSpPr>
                  <a:stCxn id="8" idx="6"/>
                  <a:endCxn id="8" idx="7"/>
                </p:cNvCxnSpPr>
                <p:nvPr/>
              </p:nvCxnSpPr>
              <p:spPr>
                <a:xfrm flipH="1" flipV="1">
                  <a:off x="7050957"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1" name="Shape 651"/>
                <p:cNvCxnSpPr>
                  <a:stCxn id="9" idx="2"/>
                  <a:endCxn id="9" idx="3"/>
                </p:cNvCxnSpPr>
                <p:nvPr/>
              </p:nvCxnSpPr>
              <p:spPr>
                <a:xfrm rot="10800000" flipH="1" flipV="1">
                  <a:off x="3918368" y="4973106"/>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4" name="Shape 651"/>
                <p:cNvCxnSpPr>
                  <a:stCxn id="5" idx="4"/>
                  <a:endCxn id="9" idx="1"/>
                </p:cNvCxnSpPr>
                <p:nvPr/>
              </p:nvCxnSpPr>
              <p:spPr>
                <a:xfrm>
                  <a:off x="3282423" y="3685201"/>
                  <a:ext cx="903767" cy="802971"/>
                </a:xfrm>
                <a:prstGeom prst="straightConnector1">
                  <a:avLst/>
                </a:prstGeom>
                <a:noFill/>
                <a:ln w="25400" cap="flat" cmpd="sng">
                  <a:solidFill>
                    <a:srgbClr val="3F3F3F"/>
                  </a:solidFill>
                  <a:prstDash val="solid"/>
                  <a:round/>
                  <a:headEnd type="none" w="sm" len="sm"/>
                  <a:tailEnd type="triangle" w="lg" len="lg"/>
                </a:ln>
              </p:spPr>
            </p:cxnSp>
            <p:cxnSp>
              <p:nvCxnSpPr>
                <p:cNvPr id="27" name="Shape 651"/>
                <p:cNvCxnSpPr>
                  <a:stCxn id="8" idx="4"/>
                  <a:endCxn id="9" idx="7"/>
                </p:cNvCxnSpPr>
                <p:nvPr/>
              </p:nvCxnSpPr>
              <p:spPr>
                <a:xfrm flipH="1">
                  <a:off x="5479346" y="3685201"/>
                  <a:ext cx="925033" cy="802971"/>
                </a:xfrm>
                <a:prstGeom prst="straightConnector1">
                  <a:avLst/>
                </a:prstGeom>
                <a:noFill/>
                <a:ln w="25400" cap="flat" cmpd="sng">
                  <a:solidFill>
                    <a:srgbClr val="3F3F3F"/>
                  </a:solidFill>
                  <a:prstDash val="solid"/>
                  <a:round/>
                  <a:headEnd type="none" w="sm" len="sm"/>
                  <a:tailEnd type="triangle" w="lg" len="lg"/>
                </a:ln>
              </p:spPr>
            </p:cxnSp>
            <p:sp>
              <p:nvSpPr>
                <p:cNvPr id="33" name="Shape 671"/>
                <p:cNvSpPr txBox="1"/>
                <p:nvPr/>
              </p:nvSpPr>
              <p:spPr>
                <a:xfrm>
                  <a:off x="4531904" y="1570190"/>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p_HS</a:t>
                  </a:r>
                  <a:endParaRPr sz="2200" dirty="0">
                    <a:solidFill>
                      <a:schemeClr val="dk1"/>
                    </a:solidFill>
                    <a:latin typeface="Calibri"/>
                    <a:ea typeface="Calibri"/>
                    <a:cs typeface="Calibri"/>
                    <a:sym typeface="Calibri"/>
                  </a:endParaRPr>
                </a:p>
              </p:txBody>
            </p:sp>
            <p:sp>
              <p:nvSpPr>
                <p:cNvPr id="34" name="Shape 671"/>
                <p:cNvSpPr txBox="1"/>
                <p:nvPr/>
              </p:nvSpPr>
              <p:spPr>
                <a:xfrm>
                  <a:off x="2903746" y="3963645"/>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p_HD</a:t>
                  </a:r>
                  <a:endParaRPr sz="2200" dirty="0">
                    <a:solidFill>
                      <a:schemeClr val="dk1"/>
                    </a:solidFill>
                    <a:latin typeface="Calibri"/>
                    <a:ea typeface="Calibri"/>
                    <a:cs typeface="Calibri"/>
                    <a:sym typeface="Calibri"/>
                  </a:endParaRPr>
                </a:p>
              </p:txBody>
            </p:sp>
            <p:sp>
              <p:nvSpPr>
                <p:cNvPr id="35" name="Shape 671"/>
                <p:cNvSpPr txBox="1"/>
                <p:nvPr/>
              </p:nvSpPr>
              <p:spPr>
                <a:xfrm>
                  <a:off x="6014680" y="4011814"/>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p_SD</a:t>
                  </a:r>
                  <a:endParaRPr sz="2200" dirty="0">
                    <a:solidFill>
                      <a:schemeClr val="dk1"/>
                    </a:solidFill>
                    <a:latin typeface="Calibri"/>
                    <a:ea typeface="Calibri"/>
                    <a:cs typeface="Calibri"/>
                    <a:sym typeface="Calibri"/>
                  </a:endParaRPr>
                </a:p>
              </p:txBody>
            </p:sp>
          </p:grpSp>
          <p:sp>
            <p:nvSpPr>
              <p:cNvPr id="31" name="Shape 671">
                <a:extLst>
                  <a:ext uri="{FF2B5EF4-FFF2-40B4-BE49-F238E27FC236}">
                    <a16:creationId xmlns:a16="http://schemas.microsoft.com/office/drawing/2014/main" id="{3DCC5847-05EB-4148-AB12-E897AE1473DA}"/>
                  </a:ext>
                </a:extLst>
              </p:cNvPr>
              <p:cNvSpPr txBox="1"/>
              <p:nvPr/>
            </p:nvSpPr>
            <p:spPr>
              <a:xfrm>
                <a:off x="5592856" y="1295023"/>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p_SS</a:t>
                </a:r>
                <a:endParaRPr sz="2200" dirty="0">
                  <a:solidFill>
                    <a:schemeClr val="dk1"/>
                  </a:solidFill>
                  <a:latin typeface="Calibri"/>
                  <a:ea typeface="Calibri"/>
                  <a:cs typeface="Calibri"/>
                  <a:sym typeface="Calibri"/>
                </a:endParaRPr>
              </a:p>
            </p:txBody>
          </p:sp>
          <p:sp>
            <p:nvSpPr>
              <p:cNvPr id="32" name="Shape 671">
                <a:extLst>
                  <a:ext uri="{FF2B5EF4-FFF2-40B4-BE49-F238E27FC236}">
                    <a16:creationId xmlns:a16="http://schemas.microsoft.com/office/drawing/2014/main" id="{CB197342-504E-D74C-A02A-E2F56F121572}"/>
                  </a:ext>
                </a:extLst>
              </p:cNvPr>
              <p:cNvSpPr txBox="1"/>
              <p:nvPr/>
            </p:nvSpPr>
            <p:spPr>
              <a:xfrm>
                <a:off x="1598557" y="4871107"/>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p_DD</a:t>
                </a:r>
                <a:endParaRPr sz="2200" dirty="0">
                  <a:solidFill>
                    <a:schemeClr val="dk1"/>
                  </a:solidFill>
                  <a:latin typeface="Calibri"/>
                  <a:ea typeface="Calibri"/>
                  <a:cs typeface="Calibri"/>
                  <a:sym typeface="Calibri"/>
                </a:endParaRPr>
              </a:p>
            </p:txBody>
          </p:sp>
          <p:sp>
            <p:nvSpPr>
              <p:cNvPr id="36" name="Shape 671">
                <a:extLst>
                  <a:ext uri="{FF2B5EF4-FFF2-40B4-BE49-F238E27FC236}">
                    <a16:creationId xmlns:a16="http://schemas.microsoft.com/office/drawing/2014/main" id="{AB4AB283-E1C8-8A4D-8D32-255E06023808}"/>
                  </a:ext>
                </a:extLst>
              </p:cNvPr>
              <p:cNvSpPr txBox="1"/>
              <p:nvPr/>
            </p:nvSpPr>
            <p:spPr>
              <a:xfrm>
                <a:off x="662893" y="1295023"/>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p_HH</a:t>
                </a:r>
                <a:endParaRPr sz="2200" dirty="0">
                  <a:solidFill>
                    <a:schemeClr val="dk1"/>
                  </a:solidFill>
                  <a:latin typeface="Calibri"/>
                  <a:ea typeface="Calibri"/>
                  <a:cs typeface="Calibri"/>
                  <a:sym typeface="Calibri"/>
                </a:endParaRPr>
              </a:p>
            </p:txBody>
          </p:sp>
        </p:grpSp>
        <p:sp>
          <p:nvSpPr>
            <p:cNvPr id="29" name="TextBox 28">
              <a:extLst>
                <a:ext uri="{FF2B5EF4-FFF2-40B4-BE49-F238E27FC236}">
                  <a16:creationId xmlns:a16="http://schemas.microsoft.com/office/drawing/2014/main" id="{1E3CEA3C-616C-794E-BA55-B60D6455A9D7}"/>
                </a:ext>
              </a:extLst>
            </p:cNvPr>
            <p:cNvSpPr txBox="1"/>
            <p:nvPr/>
          </p:nvSpPr>
          <p:spPr>
            <a:xfrm>
              <a:off x="3576083" y="1215649"/>
              <a:ext cx="797442"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0.05</a:t>
              </a:r>
            </a:p>
          </p:txBody>
        </p:sp>
        <p:sp>
          <p:nvSpPr>
            <p:cNvPr id="39" name="TextBox 38">
              <a:extLst>
                <a:ext uri="{FF2B5EF4-FFF2-40B4-BE49-F238E27FC236}">
                  <a16:creationId xmlns:a16="http://schemas.microsoft.com/office/drawing/2014/main" id="{9078B484-C97E-A244-A4CB-1BBD7525D03E}"/>
                </a:ext>
              </a:extLst>
            </p:cNvPr>
            <p:cNvSpPr txBox="1"/>
            <p:nvPr/>
          </p:nvSpPr>
          <p:spPr>
            <a:xfrm>
              <a:off x="1780510" y="5025656"/>
              <a:ext cx="797442" cy="430887"/>
            </a:xfrm>
            <a:prstGeom prst="rect">
              <a:avLst/>
            </a:prstGeom>
            <a:solidFill>
              <a:schemeClr val="bg1"/>
            </a:solidFill>
          </p:spPr>
          <p:txBody>
            <a:bodyPr wrap="square" rtlCol="0">
              <a:spAutoFit/>
            </a:bodyPr>
            <a:lstStyle/>
            <a:p>
              <a:pPr algn="r"/>
              <a:r>
                <a:rPr lang="en-US" sz="2200" dirty="0">
                  <a:latin typeface="Calibri" panose="020F0502020204030204" pitchFamily="34" charset="0"/>
                  <a:cs typeface="Calibri" panose="020F0502020204030204" pitchFamily="34" charset="0"/>
                </a:rPr>
                <a:t>1.0</a:t>
              </a:r>
            </a:p>
          </p:txBody>
        </p:sp>
      </p:grpSp>
      <p:sp>
        <p:nvSpPr>
          <p:cNvPr id="2" name="TextBox 1">
            <a:extLst>
              <a:ext uri="{FF2B5EF4-FFF2-40B4-BE49-F238E27FC236}">
                <a16:creationId xmlns:a16="http://schemas.microsoft.com/office/drawing/2014/main" id="{21E4A7EB-49AB-CE46-AADE-B5264CB47207}"/>
              </a:ext>
            </a:extLst>
          </p:cNvPr>
          <p:cNvSpPr txBox="1"/>
          <p:nvPr/>
        </p:nvSpPr>
        <p:spPr>
          <a:xfrm>
            <a:off x="4985393" y="3727707"/>
            <a:ext cx="797442" cy="430887"/>
          </a:xfrm>
          <a:prstGeom prst="rect">
            <a:avLst/>
          </a:prstGeom>
          <a:solidFill>
            <a:schemeClr val="bg1"/>
          </a:solidFill>
        </p:spPr>
        <p:txBody>
          <a:bodyPr wrap="square" rtlCol="0">
            <a:spAutoFit/>
          </a:bodyPr>
          <a:lstStyle/>
          <a:p>
            <a:r>
              <a:rPr lang="en-US" sz="2200" dirty="0">
                <a:solidFill>
                  <a:schemeClr val="accent1"/>
                </a:solidFill>
                <a:latin typeface="Calibri" panose="020F0502020204030204" pitchFamily="34" charset="0"/>
                <a:cs typeface="Calibri" panose="020F0502020204030204" pitchFamily="34" charset="0"/>
              </a:rPr>
              <a:t>0.12</a:t>
            </a:r>
          </a:p>
        </p:txBody>
      </p:sp>
      <p:sp>
        <p:nvSpPr>
          <p:cNvPr id="25" name="TextBox 24">
            <a:extLst>
              <a:ext uri="{FF2B5EF4-FFF2-40B4-BE49-F238E27FC236}">
                <a16:creationId xmlns:a16="http://schemas.microsoft.com/office/drawing/2014/main" id="{7FD8452C-6231-7248-8D4A-7F5562A3C508}"/>
              </a:ext>
            </a:extLst>
          </p:cNvPr>
          <p:cNvSpPr txBox="1"/>
          <p:nvPr/>
        </p:nvSpPr>
        <p:spPr>
          <a:xfrm>
            <a:off x="1789813" y="3788735"/>
            <a:ext cx="797442" cy="430887"/>
          </a:xfrm>
          <a:prstGeom prst="rect">
            <a:avLst/>
          </a:prstGeom>
          <a:solidFill>
            <a:schemeClr val="bg1"/>
          </a:solidFill>
        </p:spPr>
        <p:txBody>
          <a:bodyPr wrap="square" rtlCol="0">
            <a:spAutoFit/>
          </a:bodyPr>
          <a:lstStyle/>
          <a:p>
            <a:r>
              <a:rPr lang="en-US" sz="2200" dirty="0">
                <a:solidFill>
                  <a:schemeClr val="accent1"/>
                </a:solidFill>
                <a:latin typeface="Calibri" panose="020F0502020204030204" pitchFamily="34" charset="0"/>
                <a:cs typeface="Calibri" panose="020F0502020204030204" pitchFamily="34" charset="0"/>
              </a:rPr>
              <a:t>0.03</a:t>
            </a:r>
          </a:p>
        </p:txBody>
      </p:sp>
      <p:sp>
        <p:nvSpPr>
          <p:cNvPr id="26" name="TextBox 25">
            <a:extLst>
              <a:ext uri="{FF2B5EF4-FFF2-40B4-BE49-F238E27FC236}">
                <a16:creationId xmlns:a16="http://schemas.microsoft.com/office/drawing/2014/main" id="{7DC827C6-D54C-F14D-9F41-43F53B660FC6}"/>
              </a:ext>
            </a:extLst>
          </p:cNvPr>
          <p:cNvSpPr txBox="1"/>
          <p:nvPr/>
        </p:nvSpPr>
        <p:spPr>
          <a:xfrm>
            <a:off x="772631" y="1336158"/>
            <a:ext cx="1800448"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1 - 0.02 - 0.05</a:t>
            </a:r>
          </a:p>
        </p:txBody>
      </p:sp>
      <p:sp>
        <p:nvSpPr>
          <p:cNvPr id="28" name="TextBox 27">
            <a:extLst>
              <a:ext uri="{FF2B5EF4-FFF2-40B4-BE49-F238E27FC236}">
                <a16:creationId xmlns:a16="http://schemas.microsoft.com/office/drawing/2014/main" id="{63D5FC81-3B5E-1E46-891A-88FED6BA1C01}"/>
              </a:ext>
            </a:extLst>
          </p:cNvPr>
          <p:cNvSpPr txBox="1"/>
          <p:nvPr/>
        </p:nvSpPr>
        <p:spPr>
          <a:xfrm>
            <a:off x="797439" y="1307804"/>
            <a:ext cx="1648049" cy="430887"/>
          </a:xfrm>
          <a:prstGeom prst="rect">
            <a:avLst/>
          </a:prstGeom>
          <a:solidFill>
            <a:schemeClr val="bg1"/>
          </a:solidFill>
        </p:spPr>
        <p:txBody>
          <a:bodyPr wrap="square" rtlCol="0">
            <a:spAutoFit/>
          </a:bodyPr>
          <a:lstStyle/>
          <a:p>
            <a:pPr algn="ctr"/>
            <a:r>
              <a:rPr lang="en-US" sz="2200" dirty="0">
                <a:latin typeface="Calibri" panose="020F0502020204030204" pitchFamily="34" charset="0"/>
                <a:cs typeface="Calibri" panose="020F0502020204030204" pitchFamily="34" charset="0"/>
              </a:rPr>
              <a:t>0.92</a:t>
            </a:r>
          </a:p>
        </p:txBody>
      </p:sp>
      <p:sp>
        <p:nvSpPr>
          <p:cNvPr id="38" name="TextBox 37">
            <a:extLst>
              <a:ext uri="{FF2B5EF4-FFF2-40B4-BE49-F238E27FC236}">
                <a16:creationId xmlns:a16="http://schemas.microsoft.com/office/drawing/2014/main" id="{BD6D90C2-F986-944F-B832-B054A10D158C}"/>
              </a:ext>
            </a:extLst>
          </p:cNvPr>
          <p:cNvSpPr txBox="1"/>
          <p:nvPr/>
        </p:nvSpPr>
        <p:spPr>
          <a:xfrm>
            <a:off x="5886892" y="1336157"/>
            <a:ext cx="1070345" cy="430887"/>
          </a:xfrm>
          <a:prstGeom prst="rect">
            <a:avLst/>
          </a:prstGeom>
          <a:solidFill>
            <a:schemeClr val="bg1"/>
          </a:solidFill>
        </p:spPr>
        <p:txBody>
          <a:bodyPr wrap="square" rtlCol="0">
            <a:spAutoFit/>
          </a:bodyPr>
          <a:lstStyle/>
          <a:p>
            <a:pPr algn="ctr"/>
            <a:r>
              <a:rPr lang="en-US" sz="2200" dirty="0">
                <a:latin typeface="Calibri" panose="020F0502020204030204" pitchFamily="34" charset="0"/>
                <a:cs typeface="Calibri" panose="020F0502020204030204" pitchFamily="34" charset="0"/>
              </a:rPr>
              <a:t>0.88</a:t>
            </a:r>
          </a:p>
        </p:txBody>
      </p:sp>
      <p:graphicFrame>
        <p:nvGraphicFramePr>
          <p:cNvPr id="40" name="Shape 683">
            <a:extLst>
              <a:ext uri="{FF2B5EF4-FFF2-40B4-BE49-F238E27FC236}">
                <a16:creationId xmlns:a16="http://schemas.microsoft.com/office/drawing/2014/main" id="{1B68BE92-F4EE-BC4D-9A9B-F236ABA5FAE6}"/>
              </a:ext>
            </a:extLst>
          </p:cNvPr>
          <p:cNvGraphicFramePr/>
          <p:nvPr>
            <p:extLst>
              <p:ext uri="{D42A27DB-BD31-4B8C-83A1-F6EECF244321}">
                <p14:modId xmlns:p14="http://schemas.microsoft.com/office/powerpoint/2010/main" val="1608564864"/>
              </p:ext>
            </p:extLst>
          </p:nvPr>
        </p:nvGraphicFramePr>
        <p:xfrm>
          <a:off x="4870889" y="4758093"/>
          <a:ext cx="4023400" cy="1478320"/>
        </p:xfrm>
        <a:graphic>
          <a:graphicData uri="http://schemas.openxmlformats.org/drawingml/2006/table">
            <a:tbl>
              <a:tblPr firstRow="1" bandRow="1">
                <a:noFill/>
              </a:tblPr>
              <a:tblGrid>
                <a:gridCol w="1005850">
                  <a:extLst>
                    <a:ext uri="{9D8B030D-6E8A-4147-A177-3AD203B41FA5}">
                      <a16:colId xmlns:a16="http://schemas.microsoft.com/office/drawing/2014/main" val="20000"/>
                    </a:ext>
                  </a:extLst>
                </a:gridCol>
                <a:gridCol w="1005850">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1005850">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err="1">
                          <a:latin typeface="Calibri"/>
                          <a:ea typeface="Calibri"/>
                          <a:cs typeface="Calibri"/>
                          <a:sym typeface="Calibri"/>
                        </a:rPr>
                        <a:t>Healthy</a:t>
                      </a:r>
                      <a:endParaRPr sz="1800" b="0" u="none" strike="noStrike" cap="none">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a:latin typeface="Calibri"/>
                          <a:ea typeface="Calibri"/>
                          <a:cs typeface="Calibri"/>
                          <a:sym typeface="Calibri"/>
                        </a:rPr>
                        <a:t>Sick</a:t>
                      </a: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a:latin typeface="Calibri"/>
                          <a:ea typeface="Calibri"/>
                          <a:cs typeface="Calibri"/>
                          <a:sym typeface="Calibri"/>
                        </a:rPr>
                        <a:t>Dead</a:t>
                      </a: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Healthy</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0.92</a:t>
                      </a:r>
                      <a:endParaRPr sz="1800" u="none" strike="noStrike" cap="none" dirty="0">
                        <a:latin typeface="Calibri"/>
                        <a:ea typeface="Calibri"/>
                        <a:cs typeface="Calibri"/>
                        <a:sym typeface="Calibri"/>
                      </a:endParaRPr>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0.05</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solidFill>
                            <a:schemeClr val="accent1"/>
                          </a:solidFill>
                          <a:latin typeface="Calibri"/>
                          <a:ea typeface="Calibri"/>
                          <a:cs typeface="Calibri"/>
                          <a:sym typeface="Calibri"/>
                        </a:rPr>
                        <a:t>0.03</a:t>
                      </a:r>
                      <a:endParaRPr sz="1800" u="none" strike="noStrike" cap="none" dirty="0">
                        <a:solidFill>
                          <a:schemeClr val="accent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66475">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Sick</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dirty="0"/>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0.88</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solidFill>
                            <a:schemeClr val="accent1"/>
                          </a:solidFill>
                          <a:latin typeface="Calibri"/>
                          <a:ea typeface="Calibri"/>
                          <a:cs typeface="Calibri"/>
                          <a:sym typeface="Calibri"/>
                        </a:rPr>
                        <a:t>0.12</a:t>
                      </a:r>
                      <a:endParaRPr sz="1800" u="none" strike="noStrike" cap="none" dirty="0">
                        <a:solidFill>
                          <a:schemeClr val="accent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Dead</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sz="1800" u="none" strike="noStrike" cap="none" dirty="0">
                        <a:latin typeface="Calibri"/>
                        <a:ea typeface="Calibri"/>
                        <a:cs typeface="Calibri"/>
                        <a:sym typeface="Calibri"/>
                      </a:endParaRPr>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1.0</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41" name="Shape 684">
            <a:extLst>
              <a:ext uri="{FF2B5EF4-FFF2-40B4-BE49-F238E27FC236}">
                <a16:creationId xmlns:a16="http://schemas.microsoft.com/office/drawing/2014/main" id="{E1CBFB2A-C33A-4C47-805D-DA02EB301FA8}"/>
              </a:ext>
            </a:extLst>
          </p:cNvPr>
          <p:cNvSpPr txBox="1"/>
          <p:nvPr/>
        </p:nvSpPr>
        <p:spPr>
          <a:xfrm rot="-5400000">
            <a:off x="4344176" y="5470687"/>
            <a:ext cx="735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err="1">
                <a:solidFill>
                  <a:schemeClr val="dk1"/>
                </a:solidFill>
                <a:latin typeface="Calibri"/>
                <a:ea typeface="Calibri"/>
                <a:cs typeface="Calibri"/>
                <a:sym typeface="Calibri"/>
              </a:rPr>
              <a:t>From</a:t>
            </a:r>
            <a:r>
              <a:rPr lang="nl-NL"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42" name="Shape 685">
            <a:extLst>
              <a:ext uri="{FF2B5EF4-FFF2-40B4-BE49-F238E27FC236}">
                <a16:creationId xmlns:a16="http://schemas.microsoft.com/office/drawing/2014/main" id="{8F631E48-39B4-B84F-BCE8-B2094C5131B0}"/>
              </a:ext>
            </a:extLst>
          </p:cNvPr>
          <p:cNvSpPr txBox="1"/>
          <p:nvPr/>
        </p:nvSpPr>
        <p:spPr>
          <a:xfrm>
            <a:off x="5918864" y="4478203"/>
            <a:ext cx="460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err="1">
                <a:solidFill>
                  <a:schemeClr val="dk1"/>
                </a:solidFill>
                <a:latin typeface="Calibri"/>
                <a:ea typeface="Calibri"/>
                <a:cs typeface="Calibri"/>
                <a:sym typeface="Calibri"/>
              </a:rPr>
              <a:t>To</a:t>
            </a:r>
            <a:r>
              <a:rPr lang="nl-NL"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C4BB28-0AD7-EA46-8A6A-7D83DD686535}"/>
                  </a:ext>
                </a:extLst>
              </p:cNvPr>
              <p:cNvSpPr txBox="1"/>
              <p:nvPr/>
            </p:nvSpPr>
            <p:spPr>
              <a:xfrm>
                <a:off x="6819900" y="2857500"/>
                <a:ext cx="1497589" cy="646331"/>
              </a:xfrm>
              <a:prstGeom prst="rect">
                <a:avLst/>
              </a:prstGeom>
              <a:noFill/>
              <a:ln w="28575">
                <a:solidFill>
                  <a:schemeClr val="accent1">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dirty="0" smtClean="0">
                          <a:latin typeface="Cambria Math" panose="02040503050406030204" pitchFamily="18" charset="0"/>
                        </a:rPr>
                        <m:t>𝑡</m:t>
                      </m:r>
                      <m:r>
                        <a:rPr lang="en-US" sz="3600" i="1" dirty="0">
                          <a:latin typeface="Cambria Math" panose="02040503050406030204" pitchFamily="18" charset="0"/>
                        </a:rPr>
                        <m:t> </m:t>
                      </m:r>
                      <m:r>
                        <a:rPr lang="en-US" sz="3600" i="1" dirty="0" smtClean="0">
                          <a:latin typeface="Cambria Math" panose="02040503050406030204" pitchFamily="18" charset="0"/>
                        </a:rPr>
                        <m:t>=</m:t>
                      </m:r>
                      <m:r>
                        <a:rPr lang="en-US" sz="3600" b="0" i="1" dirty="0" smtClean="0">
                          <a:latin typeface="Cambria Math" panose="02040503050406030204" pitchFamily="18" charset="0"/>
                        </a:rPr>
                        <m:t>1</m:t>
                      </m:r>
                    </m:oMath>
                  </m:oMathPara>
                </a14:m>
                <a:endParaRPr lang="en-US" sz="3600" dirty="0"/>
              </a:p>
            </p:txBody>
          </p:sp>
        </mc:Choice>
        <mc:Fallback xmlns="">
          <p:sp>
            <p:nvSpPr>
              <p:cNvPr id="4" name="TextBox 3">
                <a:extLst>
                  <a:ext uri="{FF2B5EF4-FFF2-40B4-BE49-F238E27FC236}">
                    <a16:creationId xmlns:a16="http://schemas.microsoft.com/office/drawing/2014/main" id="{19C4BB28-0AD7-EA46-8A6A-7D83DD686535}"/>
                  </a:ext>
                </a:extLst>
              </p:cNvPr>
              <p:cNvSpPr txBox="1">
                <a:spLocks noRot="1" noChangeAspect="1" noMove="1" noResize="1" noEditPoints="1" noAdjustHandles="1" noChangeArrowheads="1" noChangeShapeType="1" noTextEdit="1"/>
              </p:cNvSpPr>
              <p:nvPr/>
            </p:nvSpPr>
            <p:spPr>
              <a:xfrm>
                <a:off x="6819900" y="2857500"/>
                <a:ext cx="1497589" cy="646331"/>
              </a:xfrm>
              <a:prstGeom prst="rect">
                <a:avLst/>
              </a:prstGeom>
              <a:blipFill>
                <a:blip r:embed="rId3"/>
                <a:stretch>
                  <a:fillRect b="-22222"/>
                </a:stretch>
              </a:blipFill>
              <a:ln w="28575">
                <a:solidFill>
                  <a:schemeClr val="accent1">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418862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840431" y="274638"/>
            <a:ext cx="7875551"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Cohort</a:t>
            </a:r>
            <a:r>
              <a:rPr lang="nl-NL" dirty="0"/>
              <a:t> State-</a:t>
            </a:r>
            <a:r>
              <a:rPr lang="nl-NL" dirty="0" err="1"/>
              <a:t>Transition</a:t>
            </a:r>
            <a:r>
              <a:rPr lang="nl-NL"/>
              <a:t> </a:t>
            </a:r>
            <a:r>
              <a:rPr lang="nl-NL" err="1"/>
              <a:t>Models</a:t>
            </a:r>
            <a:endParaRPr/>
          </a:p>
        </p:txBody>
      </p:sp>
      <p:sp>
        <p:nvSpPr>
          <p:cNvPr id="562" name="Shape 562"/>
          <p:cNvSpPr txBox="1">
            <a:spLocks noGrp="1"/>
          </p:cNvSpPr>
          <p:nvPr>
            <p:ph idx="1"/>
          </p:nvPr>
        </p:nvSpPr>
        <p:spPr>
          <a:xfrm>
            <a:off x="840425" y="1382233"/>
            <a:ext cx="8015700" cy="4902467"/>
          </a:xfrm>
          <a:prstGeom prst="rect">
            <a:avLst/>
          </a:prstGeom>
        </p:spPr>
        <p:txBody>
          <a:bodyPr spcFirstLastPara="1" wrap="square" lIns="91425" tIns="91425" rIns="91425" bIns="91425" anchor="t" anchorCtr="0">
            <a:noAutofit/>
          </a:bodyPr>
          <a:lstStyle/>
          <a:p>
            <a:pPr marL="457200" lvl="0" indent="-381000" rtl="0">
              <a:spcBef>
                <a:spcPts val="600"/>
              </a:spcBef>
              <a:spcAft>
                <a:spcPts val="600"/>
              </a:spcAft>
              <a:buSzPts val="2400"/>
              <a:buChar char="•"/>
            </a:pPr>
            <a:r>
              <a:rPr lang="en-US" sz="2400" dirty="0"/>
              <a:t>Model that describes how a cohort is distributed across health states over time</a:t>
            </a:r>
          </a:p>
          <a:p>
            <a:pPr marL="754380" lvl="1" indent="-381000">
              <a:spcBef>
                <a:spcPts val="600"/>
              </a:spcBef>
              <a:spcAft>
                <a:spcPts val="2400"/>
              </a:spcAft>
              <a:buSzPts val="2400"/>
            </a:pPr>
            <a:r>
              <a:rPr lang="en-US" sz="2200" dirty="0"/>
              <a:t>e.g., healthy, sick, stable, progressed, dead</a:t>
            </a:r>
          </a:p>
          <a:p>
            <a:pPr marL="457200" lvl="0" indent="-381000" rtl="0">
              <a:spcBef>
                <a:spcPts val="600"/>
              </a:spcBef>
              <a:spcAft>
                <a:spcPts val="1800"/>
              </a:spcAft>
              <a:buSzPts val="2400"/>
              <a:buChar char="•"/>
            </a:pPr>
            <a:r>
              <a:rPr lang="en-US" sz="2400" dirty="0"/>
              <a:t>Allow transitions between states with some probability</a:t>
            </a:r>
          </a:p>
          <a:p>
            <a:pPr marL="457200" lvl="0" indent="-381000" rtl="0">
              <a:spcBef>
                <a:spcPts val="600"/>
              </a:spcBef>
              <a:spcAft>
                <a:spcPts val="600"/>
              </a:spcAft>
              <a:buSzPts val="2400"/>
              <a:buChar char="•"/>
            </a:pPr>
            <a:r>
              <a:rPr lang="en-US" sz="2400" dirty="0"/>
              <a:t>Transitions are m</a:t>
            </a:r>
            <a:r>
              <a:rPr lang="en-US" sz="2200" dirty="0"/>
              <a:t>odeled in discrete time steps (e.g. weekly, monthly, yearly)</a:t>
            </a:r>
          </a:p>
        </p:txBody>
      </p:sp>
      <p:sp>
        <p:nvSpPr>
          <p:cNvPr id="563" name="Shape 563"/>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3</a:t>
            </a:fld>
            <a:endParaRPr/>
          </a:p>
        </p:txBody>
      </p:sp>
    </p:spTree>
    <p:extLst>
      <p:ext uri="{BB962C8B-B14F-4D97-AF65-F5344CB8AC3E}">
        <p14:creationId xmlns:p14="http://schemas.microsoft.com/office/powerpoint/2010/main" val="961895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nl-NL"/>
              <a:t>Three-State Model</a:t>
            </a:r>
            <a:endParaRPr/>
          </a:p>
        </p:txBody>
      </p:sp>
      <p:sp>
        <p:nvSpPr>
          <p:cNvPr id="596" name="Shape 596"/>
          <p:cNvSpPr>
            <a:spLocks noGrp="1"/>
          </p:cNvSpPr>
          <p:nvPr>
            <p:ph type="sldNum" sz="quarter" idx="12"/>
          </p:nvPr>
        </p:nvSpPr>
        <p:spPr>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30</a:t>
            </a:fld>
            <a:endParaRPr dirty="0"/>
          </a:p>
        </p:txBody>
      </p:sp>
      <p:sp>
        <p:nvSpPr>
          <p:cNvPr id="37" name="TextBox 36">
            <a:extLst>
              <a:ext uri="{FF2B5EF4-FFF2-40B4-BE49-F238E27FC236}">
                <a16:creationId xmlns:a16="http://schemas.microsoft.com/office/drawing/2014/main" id="{526742E9-3EC7-5D46-8B38-098CE869343A}"/>
              </a:ext>
            </a:extLst>
          </p:cNvPr>
          <p:cNvSpPr txBox="1"/>
          <p:nvPr/>
        </p:nvSpPr>
        <p:spPr>
          <a:xfrm>
            <a:off x="5925878" y="1343246"/>
            <a:ext cx="1070345"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1 - 0.10</a:t>
            </a:r>
          </a:p>
        </p:txBody>
      </p:sp>
      <p:grpSp>
        <p:nvGrpSpPr>
          <p:cNvPr id="6" name="Group 5">
            <a:extLst>
              <a:ext uri="{FF2B5EF4-FFF2-40B4-BE49-F238E27FC236}">
                <a16:creationId xmlns:a16="http://schemas.microsoft.com/office/drawing/2014/main" id="{DF4BC264-5B04-2F46-B4CA-052976CD8C1A}"/>
              </a:ext>
            </a:extLst>
          </p:cNvPr>
          <p:cNvGrpSpPr/>
          <p:nvPr/>
        </p:nvGrpSpPr>
        <p:grpSpPr>
          <a:xfrm>
            <a:off x="907449" y="1215649"/>
            <a:ext cx="5765617" cy="4240894"/>
            <a:chOff x="907449" y="1215649"/>
            <a:chExt cx="5765617" cy="4240894"/>
          </a:xfrm>
        </p:grpSpPr>
        <p:grpSp>
          <p:nvGrpSpPr>
            <p:cNvPr id="22" name="Group 21">
              <a:extLst>
                <a:ext uri="{FF2B5EF4-FFF2-40B4-BE49-F238E27FC236}">
                  <a16:creationId xmlns:a16="http://schemas.microsoft.com/office/drawing/2014/main" id="{52714F23-29BD-0B45-BE3A-E186E8CDBDB3}"/>
                </a:ext>
              </a:extLst>
            </p:cNvPr>
            <p:cNvGrpSpPr/>
            <p:nvPr/>
          </p:nvGrpSpPr>
          <p:grpSpPr>
            <a:xfrm>
              <a:off x="907449" y="1272805"/>
              <a:ext cx="5765617" cy="4088716"/>
              <a:chOff x="662893" y="1177108"/>
              <a:chExt cx="5765617" cy="4088716"/>
            </a:xfrm>
          </p:grpSpPr>
          <p:grpSp>
            <p:nvGrpSpPr>
              <p:cNvPr id="30" name="Group 29"/>
              <p:cNvGrpSpPr/>
              <p:nvPr/>
            </p:nvGrpSpPr>
            <p:grpSpPr>
              <a:xfrm>
                <a:off x="1054623" y="1177108"/>
                <a:ext cx="4950756" cy="4088716"/>
                <a:chOff x="2368023" y="1570190"/>
                <a:chExt cx="4950756" cy="4088716"/>
              </a:xfrm>
            </p:grpSpPr>
            <p:sp>
              <p:nvSpPr>
                <p:cNvPr id="5" name="Shape 646"/>
                <p:cNvSpPr/>
                <p:nvPr/>
              </p:nvSpPr>
              <p:spPr>
                <a:xfrm>
                  <a:off x="2368023"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3F3F3F"/>
                      </a:solidFill>
                      <a:latin typeface="Calibri"/>
                      <a:ea typeface="Calibri"/>
                      <a:cs typeface="Calibri"/>
                      <a:sym typeface="Calibri"/>
                    </a:rPr>
                    <a:t>Healthy</a:t>
                  </a:r>
                  <a:r>
                    <a:rPr lang="nl-NL" b="1" dirty="0">
                      <a:solidFill>
                        <a:srgbClr val="3F3F3F"/>
                      </a:solidFill>
                      <a:latin typeface="Calibri"/>
                      <a:ea typeface="Calibri"/>
                      <a:cs typeface="Calibri"/>
                      <a:sym typeface="Calibri"/>
                    </a:rPr>
                    <a:t> (H)</a:t>
                  </a:r>
                  <a:endParaRPr b="1" dirty="0">
                    <a:solidFill>
                      <a:srgbClr val="3F3F3F"/>
                    </a:solidFill>
                    <a:latin typeface="Calibri"/>
                    <a:ea typeface="Calibri"/>
                    <a:cs typeface="Calibri"/>
                    <a:sym typeface="Calibri"/>
                  </a:endParaRPr>
                </a:p>
              </p:txBody>
            </p:sp>
            <p:sp>
              <p:nvSpPr>
                <p:cNvPr id="8" name="Shape 646"/>
                <p:cNvSpPr/>
                <p:nvPr/>
              </p:nvSpPr>
              <p:spPr>
                <a:xfrm>
                  <a:off x="5489979"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dirty="0">
                      <a:solidFill>
                        <a:srgbClr val="3F3F3F"/>
                      </a:solidFill>
                      <a:latin typeface="Calibri"/>
                      <a:ea typeface="Calibri"/>
                      <a:cs typeface="Calibri"/>
                      <a:sym typeface="Calibri"/>
                    </a:rPr>
                    <a:t>Sick (S)</a:t>
                  </a:r>
                  <a:endParaRPr b="1" dirty="0">
                    <a:solidFill>
                      <a:srgbClr val="3F3F3F"/>
                    </a:solidFill>
                    <a:latin typeface="Calibri"/>
                    <a:ea typeface="Calibri"/>
                    <a:cs typeface="Calibri"/>
                    <a:sym typeface="Calibri"/>
                  </a:endParaRPr>
                </a:p>
              </p:txBody>
            </p:sp>
            <p:sp>
              <p:nvSpPr>
                <p:cNvPr id="9" name="Shape 646"/>
                <p:cNvSpPr/>
                <p:nvPr/>
              </p:nvSpPr>
              <p:spPr>
                <a:xfrm>
                  <a:off x="3918368" y="4287306"/>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a:solidFill>
                        <a:srgbClr val="3F3F3F"/>
                      </a:solidFill>
                      <a:latin typeface="Calibri"/>
                      <a:ea typeface="Calibri"/>
                      <a:cs typeface="Calibri"/>
                      <a:sym typeface="Calibri"/>
                    </a:rPr>
                    <a:t>Dead</a:t>
                  </a:r>
                  <a:r>
                    <a:rPr lang="nl-NL" sz="1600" b="1">
                      <a:solidFill>
                        <a:srgbClr val="3F3F3F"/>
                      </a:solidFill>
                      <a:latin typeface="Calibri"/>
                      <a:ea typeface="Calibri"/>
                      <a:cs typeface="Calibri"/>
                      <a:sym typeface="Calibri"/>
                    </a:rPr>
                    <a:t> (D)</a:t>
                  </a:r>
                  <a:endParaRPr sz="1600" b="1">
                    <a:solidFill>
                      <a:srgbClr val="3F3F3F"/>
                    </a:solidFill>
                    <a:latin typeface="Calibri"/>
                    <a:ea typeface="Calibri"/>
                    <a:cs typeface="Calibri"/>
                    <a:sym typeface="Calibri"/>
                  </a:endParaRPr>
                </a:p>
              </p:txBody>
            </p:sp>
            <p:cxnSp>
              <p:nvCxnSpPr>
                <p:cNvPr id="10" name="Shape 651"/>
                <p:cNvCxnSpPr>
                  <a:stCxn id="5" idx="0"/>
                  <a:endCxn id="8" idx="0"/>
                </p:cNvCxnSpPr>
                <p:nvPr/>
              </p:nvCxnSpPr>
              <p:spPr>
                <a:xfrm rot="5400000" flipH="1" flipV="1">
                  <a:off x="4843401" y="752623"/>
                  <a:ext cx="12700" cy="3121956"/>
                </a:xfrm>
                <a:prstGeom prst="curvedConnector3">
                  <a:avLst>
                    <a:gd name="adj1" fmla="val 2637213"/>
                  </a:avLst>
                </a:prstGeom>
                <a:noFill/>
                <a:ln w="25400" cap="flat" cmpd="sng">
                  <a:solidFill>
                    <a:srgbClr val="3F3F3F"/>
                  </a:solidFill>
                  <a:prstDash val="solid"/>
                  <a:round/>
                  <a:headEnd type="none" w="sm" len="sm"/>
                  <a:tailEnd type="triangle" w="lg" len="lg"/>
                </a:ln>
              </p:spPr>
            </p:cxnSp>
            <p:cxnSp>
              <p:nvCxnSpPr>
                <p:cNvPr id="14" name="Shape 651"/>
                <p:cNvCxnSpPr>
                  <a:stCxn id="5" idx="2"/>
                  <a:endCxn id="5" idx="1"/>
                </p:cNvCxnSpPr>
                <p:nvPr/>
              </p:nvCxnSpPr>
              <p:spPr>
                <a:xfrm rot="10800000" flipH="1">
                  <a:off x="2368023"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8" name="Shape 651"/>
                <p:cNvCxnSpPr>
                  <a:stCxn id="8" idx="6"/>
                  <a:endCxn id="8" idx="7"/>
                </p:cNvCxnSpPr>
                <p:nvPr/>
              </p:nvCxnSpPr>
              <p:spPr>
                <a:xfrm flipH="1" flipV="1">
                  <a:off x="7050957"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1" name="Shape 651"/>
                <p:cNvCxnSpPr>
                  <a:stCxn id="9" idx="2"/>
                  <a:endCxn id="9" idx="3"/>
                </p:cNvCxnSpPr>
                <p:nvPr/>
              </p:nvCxnSpPr>
              <p:spPr>
                <a:xfrm rot="10800000" flipH="1" flipV="1">
                  <a:off x="3918368" y="4973106"/>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4" name="Shape 651"/>
                <p:cNvCxnSpPr>
                  <a:stCxn id="5" idx="4"/>
                  <a:endCxn id="9" idx="1"/>
                </p:cNvCxnSpPr>
                <p:nvPr/>
              </p:nvCxnSpPr>
              <p:spPr>
                <a:xfrm>
                  <a:off x="3282423" y="3685201"/>
                  <a:ext cx="903767" cy="802971"/>
                </a:xfrm>
                <a:prstGeom prst="straightConnector1">
                  <a:avLst/>
                </a:prstGeom>
                <a:noFill/>
                <a:ln w="25400" cap="flat" cmpd="sng">
                  <a:solidFill>
                    <a:srgbClr val="3F3F3F"/>
                  </a:solidFill>
                  <a:prstDash val="solid"/>
                  <a:round/>
                  <a:headEnd type="none" w="sm" len="sm"/>
                  <a:tailEnd type="triangle" w="lg" len="lg"/>
                </a:ln>
              </p:spPr>
            </p:cxnSp>
            <p:cxnSp>
              <p:nvCxnSpPr>
                <p:cNvPr id="27" name="Shape 651"/>
                <p:cNvCxnSpPr>
                  <a:stCxn id="8" idx="4"/>
                  <a:endCxn id="9" idx="7"/>
                </p:cNvCxnSpPr>
                <p:nvPr/>
              </p:nvCxnSpPr>
              <p:spPr>
                <a:xfrm flipH="1">
                  <a:off x="5479346" y="3685201"/>
                  <a:ext cx="925033" cy="802971"/>
                </a:xfrm>
                <a:prstGeom prst="straightConnector1">
                  <a:avLst/>
                </a:prstGeom>
                <a:noFill/>
                <a:ln w="25400" cap="flat" cmpd="sng">
                  <a:solidFill>
                    <a:srgbClr val="3F3F3F"/>
                  </a:solidFill>
                  <a:prstDash val="solid"/>
                  <a:round/>
                  <a:headEnd type="none" w="sm" len="sm"/>
                  <a:tailEnd type="triangle" w="lg" len="lg"/>
                </a:ln>
              </p:spPr>
            </p:cxnSp>
            <p:sp>
              <p:nvSpPr>
                <p:cNvPr id="33" name="Shape 671"/>
                <p:cNvSpPr txBox="1"/>
                <p:nvPr/>
              </p:nvSpPr>
              <p:spPr>
                <a:xfrm>
                  <a:off x="4531904" y="1570190"/>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p_HS</a:t>
                  </a:r>
                  <a:endParaRPr sz="2200" dirty="0">
                    <a:solidFill>
                      <a:schemeClr val="dk1"/>
                    </a:solidFill>
                    <a:latin typeface="Calibri"/>
                    <a:ea typeface="Calibri"/>
                    <a:cs typeface="Calibri"/>
                    <a:sym typeface="Calibri"/>
                  </a:endParaRPr>
                </a:p>
              </p:txBody>
            </p:sp>
            <p:sp>
              <p:nvSpPr>
                <p:cNvPr id="34" name="Shape 671"/>
                <p:cNvSpPr txBox="1"/>
                <p:nvPr/>
              </p:nvSpPr>
              <p:spPr>
                <a:xfrm>
                  <a:off x="2903746" y="3963645"/>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p_HD</a:t>
                  </a:r>
                  <a:endParaRPr sz="2200" dirty="0">
                    <a:solidFill>
                      <a:schemeClr val="dk1"/>
                    </a:solidFill>
                    <a:latin typeface="Calibri"/>
                    <a:ea typeface="Calibri"/>
                    <a:cs typeface="Calibri"/>
                    <a:sym typeface="Calibri"/>
                  </a:endParaRPr>
                </a:p>
              </p:txBody>
            </p:sp>
            <p:sp>
              <p:nvSpPr>
                <p:cNvPr id="35" name="Shape 671"/>
                <p:cNvSpPr txBox="1"/>
                <p:nvPr/>
              </p:nvSpPr>
              <p:spPr>
                <a:xfrm>
                  <a:off x="6014680" y="4011814"/>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p_SD</a:t>
                  </a:r>
                  <a:endParaRPr sz="2200" dirty="0">
                    <a:solidFill>
                      <a:schemeClr val="dk1"/>
                    </a:solidFill>
                    <a:latin typeface="Calibri"/>
                    <a:ea typeface="Calibri"/>
                    <a:cs typeface="Calibri"/>
                    <a:sym typeface="Calibri"/>
                  </a:endParaRPr>
                </a:p>
              </p:txBody>
            </p:sp>
          </p:grpSp>
          <p:sp>
            <p:nvSpPr>
              <p:cNvPr id="31" name="Shape 671">
                <a:extLst>
                  <a:ext uri="{FF2B5EF4-FFF2-40B4-BE49-F238E27FC236}">
                    <a16:creationId xmlns:a16="http://schemas.microsoft.com/office/drawing/2014/main" id="{3DCC5847-05EB-4148-AB12-E897AE1473DA}"/>
                  </a:ext>
                </a:extLst>
              </p:cNvPr>
              <p:cNvSpPr txBox="1"/>
              <p:nvPr/>
            </p:nvSpPr>
            <p:spPr>
              <a:xfrm>
                <a:off x="5592856" y="1295023"/>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p_SS</a:t>
                </a:r>
                <a:endParaRPr sz="2200" dirty="0">
                  <a:solidFill>
                    <a:schemeClr val="dk1"/>
                  </a:solidFill>
                  <a:latin typeface="Calibri"/>
                  <a:ea typeface="Calibri"/>
                  <a:cs typeface="Calibri"/>
                  <a:sym typeface="Calibri"/>
                </a:endParaRPr>
              </a:p>
            </p:txBody>
          </p:sp>
          <p:sp>
            <p:nvSpPr>
              <p:cNvPr id="32" name="Shape 671">
                <a:extLst>
                  <a:ext uri="{FF2B5EF4-FFF2-40B4-BE49-F238E27FC236}">
                    <a16:creationId xmlns:a16="http://schemas.microsoft.com/office/drawing/2014/main" id="{CB197342-504E-D74C-A02A-E2F56F121572}"/>
                  </a:ext>
                </a:extLst>
              </p:cNvPr>
              <p:cNvSpPr txBox="1"/>
              <p:nvPr/>
            </p:nvSpPr>
            <p:spPr>
              <a:xfrm>
                <a:off x="1598557" y="4871107"/>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p_DD</a:t>
                </a:r>
                <a:endParaRPr sz="2200" dirty="0">
                  <a:solidFill>
                    <a:schemeClr val="dk1"/>
                  </a:solidFill>
                  <a:latin typeface="Calibri"/>
                  <a:ea typeface="Calibri"/>
                  <a:cs typeface="Calibri"/>
                  <a:sym typeface="Calibri"/>
                </a:endParaRPr>
              </a:p>
            </p:txBody>
          </p:sp>
          <p:sp>
            <p:nvSpPr>
              <p:cNvPr id="36" name="Shape 671">
                <a:extLst>
                  <a:ext uri="{FF2B5EF4-FFF2-40B4-BE49-F238E27FC236}">
                    <a16:creationId xmlns:a16="http://schemas.microsoft.com/office/drawing/2014/main" id="{AB4AB283-E1C8-8A4D-8D32-255E06023808}"/>
                  </a:ext>
                </a:extLst>
              </p:cNvPr>
              <p:cNvSpPr txBox="1"/>
              <p:nvPr/>
            </p:nvSpPr>
            <p:spPr>
              <a:xfrm>
                <a:off x="662893" y="1295023"/>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p_HH</a:t>
                </a:r>
                <a:endParaRPr sz="2200" dirty="0">
                  <a:solidFill>
                    <a:schemeClr val="dk1"/>
                  </a:solidFill>
                  <a:latin typeface="Calibri"/>
                  <a:ea typeface="Calibri"/>
                  <a:cs typeface="Calibri"/>
                  <a:sym typeface="Calibri"/>
                </a:endParaRPr>
              </a:p>
            </p:txBody>
          </p:sp>
        </p:grpSp>
        <p:sp>
          <p:nvSpPr>
            <p:cNvPr id="29" name="TextBox 28">
              <a:extLst>
                <a:ext uri="{FF2B5EF4-FFF2-40B4-BE49-F238E27FC236}">
                  <a16:creationId xmlns:a16="http://schemas.microsoft.com/office/drawing/2014/main" id="{1E3CEA3C-616C-794E-BA55-B60D6455A9D7}"/>
                </a:ext>
              </a:extLst>
            </p:cNvPr>
            <p:cNvSpPr txBox="1"/>
            <p:nvPr/>
          </p:nvSpPr>
          <p:spPr>
            <a:xfrm>
              <a:off x="3576083" y="1215649"/>
              <a:ext cx="797442"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0.05</a:t>
              </a:r>
            </a:p>
          </p:txBody>
        </p:sp>
        <p:sp>
          <p:nvSpPr>
            <p:cNvPr id="39" name="TextBox 38">
              <a:extLst>
                <a:ext uri="{FF2B5EF4-FFF2-40B4-BE49-F238E27FC236}">
                  <a16:creationId xmlns:a16="http://schemas.microsoft.com/office/drawing/2014/main" id="{9078B484-C97E-A244-A4CB-1BBD7525D03E}"/>
                </a:ext>
              </a:extLst>
            </p:cNvPr>
            <p:cNvSpPr txBox="1"/>
            <p:nvPr/>
          </p:nvSpPr>
          <p:spPr>
            <a:xfrm>
              <a:off x="1780510" y="5025656"/>
              <a:ext cx="797442" cy="430887"/>
            </a:xfrm>
            <a:prstGeom prst="rect">
              <a:avLst/>
            </a:prstGeom>
            <a:solidFill>
              <a:schemeClr val="bg1"/>
            </a:solidFill>
          </p:spPr>
          <p:txBody>
            <a:bodyPr wrap="square" rtlCol="0">
              <a:spAutoFit/>
            </a:bodyPr>
            <a:lstStyle/>
            <a:p>
              <a:pPr algn="r"/>
              <a:r>
                <a:rPr lang="en-US" sz="2200" dirty="0">
                  <a:latin typeface="Calibri" panose="020F0502020204030204" pitchFamily="34" charset="0"/>
                  <a:cs typeface="Calibri" panose="020F0502020204030204" pitchFamily="34" charset="0"/>
                </a:rPr>
                <a:t>1.0</a:t>
              </a:r>
            </a:p>
          </p:txBody>
        </p:sp>
      </p:grpSp>
      <p:sp>
        <p:nvSpPr>
          <p:cNvPr id="2" name="TextBox 1">
            <a:extLst>
              <a:ext uri="{FF2B5EF4-FFF2-40B4-BE49-F238E27FC236}">
                <a16:creationId xmlns:a16="http://schemas.microsoft.com/office/drawing/2014/main" id="{21E4A7EB-49AB-CE46-AADE-B5264CB47207}"/>
              </a:ext>
            </a:extLst>
          </p:cNvPr>
          <p:cNvSpPr txBox="1"/>
          <p:nvPr/>
        </p:nvSpPr>
        <p:spPr>
          <a:xfrm>
            <a:off x="4985393" y="3727707"/>
            <a:ext cx="797442" cy="430887"/>
          </a:xfrm>
          <a:prstGeom prst="rect">
            <a:avLst/>
          </a:prstGeom>
          <a:solidFill>
            <a:schemeClr val="bg1"/>
          </a:solidFill>
        </p:spPr>
        <p:txBody>
          <a:bodyPr wrap="square" rtlCol="0">
            <a:spAutoFit/>
          </a:bodyPr>
          <a:lstStyle/>
          <a:p>
            <a:r>
              <a:rPr lang="en-US" sz="2200" dirty="0">
                <a:solidFill>
                  <a:schemeClr val="accent1"/>
                </a:solidFill>
                <a:latin typeface="Calibri" panose="020F0502020204030204" pitchFamily="34" charset="0"/>
                <a:cs typeface="Calibri" panose="020F0502020204030204" pitchFamily="34" charset="0"/>
              </a:rPr>
              <a:t>0.14</a:t>
            </a:r>
          </a:p>
        </p:txBody>
      </p:sp>
      <p:sp>
        <p:nvSpPr>
          <p:cNvPr id="25" name="TextBox 24">
            <a:extLst>
              <a:ext uri="{FF2B5EF4-FFF2-40B4-BE49-F238E27FC236}">
                <a16:creationId xmlns:a16="http://schemas.microsoft.com/office/drawing/2014/main" id="{7FD8452C-6231-7248-8D4A-7F5562A3C508}"/>
              </a:ext>
            </a:extLst>
          </p:cNvPr>
          <p:cNvSpPr txBox="1"/>
          <p:nvPr/>
        </p:nvSpPr>
        <p:spPr>
          <a:xfrm>
            <a:off x="1789813" y="3788735"/>
            <a:ext cx="797442" cy="430887"/>
          </a:xfrm>
          <a:prstGeom prst="rect">
            <a:avLst/>
          </a:prstGeom>
          <a:solidFill>
            <a:schemeClr val="bg1"/>
          </a:solidFill>
        </p:spPr>
        <p:txBody>
          <a:bodyPr wrap="square" rtlCol="0">
            <a:spAutoFit/>
          </a:bodyPr>
          <a:lstStyle/>
          <a:p>
            <a:r>
              <a:rPr lang="en-US" sz="2200" dirty="0">
                <a:solidFill>
                  <a:schemeClr val="accent1"/>
                </a:solidFill>
                <a:latin typeface="Calibri" panose="020F0502020204030204" pitchFamily="34" charset="0"/>
                <a:cs typeface="Calibri" panose="020F0502020204030204" pitchFamily="34" charset="0"/>
              </a:rPr>
              <a:t>0.04</a:t>
            </a:r>
          </a:p>
        </p:txBody>
      </p:sp>
      <p:sp>
        <p:nvSpPr>
          <p:cNvPr id="26" name="TextBox 25">
            <a:extLst>
              <a:ext uri="{FF2B5EF4-FFF2-40B4-BE49-F238E27FC236}">
                <a16:creationId xmlns:a16="http://schemas.microsoft.com/office/drawing/2014/main" id="{7DC827C6-D54C-F14D-9F41-43F53B660FC6}"/>
              </a:ext>
            </a:extLst>
          </p:cNvPr>
          <p:cNvSpPr txBox="1"/>
          <p:nvPr/>
        </p:nvSpPr>
        <p:spPr>
          <a:xfrm>
            <a:off x="772631" y="1336158"/>
            <a:ext cx="1800448"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1 - 0.02 - 0.05</a:t>
            </a:r>
          </a:p>
        </p:txBody>
      </p:sp>
      <p:sp>
        <p:nvSpPr>
          <p:cNvPr id="28" name="TextBox 27">
            <a:extLst>
              <a:ext uri="{FF2B5EF4-FFF2-40B4-BE49-F238E27FC236}">
                <a16:creationId xmlns:a16="http://schemas.microsoft.com/office/drawing/2014/main" id="{63D5FC81-3B5E-1E46-891A-88FED6BA1C01}"/>
              </a:ext>
            </a:extLst>
          </p:cNvPr>
          <p:cNvSpPr txBox="1"/>
          <p:nvPr/>
        </p:nvSpPr>
        <p:spPr>
          <a:xfrm>
            <a:off x="797439" y="1307804"/>
            <a:ext cx="1648049" cy="430887"/>
          </a:xfrm>
          <a:prstGeom prst="rect">
            <a:avLst/>
          </a:prstGeom>
          <a:solidFill>
            <a:schemeClr val="bg1"/>
          </a:solidFill>
        </p:spPr>
        <p:txBody>
          <a:bodyPr wrap="square" rtlCol="0">
            <a:spAutoFit/>
          </a:bodyPr>
          <a:lstStyle/>
          <a:p>
            <a:pPr algn="ctr"/>
            <a:r>
              <a:rPr lang="en-US" sz="2200" dirty="0">
                <a:latin typeface="Calibri" panose="020F0502020204030204" pitchFamily="34" charset="0"/>
                <a:cs typeface="Calibri" panose="020F0502020204030204" pitchFamily="34" charset="0"/>
              </a:rPr>
              <a:t>0.91</a:t>
            </a:r>
          </a:p>
        </p:txBody>
      </p:sp>
      <p:sp>
        <p:nvSpPr>
          <p:cNvPr id="38" name="TextBox 37">
            <a:extLst>
              <a:ext uri="{FF2B5EF4-FFF2-40B4-BE49-F238E27FC236}">
                <a16:creationId xmlns:a16="http://schemas.microsoft.com/office/drawing/2014/main" id="{BD6D90C2-F986-944F-B832-B054A10D158C}"/>
              </a:ext>
            </a:extLst>
          </p:cNvPr>
          <p:cNvSpPr txBox="1"/>
          <p:nvPr/>
        </p:nvSpPr>
        <p:spPr>
          <a:xfrm>
            <a:off x="5886892" y="1336157"/>
            <a:ext cx="1070345" cy="430887"/>
          </a:xfrm>
          <a:prstGeom prst="rect">
            <a:avLst/>
          </a:prstGeom>
          <a:solidFill>
            <a:schemeClr val="bg1"/>
          </a:solidFill>
        </p:spPr>
        <p:txBody>
          <a:bodyPr wrap="square" rtlCol="0">
            <a:spAutoFit/>
          </a:bodyPr>
          <a:lstStyle/>
          <a:p>
            <a:pPr algn="ctr"/>
            <a:r>
              <a:rPr lang="en-US" sz="2200" dirty="0">
                <a:latin typeface="Calibri" panose="020F0502020204030204" pitchFamily="34" charset="0"/>
                <a:cs typeface="Calibri" panose="020F0502020204030204" pitchFamily="34" charset="0"/>
              </a:rPr>
              <a:t>0.86</a:t>
            </a:r>
          </a:p>
        </p:txBody>
      </p:sp>
      <p:graphicFrame>
        <p:nvGraphicFramePr>
          <p:cNvPr id="40" name="Shape 683">
            <a:extLst>
              <a:ext uri="{FF2B5EF4-FFF2-40B4-BE49-F238E27FC236}">
                <a16:creationId xmlns:a16="http://schemas.microsoft.com/office/drawing/2014/main" id="{1B68BE92-F4EE-BC4D-9A9B-F236ABA5FAE6}"/>
              </a:ext>
            </a:extLst>
          </p:cNvPr>
          <p:cNvGraphicFramePr/>
          <p:nvPr>
            <p:extLst>
              <p:ext uri="{D42A27DB-BD31-4B8C-83A1-F6EECF244321}">
                <p14:modId xmlns:p14="http://schemas.microsoft.com/office/powerpoint/2010/main" val="1364858728"/>
              </p:ext>
            </p:extLst>
          </p:nvPr>
        </p:nvGraphicFramePr>
        <p:xfrm>
          <a:off x="4870889" y="4758093"/>
          <a:ext cx="4023400" cy="1478320"/>
        </p:xfrm>
        <a:graphic>
          <a:graphicData uri="http://schemas.openxmlformats.org/drawingml/2006/table">
            <a:tbl>
              <a:tblPr firstRow="1" bandRow="1">
                <a:noFill/>
              </a:tblPr>
              <a:tblGrid>
                <a:gridCol w="1005850">
                  <a:extLst>
                    <a:ext uri="{9D8B030D-6E8A-4147-A177-3AD203B41FA5}">
                      <a16:colId xmlns:a16="http://schemas.microsoft.com/office/drawing/2014/main" val="20000"/>
                    </a:ext>
                  </a:extLst>
                </a:gridCol>
                <a:gridCol w="1005850">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1005850">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err="1">
                          <a:latin typeface="Calibri"/>
                          <a:ea typeface="Calibri"/>
                          <a:cs typeface="Calibri"/>
                          <a:sym typeface="Calibri"/>
                        </a:rPr>
                        <a:t>Healthy</a:t>
                      </a:r>
                      <a:endParaRPr sz="1800" b="0" u="none" strike="noStrike" cap="none">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a:latin typeface="Calibri"/>
                          <a:ea typeface="Calibri"/>
                          <a:cs typeface="Calibri"/>
                          <a:sym typeface="Calibri"/>
                        </a:rPr>
                        <a:t>Sick</a:t>
                      </a: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a:latin typeface="Calibri"/>
                          <a:ea typeface="Calibri"/>
                          <a:cs typeface="Calibri"/>
                          <a:sym typeface="Calibri"/>
                        </a:rPr>
                        <a:t>Dead</a:t>
                      </a: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Healthy</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0.91</a:t>
                      </a:r>
                      <a:endParaRPr sz="1800" u="none" strike="noStrike" cap="none" dirty="0">
                        <a:latin typeface="Calibri"/>
                        <a:ea typeface="Calibri"/>
                        <a:cs typeface="Calibri"/>
                        <a:sym typeface="Calibri"/>
                      </a:endParaRPr>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0.05</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solidFill>
                            <a:schemeClr val="accent1"/>
                          </a:solidFill>
                          <a:latin typeface="Calibri"/>
                          <a:ea typeface="Calibri"/>
                          <a:cs typeface="Calibri"/>
                          <a:sym typeface="Calibri"/>
                        </a:rPr>
                        <a:t>0.04</a:t>
                      </a:r>
                      <a:endParaRPr sz="1800" u="none" strike="noStrike" cap="none" dirty="0">
                        <a:solidFill>
                          <a:schemeClr val="accent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66475">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Sick</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dirty="0"/>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0.86</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solidFill>
                            <a:schemeClr val="accent1"/>
                          </a:solidFill>
                          <a:latin typeface="Calibri"/>
                          <a:ea typeface="Calibri"/>
                          <a:cs typeface="Calibri"/>
                          <a:sym typeface="Calibri"/>
                        </a:rPr>
                        <a:t>0.14</a:t>
                      </a:r>
                      <a:endParaRPr sz="1800" u="none" strike="noStrike" cap="none" dirty="0">
                        <a:solidFill>
                          <a:schemeClr val="accent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Dead</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sz="1800" u="none" strike="noStrike" cap="none" dirty="0">
                        <a:latin typeface="Calibri"/>
                        <a:ea typeface="Calibri"/>
                        <a:cs typeface="Calibri"/>
                        <a:sym typeface="Calibri"/>
                      </a:endParaRPr>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1.0</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41" name="Shape 684">
            <a:extLst>
              <a:ext uri="{FF2B5EF4-FFF2-40B4-BE49-F238E27FC236}">
                <a16:creationId xmlns:a16="http://schemas.microsoft.com/office/drawing/2014/main" id="{E1CBFB2A-C33A-4C47-805D-DA02EB301FA8}"/>
              </a:ext>
            </a:extLst>
          </p:cNvPr>
          <p:cNvSpPr txBox="1"/>
          <p:nvPr/>
        </p:nvSpPr>
        <p:spPr>
          <a:xfrm rot="-5400000">
            <a:off x="4344176" y="5470687"/>
            <a:ext cx="735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err="1">
                <a:solidFill>
                  <a:schemeClr val="dk1"/>
                </a:solidFill>
                <a:latin typeface="Calibri"/>
                <a:ea typeface="Calibri"/>
                <a:cs typeface="Calibri"/>
                <a:sym typeface="Calibri"/>
              </a:rPr>
              <a:t>From</a:t>
            </a:r>
            <a:r>
              <a:rPr lang="nl-NL"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42" name="Shape 685">
            <a:extLst>
              <a:ext uri="{FF2B5EF4-FFF2-40B4-BE49-F238E27FC236}">
                <a16:creationId xmlns:a16="http://schemas.microsoft.com/office/drawing/2014/main" id="{8F631E48-39B4-B84F-BCE8-B2094C5131B0}"/>
              </a:ext>
            </a:extLst>
          </p:cNvPr>
          <p:cNvSpPr txBox="1"/>
          <p:nvPr/>
        </p:nvSpPr>
        <p:spPr>
          <a:xfrm>
            <a:off x="5918864" y="4478203"/>
            <a:ext cx="460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err="1">
                <a:solidFill>
                  <a:schemeClr val="dk1"/>
                </a:solidFill>
                <a:latin typeface="Calibri"/>
                <a:ea typeface="Calibri"/>
                <a:cs typeface="Calibri"/>
                <a:sym typeface="Calibri"/>
              </a:rPr>
              <a:t>To</a:t>
            </a:r>
            <a:r>
              <a:rPr lang="nl-NL"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9C4BB28-0AD7-EA46-8A6A-7D83DD686535}"/>
                  </a:ext>
                </a:extLst>
              </p:cNvPr>
              <p:cNvSpPr txBox="1"/>
              <p:nvPr/>
            </p:nvSpPr>
            <p:spPr>
              <a:xfrm>
                <a:off x="6819900" y="2857500"/>
                <a:ext cx="1497589" cy="646331"/>
              </a:xfrm>
              <a:prstGeom prst="rect">
                <a:avLst/>
              </a:prstGeom>
              <a:noFill/>
              <a:ln w="28575">
                <a:solidFill>
                  <a:schemeClr val="accent1">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i="1" dirty="0" smtClean="0">
                          <a:latin typeface="Cambria Math" panose="02040503050406030204" pitchFamily="18" charset="0"/>
                        </a:rPr>
                        <m:t>𝑡</m:t>
                      </m:r>
                      <m:r>
                        <a:rPr lang="en-US" sz="3600" i="1" dirty="0">
                          <a:latin typeface="Cambria Math" panose="02040503050406030204" pitchFamily="18" charset="0"/>
                        </a:rPr>
                        <m:t> </m:t>
                      </m:r>
                      <m:r>
                        <a:rPr lang="en-US" sz="3600" i="1" dirty="0" smtClean="0">
                          <a:latin typeface="Cambria Math" panose="02040503050406030204" pitchFamily="18" charset="0"/>
                        </a:rPr>
                        <m:t>=</m:t>
                      </m:r>
                      <m:r>
                        <a:rPr lang="en-US" sz="3600" b="0" i="1" dirty="0" smtClean="0">
                          <a:latin typeface="Cambria Math" panose="02040503050406030204" pitchFamily="18" charset="0"/>
                        </a:rPr>
                        <m:t>2</m:t>
                      </m:r>
                    </m:oMath>
                  </m:oMathPara>
                </a14:m>
                <a:endParaRPr lang="en-US" sz="3600" dirty="0"/>
              </a:p>
            </p:txBody>
          </p:sp>
        </mc:Choice>
        <mc:Fallback xmlns="">
          <p:sp>
            <p:nvSpPr>
              <p:cNvPr id="4" name="TextBox 3">
                <a:extLst>
                  <a:ext uri="{FF2B5EF4-FFF2-40B4-BE49-F238E27FC236}">
                    <a16:creationId xmlns:a16="http://schemas.microsoft.com/office/drawing/2014/main" id="{19C4BB28-0AD7-EA46-8A6A-7D83DD686535}"/>
                  </a:ext>
                </a:extLst>
              </p:cNvPr>
              <p:cNvSpPr txBox="1">
                <a:spLocks noRot="1" noChangeAspect="1" noMove="1" noResize="1" noEditPoints="1" noAdjustHandles="1" noChangeArrowheads="1" noChangeShapeType="1" noTextEdit="1"/>
              </p:cNvSpPr>
              <p:nvPr/>
            </p:nvSpPr>
            <p:spPr>
              <a:xfrm>
                <a:off x="6819900" y="2857500"/>
                <a:ext cx="1497589" cy="646331"/>
              </a:xfrm>
              <a:prstGeom prst="rect">
                <a:avLst/>
              </a:prstGeom>
              <a:blipFill>
                <a:blip r:embed="rId3"/>
                <a:stretch>
                  <a:fillRect b="-22222"/>
                </a:stretch>
              </a:blipFill>
              <a:ln w="28575">
                <a:solidFill>
                  <a:schemeClr val="accent1">
                    <a:lumMod val="7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2634978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840431" y="274638"/>
            <a:ext cx="7875551"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Simulating Cohort with  Time-Varying Probabilities</a:t>
            </a:r>
            <a:endParaRPr dirty="0"/>
          </a:p>
        </p:txBody>
      </p:sp>
      <p:sp>
        <p:nvSpPr>
          <p:cNvPr id="562" name="Shape 562"/>
          <p:cNvSpPr txBox="1">
            <a:spLocks noGrp="1"/>
          </p:cNvSpPr>
          <p:nvPr>
            <p:ph idx="1"/>
          </p:nvPr>
        </p:nvSpPr>
        <p:spPr>
          <a:xfrm>
            <a:off x="840425" y="1382233"/>
            <a:ext cx="8015700" cy="4902467"/>
          </a:xfrm>
          <a:prstGeom prst="rect">
            <a:avLst/>
          </a:prstGeom>
        </p:spPr>
        <p:txBody>
          <a:bodyPr spcFirstLastPara="1" wrap="square" lIns="91425" tIns="91425" rIns="91425" bIns="91425" anchor="t" anchorCtr="0">
            <a:noAutofit/>
          </a:bodyPr>
          <a:lstStyle/>
          <a:p>
            <a:pPr marL="457200" indent="-381000">
              <a:spcBef>
                <a:spcPts val="2400"/>
              </a:spcBef>
              <a:spcAft>
                <a:spcPts val="1800"/>
              </a:spcAft>
              <a:buSzPts val="2400"/>
            </a:pPr>
            <a:r>
              <a:rPr lang="en-US" sz="2400" dirty="0">
                <a:solidFill>
                  <a:schemeClr val="dk1"/>
                </a:solidFill>
              </a:rPr>
              <a:t>Cohort distribution at next time step is still calculated through matrix multiplication, but </a:t>
            </a:r>
            <a:r>
              <a:rPr lang="en-US" sz="2400" b="1" i="1" dirty="0">
                <a:solidFill>
                  <a:schemeClr val="dk1"/>
                </a:solidFill>
              </a:rPr>
              <a:t>matrix changes over time</a:t>
            </a:r>
          </a:p>
          <a:p>
            <a:pPr marL="457200" indent="-381000">
              <a:spcBef>
                <a:spcPts val="2400"/>
              </a:spcBef>
              <a:spcAft>
                <a:spcPts val="1800"/>
              </a:spcAft>
              <a:buSzPts val="2400"/>
            </a:pPr>
            <a:endParaRPr lang="en-US" sz="2400" dirty="0"/>
          </a:p>
        </p:txBody>
      </p:sp>
      <p:sp>
        <p:nvSpPr>
          <p:cNvPr id="563" name="Shape 563"/>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31</a:t>
            </a:fld>
            <a:endParaRPr/>
          </a:p>
        </p:txBody>
      </p:sp>
      <p:sp>
        <p:nvSpPr>
          <p:cNvPr id="5" name="Shape 687">
            <a:extLst>
              <a:ext uri="{FF2B5EF4-FFF2-40B4-BE49-F238E27FC236}">
                <a16:creationId xmlns:a16="http://schemas.microsoft.com/office/drawing/2014/main" id="{01E1A386-F894-1747-AE49-46DB0C763F86}"/>
              </a:ext>
            </a:extLst>
          </p:cNvPr>
          <p:cNvSpPr txBox="1"/>
          <p:nvPr/>
        </p:nvSpPr>
        <p:spPr>
          <a:xfrm>
            <a:off x="3425585" y="4113960"/>
            <a:ext cx="6624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grpSp>
        <p:nvGrpSpPr>
          <p:cNvPr id="6" name="Shape 688">
            <a:extLst>
              <a:ext uri="{FF2B5EF4-FFF2-40B4-BE49-F238E27FC236}">
                <a16:creationId xmlns:a16="http://schemas.microsoft.com/office/drawing/2014/main" id="{AD8D9C44-B472-124C-9A58-137EA4268951}"/>
              </a:ext>
            </a:extLst>
          </p:cNvPr>
          <p:cNvGrpSpPr/>
          <p:nvPr/>
        </p:nvGrpSpPr>
        <p:grpSpPr>
          <a:xfrm>
            <a:off x="4256861" y="4076821"/>
            <a:ext cx="2235200" cy="566781"/>
            <a:chOff x="1297709" y="3978991"/>
            <a:chExt cx="2235200" cy="566781"/>
          </a:xfrm>
        </p:grpSpPr>
        <p:sp>
          <p:nvSpPr>
            <p:cNvPr id="7" name="Shape 689">
              <a:extLst>
                <a:ext uri="{FF2B5EF4-FFF2-40B4-BE49-F238E27FC236}">
                  <a16:creationId xmlns:a16="http://schemas.microsoft.com/office/drawing/2014/main" id="{F444937B-74F7-0A4F-8D74-36E212601A9B}"/>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 name="Shape 690">
              <a:extLst>
                <a:ext uri="{FF2B5EF4-FFF2-40B4-BE49-F238E27FC236}">
                  <a16:creationId xmlns:a16="http://schemas.microsoft.com/office/drawing/2014/main" id="{B9DC4299-EDCC-0844-BE43-DFEE93C8F387}"/>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9" name="Shape 691">
              <a:extLst>
                <a:ext uri="{FF2B5EF4-FFF2-40B4-BE49-F238E27FC236}">
                  <a16:creationId xmlns:a16="http://schemas.microsoft.com/office/drawing/2014/main" id="{7F2C2488-3470-7B46-B958-337BC42A778B}"/>
                </a:ext>
              </a:extLst>
            </p:cNvPr>
            <p:cNvSpPr/>
            <p:nvPr/>
          </p:nvSpPr>
          <p:spPr>
            <a:xfrm>
              <a:off x="2197178" y="3978991"/>
              <a:ext cx="4251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t</a:t>
              </a:r>
              <a:endParaRPr sz="2600">
                <a:solidFill>
                  <a:schemeClr val="dk1"/>
                </a:solidFill>
                <a:latin typeface="Arial"/>
                <a:ea typeface="Arial"/>
                <a:cs typeface="Arial"/>
                <a:sym typeface="Arial"/>
              </a:endParaRPr>
            </a:p>
          </p:txBody>
        </p:sp>
        <p:cxnSp>
          <p:nvCxnSpPr>
            <p:cNvPr id="10" name="Shape 692">
              <a:extLst>
                <a:ext uri="{FF2B5EF4-FFF2-40B4-BE49-F238E27FC236}">
                  <a16:creationId xmlns:a16="http://schemas.microsoft.com/office/drawing/2014/main" id="{B90DF76E-932C-BB4A-AB9F-6CBF7E65AE19}"/>
                </a:ext>
              </a:extLst>
            </p:cNvPr>
            <p:cNvCxnSpPr/>
            <p:nvPr/>
          </p:nvCxnSpPr>
          <p:spPr>
            <a:xfrm>
              <a:off x="1413164" y="4271392"/>
              <a:ext cx="731400" cy="0"/>
            </a:xfrm>
            <a:prstGeom prst="straightConnector1">
              <a:avLst/>
            </a:prstGeom>
            <a:noFill/>
            <a:ln w="19050" cap="flat" cmpd="sng">
              <a:solidFill>
                <a:schemeClr val="dk1"/>
              </a:solidFill>
              <a:prstDash val="solid"/>
              <a:round/>
              <a:headEnd type="none" w="sm" len="sm"/>
              <a:tailEnd type="none" w="sm" len="sm"/>
            </a:ln>
          </p:spPr>
        </p:cxnSp>
        <p:cxnSp>
          <p:nvCxnSpPr>
            <p:cNvPr id="11" name="Shape 693">
              <a:extLst>
                <a:ext uri="{FF2B5EF4-FFF2-40B4-BE49-F238E27FC236}">
                  <a16:creationId xmlns:a16="http://schemas.microsoft.com/office/drawing/2014/main" id="{2784D020-CBBF-274A-AED7-A26D8A2F5905}"/>
                </a:ext>
              </a:extLst>
            </p:cNvPr>
            <p:cNvCxnSpPr/>
            <p:nvPr/>
          </p:nvCxnSpPr>
          <p:spPr>
            <a:xfrm>
              <a:off x="2670384" y="4271392"/>
              <a:ext cx="731400" cy="0"/>
            </a:xfrm>
            <a:prstGeom prst="straightConnector1">
              <a:avLst/>
            </a:prstGeom>
            <a:noFill/>
            <a:ln w="19050" cap="flat" cmpd="sng">
              <a:solidFill>
                <a:schemeClr val="dk1"/>
              </a:solidFill>
              <a:prstDash val="solid"/>
              <a:round/>
              <a:headEnd type="none" w="sm" len="sm"/>
              <a:tailEnd type="none" w="sm" len="sm"/>
            </a:ln>
          </p:spPr>
        </p:cxnSp>
      </p:grpSp>
      <p:grpSp>
        <p:nvGrpSpPr>
          <p:cNvPr id="12" name="Shape 694">
            <a:extLst>
              <a:ext uri="{FF2B5EF4-FFF2-40B4-BE49-F238E27FC236}">
                <a16:creationId xmlns:a16="http://schemas.microsoft.com/office/drawing/2014/main" id="{38667B5C-1E5A-854B-8565-B84265C39FC4}"/>
              </a:ext>
            </a:extLst>
          </p:cNvPr>
          <p:cNvGrpSpPr/>
          <p:nvPr/>
        </p:nvGrpSpPr>
        <p:grpSpPr>
          <a:xfrm>
            <a:off x="1019508" y="4076821"/>
            <a:ext cx="2235200" cy="566781"/>
            <a:chOff x="1297709" y="3978991"/>
            <a:chExt cx="2235200" cy="566781"/>
          </a:xfrm>
        </p:grpSpPr>
        <p:sp>
          <p:nvSpPr>
            <p:cNvPr id="13" name="Shape 695">
              <a:extLst>
                <a:ext uri="{FF2B5EF4-FFF2-40B4-BE49-F238E27FC236}">
                  <a16:creationId xmlns:a16="http://schemas.microsoft.com/office/drawing/2014/main" id="{09BAF225-5A20-DD49-8B33-8BC8814B021E}"/>
                </a:ext>
              </a:extLst>
            </p:cNvPr>
            <p:cNvSpPr/>
            <p:nvPr/>
          </p:nvSpPr>
          <p:spPr>
            <a:xfrm>
              <a:off x="12977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4" name="Shape 696">
              <a:extLst>
                <a:ext uri="{FF2B5EF4-FFF2-40B4-BE49-F238E27FC236}">
                  <a16:creationId xmlns:a16="http://schemas.microsoft.com/office/drawing/2014/main" id="{FF2CE0D0-E687-B049-B964-D3AFB4B90A73}"/>
                </a:ext>
              </a:extLst>
            </p:cNvPr>
            <p:cNvSpPr/>
            <p:nvPr/>
          </p:nvSpPr>
          <p:spPr>
            <a:xfrm flipH="1">
              <a:off x="3417409" y="3997072"/>
              <a:ext cx="115500" cy="5487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 name="Shape 697">
              <a:extLst>
                <a:ext uri="{FF2B5EF4-FFF2-40B4-BE49-F238E27FC236}">
                  <a16:creationId xmlns:a16="http://schemas.microsoft.com/office/drawing/2014/main" id="{99A0D79F-ADB5-2D47-B0C4-9F1ABFAA4113}"/>
                </a:ext>
              </a:extLst>
            </p:cNvPr>
            <p:cNvSpPr/>
            <p:nvPr/>
          </p:nvSpPr>
          <p:spPr>
            <a:xfrm>
              <a:off x="2095582" y="3978991"/>
              <a:ext cx="715200" cy="49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2600" i="1">
                  <a:solidFill>
                    <a:schemeClr val="dk1"/>
                  </a:solidFill>
                  <a:latin typeface="Constantia"/>
                  <a:ea typeface="Constantia"/>
                  <a:cs typeface="Constantia"/>
                  <a:sym typeface="Constantia"/>
                </a:rPr>
                <a:t>x</a:t>
              </a:r>
              <a:r>
                <a:rPr lang="nl-NL" sz="2600" baseline="-25000">
                  <a:solidFill>
                    <a:schemeClr val="dk1"/>
                  </a:solidFill>
                  <a:latin typeface="Cambria"/>
                  <a:ea typeface="Cambria"/>
                  <a:cs typeface="Cambria"/>
                  <a:sym typeface="Cambria"/>
                </a:rPr>
                <a:t>t+1</a:t>
              </a:r>
              <a:endParaRPr sz="2600">
                <a:solidFill>
                  <a:schemeClr val="dk1"/>
                </a:solidFill>
                <a:latin typeface="Arial"/>
                <a:ea typeface="Arial"/>
                <a:cs typeface="Arial"/>
                <a:sym typeface="Arial"/>
              </a:endParaRPr>
            </a:p>
          </p:txBody>
        </p:sp>
        <p:cxnSp>
          <p:nvCxnSpPr>
            <p:cNvPr id="16" name="Shape 698">
              <a:extLst>
                <a:ext uri="{FF2B5EF4-FFF2-40B4-BE49-F238E27FC236}">
                  <a16:creationId xmlns:a16="http://schemas.microsoft.com/office/drawing/2014/main" id="{ECBC0FC2-919F-854D-B26B-B55F51B69CC5}"/>
                </a:ext>
              </a:extLst>
            </p:cNvPr>
            <p:cNvCxnSpPr/>
            <p:nvPr/>
          </p:nvCxnSpPr>
          <p:spPr>
            <a:xfrm>
              <a:off x="1413164" y="4271392"/>
              <a:ext cx="640200" cy="0"/>
            </a:xfrm>
            <a:prstGeom prst="straightConnector1">
              <a:avLst/>
            </a:prstGeom>
            <a:noFill/>
            <a:ln w="19050" cap="flat" cmpd="sng">
              <a:solidFill>
                <a:schemeClr val="dk1"/>
              </a:solidFill>
              <a:prstDash val="solid"/>
              <a:round/>
              <a:headEnd type="none" w="sm" len="sm"/>
              <a:tailEnd type="none" w="sm" len="sm"/>
            </a:ln>
          </p:spPr>
        </p:cxnSp>
        <p:cxnSp>
          <p:nvCxnSpPr>
            <p:cNvPr id="17" name="Shape 699">
              <a:extLst>
                <a:ext uri="{FF2B5EF4-FFF2-40B4-BE49-F238E27FC236}">
                  <a16:creationId xmlns:a16="http://schemas.microsoft.com/office/drawing/2014/main" id="{29A80637-5E92-C54F-9089-72B9BA9DAEC2}"/>
                </a:ext>
              </a:extLst>
            </p:cNvPr>
            <p:cNvCxnSpPr/>
            <p:nvPr/>
          </p:nvCxnSpPr>
          <p:spPr>
            <a:xfrm>
              <a:off x="2799688" y="4271392"/>
              <a:ext cx="640200" cy="0"/>
            </a:xfrm>
            <a:prstGeom prst="straightConnector1">
              <a:avLst/>
            </a:prstGeom>
            <a:noFill/>
            <a:ln w="19050" cap="flat" cmpd="sng">
              <a:solidFill>
                <a:schemeClr val="dk1"/>
              </a:solidFill>
              <a:prstDash val="solid"/>
              <a:round/>
              <a:headEnd type="none" w="sm" len="sm"/>
              <a:tailEnd type="none" w="sm" len="sm"/>
            </a:ln>
          </p:spPr>
        </p:cxnSp>
      </p:grpSp>
      <p:grpSp>
        <p:nvGrpSpPr>
          <p:cNvPr id="18" name="Shape 700">
            <a:extLst>
              <a:ext uri="{FF2B5EF4-FFF2-40B4-BE49-F238E27FC236}">
                <a16:creationId xmlns:a16="http://schemas.microsoft.com/office/drawing/2014/main" id="{A0BD8606-E90E-C640-B242-4E4BACEA86C9}"/>
              </a:ext>
            </a:extLst>
          </p:cNvPr>
          <p:cNvGrpSpPr/>
          <p:nvPr/>
        </p:nvGrpSpPr>
        <p:grpSpPr>
          <a:xfrm>
            <a:off x="6656721" y="3537221"/>
            <a:ext cx="2235200" cy="1645800"/>
            <a:chOff x="6440967" y="4793133"/>
            <a:chExt cx="2235200" cy="1645800"/>
          </a:xfrm>
        </p:grpSpPr>
        <p:grpSp>
          <p:nvGrpSpPr>
            <p:cNvPr id="19" name="Shape 701">
              <a:extLst>
                <a:ext uri="{FF2B5EF4-FFF2-40B4-BE49-F238E27FC236}">
                  <a16:creationId xmlns:a16="http://schemas.microsoft.com/office/drawing/2014/main" id="{C498795D-FF8D-0345-B735-78C5B9844C8A}"/>
                </a:ext>
              </a:extLst>
            </p:cNvPr>
            <p:cNvGrpSpPr/>
            <p:nvPr/>
          </p:nvGrpSpPr>
          <p:grpSpPr>
            <a:xfrm>
              <a:off x="6440967" y="4793133"/>
              <a:ext cx="2235200" cy="1645800"/>
              <a:chOff x="4826000" y="3611334"/>
              <a:chExt cx="2235200" cy="1645800"/>
            </a:xfrm>
          </p:grpSpPr>
          <p:sp>
            <p:nvSpPr>
              <p:cNvPr id="21" name="Shape 702">
                <a:extLst>
                  <a:ext uri="{FF2B5EF4-FFF2-40B4-BE49-F238E27FC236}">
                    <a16:creationId xmlns:a16="http://schemas.microsoft.com/office/drawing/2014/main" id="{2C9794AF-D3DA-204D-B0DD-E2D2F1CCF967}"/>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2" name="Shape 703">
                <a:extLst>
                  <a:ext uri="{FF2B5EF4-FFF2-40B4-BE49-F238E27FC236}">
                    <a16:creationId xmlns:a16="http://schemas.microsoft.com/office/drawing/2014/main" id="{53B36D24-03F6-8F4B-BA82-E5651E795227}"/>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3" name="Shape 704">
                <a:extLst>
                  <a:ext uri="{FF2B5EF4-FFF2-40B4-BE49-F238E27FC236}">
                    <a16:creationId xmlns:a16="http://schemas.microsoft.com/office/drawing/2014/main" id="{A160A6BF-2F53-514B-8184-C887D2852520}"/>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 name="Shape 705">
                <a:extLst>
                  <a:ext uri="{FF2B5EF4-FFF2-40B4-BE49-F238E27FC236}">
                    <a16:creationId xmlns:a16="http://schemas.microsoft.com/office/drawing/2014/main" id="{0DA240E5-0F19-3249-B28A-94F6B37F4125}"/>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 name="Shape 706">
                <a:extLst>
                  <a:ext uri="{FF2B5EF4-FFF2-40B4-BE49-F238E27FC236}">
                    <a16:creationId xmlns:a16="http://schemas.microsoft.com/office/drawing/2014/main" id="{2837F6D3-44C8-A64E-B67E-C7C1B789F1FD}"/>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 name="Shape 707">
                <a:extLst>
                  <a:ext uri="{FF2B5EF4-FFF2-40B4-BE49-F238E27FC236}">
                    <a16:creationId xmlns:a16="http://schemas.microsoft.com/office/drawing/2014/main" id="{EDC1E471-BC44-8C43-8277-F33AEE3CBFFB}"/>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 name="Shape 708">
                <a:extLst>
                  <a:ext uri="{FF2B5EF4-FFF2-40B4-BE49-F238E27FC236}">
                    <a16:creationId xmlns:a16="http://schemas.microsoft.com/office/drawing/2014/main" id="{E44210BE-2A23-6842-AE1B-6D4B27827794}"/>
                  </a:ext>
                </a:extLst>
              </p:cNvPr>
              <p:cNvSpPr txBox="1"/>
              <p:nvPr/>
            </p:nvSpPr>
            <p:spPr>
              <a:xfrm>
                <a:off x="5624595" y="4237637"/>
                <a:ext cx="662400" cy="369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 name="Shape 709">
                <a:extLst>
                  <a:ext uri="{FF2B5EF4-FFF2-40B4-BE49-F238E27FC236}">
                    <a16:creationId xmlns:a16="http://schemas.microsoft.com/office/drawing/2014/main" id="{DD1A6F92-16F0-154E-929D-3E571042F889}"/>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 name="Shape 710">
                <a:extLst>
                  <a:ext uri="{FF2B5EF4-FFF2-40B4-BE49-F238E27FC236}">
                    <a16:creationId xmlns:a16="http://schemas.microsoft.com/office/drawing/2014/main" id="{33BADC0E-5B05-D845-9EE6-3CDB46D78308}"/>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 name="Shape 711">
                <a:extLst>
                  <a:ext uri="{FF2B5EF4-FFF2-40B4-BE49-F238E27FC236}">
                    <a16:creationId xmlns:a16="http://schemas.microsoft.com/office/drawing/2014/main" id="{C3EA489C-91D4-F842-8848-CBEB24B2D03E}"/>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 name="Shape 712">
                <a:extLst>
                  <a:ext uri="{FF2B5EF4-FFF2-40B4-BE49-F238E27FC236}">
                    <a16:creationId xmlns:a16="http://schemas.microsoft.com/office/drawing/2014/main" id="{DA972461-9C5A-4E44-9052-9F664909E84B}"/>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mc:AlternateContent xmlns:mc="http://schemas.openxmlformats.org/markup-compatibility/2006" xmlns:a14="http://schemas.microsoft.com/office/drawing/2010/main">
          <mc:Choice Requires="a14">
            <p:sp>
              <p:nvSpPr>
                <p:cNvPr id="20" name="Shape 713">
                  <a:extLst>
                    <a:ext uri="{FF2B5EF4-FFF2-40B4-BE49-F238E27FC236}">
                      <a16:creationId xmlns:a16="http://schemas.microsoft.com/office/drawing/2014/main" id="{CF158825-7906-AF4B-9F7C-DEB91DCF5DCD}"/>
                    </a:ext>
                  </a:extLst>
                </p:cNvPr>
                <p:cNvSpPr/>
                <p:nvPr/>
              </p:nvSpPr>
              <p:spPr>
                <a:xfrm>
                  <a:off x="6764296" y="4922437"/>
                  <a:ext cx="1551398" cy="128905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dirty="0">
                      <a:solidFill>
                        <a:srgbClr val="000000"/>
                      </a:solidFill>
                      <a:latin typeface="Calibri"/>
                      <a:ea typeface="Calibri"/>
                      <a:cs typeface="Calibri"/>
                      <a:sym typeface="Calibri"/>
                    </a:rPr>
                    <a:t>Transition Probability Matrix</a:t>
                  </a:r>
                </a:p>
                <a:p>
                  <a:pPr marL="0" marR="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2400" i="1" dirty="0" smtClean="0">
                                <a:solidFill>
                                  <a:srgbClr val="000000"/>
                                </a:solidFill>
                                <a:latin typeface="Cambria Math" panose="02040503050406030204" pitchFamily="18" charset="0"/>
                                <a:cs typeface="Calibri"/>
                                <a:sym typeface="Calibri"/>
                              </a:rPr>
                            </m:ctrlPr>
                          </m:sSubPr>
                          <m:e>
                            <m:r>
                              <a:rPr lang="en-US" sz="2400" b="0" i="1" dirty="0" smtClean="0">
                                <a:solidFill>
                                  <a:srgbClr val="000000"/>
                                </a:solidFill>
                                <a:latin typeface="Cambria Math" panose="02040503050406030204" pitchFamily="18" charset="0"/>
                                <a:cs typeface="Calibri"/>
                                <a:sym typeface="Calibri"/>
                              </a:rPr>
                              <m:t>𝑃</m:t>
                            </m:r>
                          </m:e>
                          <m:sub>
                            <m:r>
                              <a:rPr lang="en-US" sz="2400" b="0" i="1" dirty="0" smtClean="0">
                                <a:solidFill>
                                  <a:srgbClr val="000000"/>
                                </a:solidFill>
                                <a:latin typeface="Cambria Math" panose="02040503050406030204" pitchFamily="18" charset="0"/>
                                <a:cs typeface="Calibri"/>
                                <a:sym typeface="Calibri"/>
                              </a:rPr>
                              <m:t>𝑡</m:t>
                            </m:r>
                          </m:sub>
                        </m:sSub>
                      </m:oMath>
                    </m:oMathPara>
                  </a14:m>
                  <a:endParaRPr lang="en-US" sz="2400" i="1" dirty="0">
                    <a:solidFill>
                      <a:srgbClr val="000000"/>
                    </a:solidFill>
                    <a:latin typeface="Calibri"/>
                    <a:ea typeface="Calibri"/>
                    <a:cs typeface="Calibri"/>
                    <a:sym typeface="Calibri"/>
                  </a:endParaRPr>
                </a:p>
              </p:txBody>
            </p:sp>
          </mc:Choice>
          <mc:Fallback xmlns="">
            <p:sp>
              <p:nvSpPr>
                <p:cNvPr id="20" name="Shape 713">
                  <a:extLst>
                    <a:ext uri="{FF2B5EF4-FFF2-40B4-BE49-F238E27FC236}">
                      <a16:creationId xmlns:a16="http://schemas.microsoft.com/office/drawing/2014/main" id="{CF158825-7906-AF4B-9F7C-DEB91DCF5DCD}"/>
                    </a:ext>
                  </a:extLst>
                </p:cNvPr>
                <p:cNvSpPr>
                  <a:spLocks noRot="1" noChangeAspect="1" noMove="1" noResize="1" noEditPoints="1" noAdjustHandles="1" noChangeArrowheads="1" noChangeShapeType="1" noTextEdit="1"/>
                </p:cNvSpPr>
                <p:nvPr/>
              </p:nvSpPr>
              <p:spPr>
                <a:xfrm>
                  <a:off x="6764296" y="4922437"/>
                  <a:ext cx="1551398" cy="1289059"/>
                </a:xfrm>
                <a:prstGeom prst="rect">
                  <a:avLst/>
                </a:prstGeom>
                <a:blipFill>
                  <a:blip r:embed="rId3"/>
                  <a:stretch>
                    <a:fillRect t="-971"/>
                  </a:stretch>
                </a:blipFill>
                <a:ln w="25400" cap="flat" cmpd="sng">
                  <a:solidFill>
                    <a:schemeClr val="lt1"/>
                  </a:solidFill>
                  <a:prstDash val="solid"/>
                  <a:round/>
                  <a:headEnd type="none" w="sm" len="sm"/>
                  <a:tailEnd type="none" w="sm" len="sm"/>
                </a:ln>
              </p:spPr>
              <p:txBody>
                <a:bodyPr/>
                <a:lstStyle/>
                <a:p>
                  <a:r>
                    <a:rPr lang="en-US">
                      <a:noFill/>
                    </a:rPr>
                    <a:t> </a:t>
                  </a:r>
                </a:p>
              </p:txBody>
            </p:sp>
          </mc:Fallback>
        </mc:AlternateContent>
      </p:grpSp>
    </p:spTree>
    <p:extLst>
      <p:ext uri="{BB962C8B-B14F-4D97-AF65-F5344CB8AC3E}">
        <p14:creationId xmlns:p14="http://schemas.microsoft.com/office/powerpoint/2010/main" val="2721666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840431" y="274638"/>
            <a:ext cx="7875551"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Transition Probability Array</a:t>
            </a:r>
            <a:endParaRPr dirty="0"/>
          </a:p>
        </p:txBody>
      </p:sp>
      <p:sp>
        <p:nvSpPr>
          <p:cNvPr id="562" name="Shape 562"/>
          <p:cNvSpPr txBox="1">
            <a:spLocks noGrp="1"/>
          </p:cNvSpPr>
          <p:nvPr>
            <p:ph idx="1"/>
          </p:nvPr>
        </p:nvSpPr>
        <p:spPr>
          <a:xfrm>
            <a:off x="840425" y="1382233"/>
            <a:ext cx="8015700" cy="4902467"/>
          </a:xfrm>
          <a:prstGeom prst="rect">
            <a:avLst/>
          </a:prstGeom>
        </p:spPr>
        <p:txBody>
          <a:bodyPr spcFirstLastPara="1" wrap="square" lIns="91425" tIns="91425" rIns="91425" bIns="91425" anchor="t" anchorCtr="0">
            <a:noAutofit/>
          </a:bodyPr>
          <a:lstStyle/>
          <a:p>
            <a:pPr marL="457200" indent="-381000">
              <a:spcBef>
                <a:spcPts val="600"/>
              </a:spcBef>
              <a:spcAft>
                <a:spcPts val="1800"/>
              </a:spcAft>
              <a:buSzPts val="2400"/>
            </a:pPr>
            <a:r>
              <a:rPr lang="en-US" sz="2400" dirty="0"/>
              <a:t>Stack cycle-specific transition probability matrices together to form a </a:t>
            </a:r>
            <a:r>
              <a:rPr lang="en-US" sz="2400" b="1" i="1" dirty="0">
                <a:solidFill>
                  <a:schemeClr val="accent1"/>
                </a:solidFill>
              </a:rPr>
              <a:t>transition probability array</a:t>
            </a:r>
          </a:p>
          <a:p>
            <a:pPr marL="457200" indent="-381000">
              <a:spcBef>
                <a:spcPts val="600"/>
              </a:spcBef>
              <a:spcAft>
                <a:spcPts val="1800"/>
              </a:spcAft>
              <a:buSzPts val="2400"/>
            </a:pPr>
            <a:endParaRPr lang="en-US" sz="2400" dirty="0"/>
          </a:p>
        </p:txBody>
      </p:sp>
      <p:sp>
        <p:nvSpPr>
          <p:cNvPr id="563" name="Shape 563"/>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32</a:t>
            </a:fld>
            <a:endParaRPr/>
          </a:p>
        </p:txBody>
      </p:sp>
      <p:grpSp>
        <p:nvGrpSpPr>
          <p:cNvPr id="4" name="Group 3">
            <a:extLst>
              <a:ext uri="{FF2B5EF4-FFF2-40B4-BE49-F238E27FC236}">
                <a16:creationId xmlns:a16="http://schemas.microsoft.com/office/drawing/2014/main" id="{3F613D16-9FD5-474B-B7AA-AC3009EDE18A}"/>
              </a:ext>
            </a:extLst>
          </p:cNvPr>
          <p:cNvGrpSpPr/>
          <p:nvPr/>
        </p:nvGrpSpPr>
        <p:grpSpPr>
          <a:xfrm>
            <a:off x="4078113" y="3078480"/>
            <a:ext cx="2255631" cy="1647341"/>
            <a:chOff x="2029857" y="4285488"/>
            <a:chExt cx="2255631" cy="1647341"/>
          </a:xfrm>
        </p:grpSpPr>
        <p:sp>
          <p:nvSpPr>
            <p:cNvPr id="33" name="Rectangle 32">
              <a:extLst>
                <a:ext uri="{FF2B5EF4-FFF2-40B4-BE49-F238E27FC236}">
                  <a16:creationId xmlns:a16="http://schemas.microsoft.com/office/drawing/2014/main" id="{E5DF3FC4-9608-4840-AE2E-FDD3F9A7E495}"/>
                </a:ext>
              </a:extLst>
            </p:cNvPr>
            <p:cNvSpPr/>
            <p:nvPr/>
          </p:nvSpPr>
          <p:spPr>
            <a:xfrm>
              <a:off x="2054352" y="4285488"/>
              <a:ext cx="2231136" cy="164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0D4478F-30C2-B24C-B75D-B4523E9CFEC1}"/>
                </a:ext>
              </a:extLst>
            </p:cNvPr>
            <p:cNvGrpSpPr/>
            <p:nvPr/>
          </p:nvGrpSpPr>
          <p:grpSpPr>
            <a:xfrm>
              <a:off x="2029857" y="4285488"/>
              <a:ext cx="2237343" cy="1647341"/>
              <a:chOff x="1920129" y="4157472"/>
              <a:chExt cx="2237343" cy="1647341"/>
            </a:xfrm>
          </p:grpSpPr>
          <p:grpSp>
            <p:nvGrpSpPr>
              <p:cNvPr id="5" name="Shape 733">
                <a:extLst>
                  <a:ext uri="{FF2B5EF4-FFF2-40B4-BE49-F238E27FC236}">
                    <a16:creationId xmlns:a16="http://schemas.microsoft.com/office/drawing/2014/main" id="{47C581A6-2E2E-3547-BE2C-3E4B94D959D9}"/>
                  </a:ext>
                </a:extLst>
              </p:cNvPr>
              <p:cNvGrpSpPr/>
              <p:nvPr/>
            </p:nvGrpSpPr>
            <p:grpSpPr>
              <a:xfrm>
                <a:off x="1920129" y="4159013"/>
                <a:ext cx="2235200" cy="1645800"/>
                <a:chOff x="4826000" y="3611334"/>
                <a:chExt cx="2235200" cy="1645800"/>
              </a:xfrm>
            </p:grpSpPr>
            <p:sp>
              <p:nvSpPr>
                <p:cNvPr id="6" name="Shape 734">
                  <a:extLst>
                    <a:ext uri="{FF2B5EF4-FFF2-40B4-BE49-F238E27FC236}">
                      <a16:creationId xmlns:a16="http://schemas.microsoft.com/office/drawing/2014/main" id="{F7189F3B-2BCD-9D47-9B19-94F0869481EF}"/>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 name="Shape 735">
                  <a:extLst>
                    <a:ext uri="{FF2B5EF4-FFF2-40B4-BE49-F238E27FC236}">
                      <a16:creationId xmlns:a16="http://schemas.microsoft.com/office/drawing/2014/main" id="{01ECCA80-18F9-E144-8FAF-D52B5563ABA0}"/>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8" name="Shape 736">
                  <a:extLst>
                    <a:ext uri="{FF2B5EF4-FFF2-40B4-BE49-F238E27FC236}">
                      <a16:creationId xmlns:a16="http://schemas.microsoft.com/office/drawing/2014/main" id="{C86B132B-5C52-FC45-B54C-D75D60D9C381}"/>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0.90</a:t>
                  </a:r>
                  <a:endParaRPr sz="1800" dirty="0">
                    <a:solidFill>
                      <a:schemeClr val="dk1"/>
                    </a:solidFill>
                    <a:latin typeface="Calibri"/>
                    <a:ea typeface="Calibri"/>
                    <a:cs typeface="Calibri"/>
                    <a:sym typeface="Calibri"/>
                  </a:endParaRPr>
                </a:p>
              </p:txBody>
            </p:sp>
            <p:sp>
              <p:nvSpPr>
                <p:cNvPr id="9" name="Shape 737">
                  <a:extLst>
                    <a:ext uri="{FF2B5EF4-FFF2-40B4-BE49-F238E27FC236}">
                      <a16:creationId xmlns:a16="http://schemas.microsoft.com/office/drawing/2014/main" id="{3BF62579-2B49-874E-AC9E-34B9E833F4B5}"/>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10" name="Shape 738">
                  <a:extLst>
                    <a:ext uri="{FF2B5EF4-FFF2-40B4-BE49-F238E27FC236}">
                      <a16:creationId xmlns:a16="http://schemas.microsoft.com/office/drawing/2014/main" id="{238BA709-ED54-E843-AB3E-1FC8A2EC83E8}"/>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11" name="Shape 739">
                  <a:extLst>
                    <a:ext uri="{FF2B5EF4-FFF2-40B4-BE49-F238E27FC236}">
                      <a16:creationId xmlns:a16="http://schemas.microsoft.com/office/drawing/2014/main" id="{F85764FF-0A7B-894C-A401-0B9843AA55E7}"/>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0.16</a:t>
                  </a:r>
                  <a:endParaRPr sz="1800" dirty="0">
                    <a:solidFill>
                      <a:schemeClr val="dk1"/>
                    </a:solidFill>
                    <a:latin typeface="Calibri"/>
                    <a:ea typeface="Calibri"/>
                    <a:cs typeface="Calibri"/>
                    <a:sym typeface="Calibri"/>
                  </a:endParaRPr>
                </a:p>
              </p:txBody>
            </p:sp>
            <p:sp>
              <p:nvSpPr>
                <p:cNvPr id="12" name="Shape 740">
                  <a:extLst>
                    <a:ext uri="{FF2B5EF4-FFF2-40B4-BE49-F238E27FC236}">
                      <a16:creationId xmlns:a16="http://schemas.microsoft.com/office/drawing/2014/main" id="{F9A94F5E-A773-DE4D-B1C2-A8DBF7699E60}"/>
                    </a:ext>
                  </a:extLst>
                </p:cNvPr>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0.84</a:t>
                  </a:r>
                  <a:endParaRPr sz="1800" dirty="0">
                    <a:solidFill>
                      <a:schemeClr val="dk1"/>
                    </a:solidFill>
                    <a:latin typeface="Calibri"/>
                    <a:ea typeface="Calibri"/>
                    <a:cs typeface="Calibri"/>
                    <a:sym typeface="Calibri"/>
                  </a:endParaRPr>
                </a:p>
              </p:txBody>
            </p:sp>
            <p:sp>
              <p:nvSpPr>
                <p:cNvPr id="13" name="Shape 741">
                  <a:extLst>
                    <a:ext uri="{FF2B5EF4-FFF2-40B4-BE49-F238E27FC236}">
                      <a16:creationId xmlns:a16="http://schemas.microsoft.com/office/drawing/2014/main" id="{B6C7A58F-F492-DD4D-815A-7EF4D1A875B2}"/>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14" name="Shape 742">
                  <a:extLst>
                    <a:ext uri="{FF2B5EF4-FFF2-40B4-BE49-F238E27FC236}">
                      <a16:creationId xmlns:a16="http://schemas.microsoft.com/office/drawing/2014/main" id="{C554327C-4F8D-5946-A429-E5A761370C1D}"/>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15" name="Shape 743">
                  <a:extLst>
                    <a:ext uri="{FF2B5EF4-FFF2-40B4-BE49-F238E27FC236}">
                      <a16:creationId xmlns:a16="http://schemas.microsoft.com/office/drawing/2014/main" id="{52E48BF8-34ED-6A43-903F-0F2A871DF340}"/>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16" name="Shape 744">
                  <a:extLst>
                    <a:ext uri="{FF2B5EF4-FFF2-40B4-BE49-F238E27FC236}">
                      <a16:creationId xmlns:a16="http://schemas.microsoft.com/office/drawing/2014/main" id="{F0DA2F6A-728B-084E-8EDE-FC5E1BA60526}"/>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sp>
            <p:nvSpPr>
              <p:cNvPr id="2" name="Rectangle 1">
                <a:extLst>
                  <a:ext uri="{FF2B5EF4-FFF2-40B4-BE49-F238E27FC236}">
                    <a16:creationId xmlns:a16="http://schemas.microsoft.com/office/drawing/2014/main" id="{3CEB1D61-45F9-F44A-A91D-B414388C12A3}"/>
                  </a:ext>
                </a:extLst>
              </p:cNvPr>
              <p:cNvSpPr/>
              <p:nvPr/>
            </p:nvSpPr>
            <p:spPr>
              <a:xfrm>
                <a:off x="1926336" y="4157472"/>
                <a:ext cx="2231136" cy="1645920"/>
              </a:xfrm>
              <a:prstGeom prst="rect">
                <a:avLst/>
              </a:prstGeom>
              <a:solidFill>
                <a:schemeClr val="accent1">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D7C2E348-BC8D-3B47-99ED-FEF49EE9DE40}"/>
              </a:ext>
            </a:extLst>
          </p:cNvPr>
          <p:cNvGrpSpPr/>
          <p:nvPr/>
        </p:nvGrpSpPr>
        <p:grpSpPr>
          <a:xfrm>
            <a:off x="3340608" y="3614928"/>
            <a:ext cx="2267712" cy="1647341"/>
            <a:chOff x="2017776" y="4285488"/>
            <a:chExt cx="2267712" cy="1647341"/>
          </a:xfrm>
        </p:grpSpPr>
        <p:sp>
          <p:nvSpPr>
            <p:cNvPr id="36" name="Rectangle 35">
              <a:extLst>
                <a:ext uri="{FF2B5EF4-FFF2-40B4-BE49-F238E27FC236}">
                  <a16:creationId xmlns:a16="http://schemas.microsoft.com/office/drawing/2014/main" id="{15F481A8-1846-6E42-AF2F-723954208B8D}"/>
                </a:ext>
              </a:extLst>
            </p:cNvPr>
            <p:cNvSpPr/>
            <p:nvPr/>
          </p:nvSpPr>
          <p:spPr>
            <a:xfrm>
              <a:off x="2054352" y="4285488"/>
              <a:ext cx="2231136" cy="164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486620BE-C04C-8D44-BF02-50BB1581F45A}"/>
                </a:ext>
              </a:extLst>
            </p:cNvPr>
            <p:cNvGrpSpPr/>
            <p:nvPr/>
          </p:nvGrpSpPr>
          <p:grpSpPr>
            <a:xfrm>
              <a:off x="2017776" y="4285488"/>
              <a:ext cx="2247281" cy="1647341"/>
              <a:chOff x="1908048" y="4157472"/>
              <a:chExt cx="2247281" cy="1647341"/>
            </a:xfrm>
          </p:grpSpPr>
          <p:grpSp>
            <p:nvGrpSpPr>
              <p:cNvPr id="38" name="Shape 733">
                <a:extLst>
                  <a:ext uri="{FF2B5EF4-FFF2-40B4-BE49-F238E27FC236}">
                    <a16:creationId xmlns:a16="http://schemas.microsoft.com/office/drawing/2014/main" id="{1AB636A9-F904-A147-B4E2-42881AB6C392}"/>
                  </a:ext>
                </a:extLst>
              </p:cNvPr>
              <p:cNvGrpSpPr/>
              <p:nvPr/>
            </p:nvGrpSpPr>
            <p:grpSpPr>
              <a:xfrm>
                <a:off x="1920129" y="4159013"/>
                <a:ext cx="2235200" cy="1645800"/>
                <a:chOff x="4826000" y="3611334"/>
                <a:chExt cx="2235200" cy="1645800"/>
              </a:xfrm>
            </p:grpSpPr>
            <p:sp>
              <p:nvSpPr>
                <p:cNvPr id="40" name="Shape 734">
                  <a:extLst>
                    <a:ext uri="{FF2B5EF4-FFF2-40B4-BE49-F238E27FC236}">
                      <a16:creationId xmlns:a16="http://schemas.microsoft.com/office/drawing/2014/main" id="{65045F22-2FCE-0240-9A92-08FCFDEE5D89}"/>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1" name="Shape 735">
                  <a:extLst>
                    <a:ext uri="{FF2B5EF4-FFF2-40B4-BE49-F238E27FC236}">
                      <a16:creationId xmlns:a16="http://schemas.microsoft.com/office/drawing/2014/main" id="{2B07BDCA-5585-6346-9919-FBFD61AED297}"/>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2" name="Shape 736">
                  <a:extLst>
                    <a:ext uri="{FF2B5EF4-FFF2-40B4-BE49-F238E27FC236}">
                      <a16:creationId xmlns:a16="http://schemas.microsoft.com/office/drawing/2014/main" id="{2F9FEFEC-35D3-3E4C-B352-AA1A9EE2167D}"/>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0.91</a:t>
                  </a:r>
                  <a:endParaRPr sz="1800" dirty="0">
                    <a:solidFill>
                      <a:schemeClr val="dk1"/>
                    </a:solidFill>
                    <a:latin typeface="Calibri"/>
                    <a:ea typeface="Calibri"/>
                    <a:cs typeface="Calibri"/>
                    <a:sym typeface="Calibri"/>
                  </a:endParaRPr>
                </a:p>
              </p:txBody>
            </p:sp>
            <p:sp>
              <p:nvSpPr>
                <p:cNvPr id="43" name="Shape 737">
                  <a:extLst>
                    <a:ext uri="{FF2B5EF4-FFF2-40B4-BE49-F238E27FC236}">
                      <a16:creationId xmlns:a16="http://schemas.microsoft.com/office/drawing/2014/main" id="{9E22F262-F94F-8D4E-A0C2-192C89D421ED}"/>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44" name="Shape 738">
                  <a:extLst>
                    <a:ext uri="{FF2B5EF4-FFF2-40B4-BE49-F238E27FC236}">
                      <a16:creationId xmlns:a16="http://schemas.microsoft.com/office/drawing/2014/main" id="{C84A69F7-9780-FD4A-87A6-C7C0CB55388B}"/>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0.04</a:t>
                  </a:r>
                  <a:endParaRPr sz="1800" dirty="0">
                    <a:solidFill>
                      <a:schemeClr val="dk1"/>
                    </a:solidFill>
                    <a:latin typeface="Calibri"/>
                    <a:ea typeface="Calibri"/>
                    <a:cs typeface="Calibri"/>
                    <a:sym typeface="Calibri"/>
                  </a:endParaRPr>
                </a:p>
              </p:txBody>
            </p:sp>
            <p:sp>
              <p:nvSpPr>
                <p:cNvPr id="45" name="Shape 739">
                  <a:extLst>
                    <a:ext uri="{FF2B5EF4-FFF2-40B4-BE49-F238E27FC236}">
                      <a16:creationId xmlns:a16="http://schemas.microsoft.com/office/drawing/2014/main" id="{72E9ACF2-4896-674B-AB16-E9FD33B9FCA5}"/>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0.14</a:t>
                  </a:r>
                  <a:endParaRPr sz="1800" dirty="0">
                    <a:solidFill>
                      <a:schemeClr val="dk1"/>
                    </a:solidFill>
                    <a:latin typeface="Calibri"/>
                    <a:ea typeface="Calibri"/>
                    <a:cs typeface="Calibri"/>
                    <a:sym typeface="Calibri"/>
                  </a:endParaRPr>
                </a:p>
              </p:txBody>
            </p:sp>
            <p:sp>
              <p:nvSpPr>
                <p:cNvPr id="46" name="Shape 740">
                  <a:extLst>
                    <a:ext uri="{FF2B5EF4-FFF2-40B4-BE49-F238E27FC236}">
                      <a16:creationId xmlns:a16="http://schemas.microsoft.com/office/drawing/2014/main" id="{837FABCC-3350-2748-90F1-032C434C64ED}"/>
                    </a:ext>
                  </a:extLst>
                </p:cNvPr>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0.86</a:t>
                  </a:r>
                  <a:endParaRPr sz="1800" dirty="0">
                    <a:solidFill>
                      <a:schemeClr val="dk1"/>
                    </a:solidFill>
                    <a:latin typeface="Calibri"/>
                    <a:ea typeface="Calibri"/>
                    <a:cs typeface="Calibri"/>
                    <a:sym typeface="Calibri"/>
                  </a:endParaRPr>
                </a:p>
              </p:txBody>
            </p:sp>
            <p:sp>
              <p:nvSpPr>
                <p:cNvPr id="47" name="Shape 741">
                  <a:extLst>
                    <a:ext uri="{FF2B5EF4-FFF2-40B4-BE49-F238E27FC236}">
                      <a16:creationId xmlns:a16="http://schemas.microsoft.com/office/drawing/2014/main" id="{E72710D2-0C51-1A4B-A6D5-E992AC697F2A}"/>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48" name="Shape 742">
                  <a:extLst>
                    <a:ext uri="{FF2B5EF4-FFF2-40B4-BE49-F238E27FC236}">
                      <a16:creationId xmlns:a16="http://schemas.microsoft.com/office/drawing/2014/main" id="{E3F8310E-41FF-D047-BBED-042C7955788E}"/>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49" name="Shape 743">
                  <a:extLst>
                    <a:ext uri="{FF2B5EF4-FFF2-40B4-BE49-F238E27FC236}">
                      <a16:creationId xmlns:a16="http://schemas.microsoft.com/office/drawing/2014/main" id="{45A102E1-7FED-BD4D-90BF-4D3A9E392689}"/>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50" name="Shape 744">
                  <a:extLst>
                    <a:ext uri="{FF2B5EF4-FFF2-40B4-BE49-F238E27FC236}">
                      <a16:creationId xmlns:a16="http://schemas.microsoft.com/office/drawing/2014/main" id="{BA5B74B5-8488-564D-9B92-B4CAF13BE0BE}"/>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sp>
            <p:nvSpPr>
              <p:cNvPr id="39" name="Rectangle 38">
                <a:extLst>
                  <a:ext uri="{FF2B5EF4-FFF2-40B4-BE49-F238E27FC236}">
                    <a16:creationId xmlns:a16="http://schemas.microsoft.com/office/drawing/2014/main" id="{CA47BED1-FC15-FB48-99C8-3B3380A73A3D}"/>
                  </a:ext>
                </a:extLst>
              </p:cNvPr>
              <p:cNvSpPr/>
              <p:nvPr/>
            </p:nvSpPr>
            <p:spPr>
              <a:xfrm>
                <a:off x="1908048" y="4157472"/>
                <a:ext cx="2231136" cy="1645920"/>
              </a:xfrm>
              <a:prstGeom prst="rect">
                <a:avLst/>
              </a:prstGeom>
              <a:solidFill>
                <a:schemeClr val="accent1">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6C78FC07-ABF8-CC47-9AF0-406482239F55}"/>
              </a:ext>
            </a:extLst>
          </p:cNvPr>
          <p:cNvGrpSpPr/>
          <p:nvPr/>
        </p:nvGrpSpPr>
        <p:grpSpPr>
          <a:xfrm>
            <a:off x="2554113" y="4169664"/>
            <a:ext cx="2255631" cy="1647341"/>
            <a:chOff x="2029857" y="4285488"/>
            <a:chExt cx="2255631" cy="1647341"/>
          </a:xfrm>
        </p:grpSpPr>
        <p:sp>
          <p:nvSpPr>
            <p:cNvPr id="52" name="Rectangle 51">
              <a:extLst>
                <a:ext uri="{FF2B5EF4-FFF2-40B4-BE49-F238E27FC236}">
                  <a16:creationId xmlns:a16="http://schemas.microsoft.com/office/drawing/2014/main" id="{3B210760-6583-CB4B-B197-02464E87499C}"/>
                </a:ext>
              </a:extLst>
            </p:cNvPr>
            <p:cNvSpPr/>
            <p:nvPr/>
          </p:nvSpPr>
          <p:spPr>
            <a:xfrm>
              <a:off x="2054352" y="4285488"/>
              <a:ext cx="2231136" cy="164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CB7B3159-799C-474B-A25A-DAEC839E1DB2}"/>
                </a:ext>
              </a:extLst>
            </p:cNvPr>
            <p:cNvGrpSpPr/>
            <p:nvPr/>
          </p:nvGrpSpPr>
          <p:grpSpPr>
            <a:xfrm>
              <a:off x="2029857" y="4285488"/>
              <a:ext cx="2237343" cy="1647341"/>
              <a:chOff x="1920129" y="4157472"/>
              <a:chExt cx="2237343" cy="1647341"/>
            </a:xfrm>
          </p:grpSpPr>
          <p:grpSp>
            <p:nvGrpSpPr>
              <p:cNvPr id="54" name="Shape 733">
                <a:extLst>
                  <a:ext uri="{FF2B5EF4-FFF2-40B4-BE49-F238E27FC236}">
                    <a16:creationId xmlns:a16="http://schemas.microsoft.com/office/drawing/2014/main" id="{68AE48C5-7CD1-4540-BF47-D5835D41F158}"/>
                  </a:ext>
                </a:extLst>
              </p:cNvPr>
              <p:cNvGrpSpPr/>
              <p:nvPr/>
            </p:nvGrpSpPr>
            <p:grpSpPr>
              <a:xfrm>
                <a:off x="1920129" y="4159013"/>
                <a:ext cx="2235200" cy="1645800"/>
                <a:chOff x="4826000" y="3611334"/>
                <a:chExt cx="2235200" cy="1645800"/>
              </a:xfrm>
            </p:grpSpPr>
            <p:sp>
              <p:nvSpPr>
                <p:cNvPr id="56" name="Shape 734">
                  <a:extLst>
                    <a:ext uri="{FF2B5EF4-FFF2-40B4-BE49-F238E27FC236}">
                      <a16:creationId xmlns:a16="http://schemas.microsoft.com/office/drawing/2014/main" id="{D70B8E22-8BA9-3241-88D9-77279263E4F4}"/>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7" name="Shape 735">
                  <a:extLst>
                    <a:ext uri="{FF2B5EF4-FFF2-40B4-BE49-F238E27FC236}">
                      <a16:creationId xmlns:a16="http://schemas.microsoft.com/office/drawing/2014/main" id="{D4F8E055-EB3C-5248-AB71-C7411B1A1957}"/>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8" name="Shape 736">
                  <a:extLst>
                    <a:ext uri="{FF2B5EF4-FFF2-40B4-BE49-F238E27FC236}">
                      <a16:creationId xmlns:a16="http://schemas.microsoft.com/office/drawing/2014/main" id="{B275444A-7E12-FB49-AAC4-171617F21FFF}"/>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0.92</a:t>
                  </a:r>
                  <a:endParaRPr sz="1800" dirty="0">
                    <a:solidFill>
                      <a:schemeClr val="dk1"/>
                    </a:solidFill>
                    <a:latin typeface="Calibri"/>
                    <a:ea typeface="Calibri"/>
                    <a:cs typeface="Calibri"/>
                    <a:sym typeface="Calibri"/>
                  </a:endParaRPr>
                </a:p>
              </p:txBody>
            </p:sp>
            <p:sp>
              <p:nvSpPr>
                <p:cNvPr id="59" name="Shape 737">
                  <a:extLst>
                    <a:ext uri="{FF2B5EF4-FFF2-40B4-BE49-F238E27FC236}">
                      <a16:creationId xmlns:a16="http://schemas.microsoft.com/office/drawing/2014/main" id="{D8EF3BA6-9514-B640-B0DA-95000C69BF98}"/>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60" name="Shape 738">
                  <a:extLst>
                    <a:ext uri="{FF2B5EF4-FFF2-40B4-BE49-F238E27FC236}">
                      <a16:creationId xmlns:a16="http://schemas.microsoft.com/office/drawing/2014/main" id="{FAE9800D-98E9-0942-A91D-A9EE84658D73}"/>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0.03</a:t>
                  </a:r>
                  <a:endParaRPr sz="1800" dirty="0">
                    <a:solidFill>
                      <a:schemeClr val="dk1"/>
                    </a:solidFill>
                    <a:latin typeface="Calibri"/>
                    <a:ea typeface="Calibri"/>
                    <a:cs typeface="Calibri"/>
                    <a:sym typeface="Calibri"/>
                  </a:endParaRPr>
                </a:p>
              </p:txBody>
            </p:sp>
            <p:sp>
              <p:nvSpPr>
                <p:cNvPr id="61" name="Shape 739">
                  <a:extLst>
                    <a:ext uri="{FF2B5EF4-FFF2-40B4-BE49-F238E27FC236}">
                      <a16:creationId xmlns:a16="http://schemas.microsoft.com/office/drawing/2014/main" id="{72170B3A-1EDE-BF43-A52E-C3C40C614C7E}"/>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0.12</a:t>
                  </a:r>
                  <a:endParaRPr sz="1800" dirty="0">
                    <a:solidFill>
                      <a:schemeClr val="dk1"/>
                    </a:solidFill>
                    <a:latin typeface="Calibri"/>
                    <a:ea typeface="Calibri"/>
                    <a:cs typeface="Calibri"/>
                    <a:sym typeface="Calibri"/>
                  </a:endParaRPr>
                </a:p>
              </p:txBody>
            </p:sp>
            <p:sp>
              <p:nvSpPr>
                <p:cNvPr id="62" name="Shape 740">
                  <a:extLst>
                    <a:ext uri="{FF2B5EF4-FFF2-40B4-BE49-F238E27FC236}">
                      <a16:creationId xmlns:a16="http://schemas.microsoft.com/office/drawing/2014/main" id="{871E6422-D016-7A42-BD2D-8014BA9195D2}"/>
                    </a:ext>
                  </a:extLst>
                </p:cNvPr>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0.88</a:t>
                  </a:r>
                  <a:endParaRPr sz="1800" dirty="0">
                    <a:solidFill>
                      <a:schemeClr val="dk1"/>
                    </a:solidFill>
                    <a:latin typeface="Calibri"/>
                    <a:ea typeface="Calibri"/>
                    <a:cs typeface="Calibri"/>
                    <a:sym typeface="Calibri"/>
                  </a:endParaRPr>
                </a:p>
              </p:txBody>
            </p:sp>
            <p:sp>
              <p:nvSpPr>
                <p:cNvPr id="63" name="Shape 741">
                  <a:extLst>
                    <a:ext uri="{FF2B5EF4-FFF2-40B4-BE49-F238E27FC236}">
                      <a16:creationId xmlns:a16="http://schemas.microsoft.com/office/drawing/2014/main" id="{FC8D30CA-C637-1143-A379-6C674B896461}"/>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64" name="Shape 742">
                  <a:extLst>
                    <a:ext uri="{FF2B5EF4-FFF2-40B4-BE49-F238E27FC236}">
                      <a16:creationId xmlns:a16="http://schemas.microsoft.com/office/drawing/2014/main" id="{E7B22DC9-062A-E443-9EDC-5695EDECC98A}"/>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65" name="Shape 743">
                  <a:extLst>
                    <a:ext uri="{FF2B5EF4-FFF2-40B4-BE49-F238E27FC236}">
                      <a16:creationId xmlns:a16="http://schemas.microsoft.com/office/drawing/2014/main" id="{9A0084B6-635A-A64E-9244-AB25204EE635}"/>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66" name="Shape 744">
                  <a:extLst>
                    <a:ext uri="{FF2B5EF4-FFF2-40B4-BE49-F238E27FC236}">
                      <a16:creationId xmlns:a16="http://schemas.microsoft.com/office/drawing/2014/main" id="{06C2FB7F-EFC7-0747-9D8A-D050EBF63567}"/>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sp>
            <p:nvSpPr>
              <p:cNvPr id="55" name="Rectangle 54">
                <a:extLst>
                  <a:ext uri="{FF2B5EF4-FFF2-40B4-BE49-F238E27FC236}">
                    <a16:creationId xmlns:a16="http://schemas.microsoft.com/office/drawing/2014/main" id="{E2ED19BC-C9E5-EB41-8E5B-F4C49CED29CC}"/>
                  </a:ext>
                </a:extLst>
              </p:cNvPr>
              <p:cNvSpPr/>
              <p:nvPr/>
            </p:nvSpPr>
            <p:spPr>
              <a:xfrm>
                <a:off x="1926336" y="4157472"/>
                <a:ext cx="2231136" cy="1645920"/>
              </a:xfrm>
              <a:prstGeom prst="rect">
                <a:avLst/>
              </a:prstGeom>
              <a:solidFill>
                <a:schemeClr val="accent1">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7" name="Group 66">
            <a:extLst>
              <a:ext uri="{FF2B5EF4-FFF2-40B4-BE49-F238E27FC236}">
                <a16:creationId xmlns:a16="http://schemas.microsoft.com/office/drawing/2014/main" id="{31B2332C-249D-2943-80B6-A99618D65323}"/>
              </a:ext>
            </a:extLst>
          </p:cNvPr>
          <p:cNvGrpSpPr/>
          <p:nvPr/>
        </p:nvGrpSpPr>
        <p:grpSpPr>
          <a:xfrm>
            <a:off x="1810401" y="4718304"/>
            <a:ext cx="2255631" cy="1653437"/>
            <a:chOff x="2029857" y="4279392"/>
            <a:chExt cx="2255631" cy="1653437"/>
          </a:xfrm>
        </p:grpSpPr>
        <p:sp>
          <p:nvSpPr>
            <p:cNvPr id="68" name="Rectangle 67">
              <a:extLst>
                <a:ext uri="{FF2B5EF4-FFF2-40B4-BE49-F238E27FC236}">
                  <a16:creationId xmlns:a16="http://schemas.microsoft.com/office/drawing/2014/main" id="{56C8ED85-4F16-CC41-AC23-5D98423B26E2}"/>
                </a:ext>
              </a:extLst>
            </p:cNvPr>
            <p:cNvSpPr/>
            <p:nvPr/>
          </p:nvSpPr>
          <p:spPr>
            <a:xfrm>
              <a:off x="2054352" y="4285488"/>
              <a:ext cx="2231136" cy="164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C9DC4D0A-6D6D-B945-A44A-F9FE4F069D2D}"/>
                </a:ext>
              </a:extLst>
            </p:cNvPr>
            <p:cNvGrpSpPr/>
            <p:nvPr/>
          </p:nvGrpSpPr>
          <p:grpSpPr>
            <a:xfrm>
              <a:off x="2029857" y="4279392"/>
              <a:ext cx="2235200" cy="1653437"/>
              <a:chOff x="1920129" y="4151376"/>
              <a:chExt cx="2235200" cy="1653437"/>
            </a:xfrm>
          </p:grpSpPr>
          <p:grpSp>
            <p:nvGrpSpPr>
              <p:cNvPr id="70" name="Shape 733">
                <a:extLst>
                  <a:ext uri="{FF2B5EF4-FFF2-40B4-BE49-F238E27FC236}">
                    <a16:creationId xmlns:a16="http://schemas.microsoft.com/office/drawing/2014/main" id="{70CAFD78-0FDA-1447-BA16-164710065CCF}"/>
                  </a:ext>
                </a:extLst>
              </p:cNvPr>
              <p:cNvGrpSpPr/>
              <p:nvPr/>
            </p:nvGrpSpPr>
            <p:grpSpPr>
              <a:xfrm>
                <a:off x="1920129" y="4159013"/>
                <a:ext cx="2235200" cy="1645800"/>
                <a:chOff x="4826000" y="3611334"/>
                <a:chExt cx="2235200" cy="1645800"/>
              </a:xfrm>
            </p:grpSpPr>
            <p:sp>
              <p:nvSpPr>
                <p:cNvPr id="72" name="Shape 734">
                  <a:extLst>
                    <a:ext uri="{FF2B5EF4-FFF2-40B4-BE49-F238E27FC236}">
                      <a16:creationId xmlns:a16="http://schemas.microsoft.com/office/drawing/2014/main" id="{26E6FD12-33DC-3F41-8C7B-0ADA36D22B23}"/>
                    </a:ext>
                  </a:extLst>
                </p:cNvPr>
                <p:cNvSpPr/>
                <p:nvPr/>
              </p:nvSpPr>
              <p:spPr>
                <a:xfrm>
                  <a:off x="48260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3" name="Shape 735">
                  <a:extLst>
                    <a:ext uri="{FF2B5EF4-FFF2-40B4-BE49-F238E27FC236}">
                      <a16:creationId xmlns:a16="http://schemas.microsoft.com/office/drawing/2014/main" id="{549F8C9F-DD52-3F46-B4FF-030CAA163A0B}"/>
                    </a:ext>
                  </a:extLst>
                </p:cNvPr>
                <p:cNvSpPr/>
                <p:nvPr/>
              </p:nvSpPr>
              <p:spPr>
                <a:xfrm flipH="1">
                  <a:off x="6945700" y="3611334"/>
                  <a:ext cx="115500" cy="1645800"/>
                </a:xfrm>
                <a:prstGeom prst="leftBracket">
                  <a:avLst>
                    <a:gd name="adj" fmla="val 833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74" name="Shape 736">
                  <a:extLst>
                    <a:ext uri="{FF2B5EF4-FFF2-40B4-BE49-F238E27FC236}">
                      <a16:creationId xmlns:a16="http://schemas.microsoft.com/office/drawing/2014/main" id="{3855B17F-3D50-2E4D-B8AC-6CB4EF1A6E36}"/>
                    </a:ext>
                  </a:extLst>
                </p:cNvPr>
                <p:cNvSpPr txBox="1"/>
                <p:nvPr/>
              </p:nvSpPr>
              <p:spPr>
                <a:xfrm>
                  <a:off x="494145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0.93</a:t>
                  </a:r>
                  <a:endParaRPr sz="1800" dirty="0">
                    <a:solidFill>
                      <a:schemeClr val="dk1"/>
                    </a:solidFill>
                    <a:latin typeface="Calibri"/>
                    <a:ea typeface="Calibri"/>
                    <a:cs typeface="Calibri"/>
                    <a:sym typeface="Calibri"/>
                  </a:endParaRPr>
                </a:p>
              </p:txBody>
            </p:sp>
            <p:sp>
              <p:nvSpPr>
                <p:cNvPr id="75" name="Shape 737">
                  <a:extLst>
                    <a:ext uri="{FF2B5EF4-FFF2-40B4-BE49-F238E27FC236}">
                      <a16:creationId xmlns:a16="http://schemas.microsoft.com/office/drawing/2014/main" id="{129EDC3E-D858-9C4C-8C80-EE0C32890676}"/>
                    </a:ext>
                  </a:extLst>
                </p:cNvPr>
                <p:cNvSpPr txBox="1"/>
                <p:nvPr/>
              </p:nvSpPr>
              <p:spPr>
                <a:xfrm>
                  <a:off x="5624595"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0.05</a:t>
                  </a:r>
                  <a:endParaRPr sz="1800" dirty="0">
                    <a:solidFill>
                      <a:schemeClr val="dk1"/>
                    </a:solidFill>
                    <a:latin typeface="Calibri"/>
                    <a:ea typeface="Calibri"/>
                    <a:cs typeface="Calibri"/>
                    <a:sym typeface="Calibri"/>
                  </a:endParaRPr>
                </a:p>
              </p:txBody>
            </p:sp>
            <p:sp>
              <p:nvSpPr>
                <p:cNvPr id="76" name="Shape 738">
                  <a:extLst>
                    <a:ext uri="{FF2B5EF4-FFF2-40B4-BE49-F238E27FC236}">
                      <a16:creationId xmlns:a16="http://schemas.microsoft.com/office/drawing/2014/main" id="{59E1AFC2-085B-814F-86E5-5E3A2308056A}"/>
                    </a:ext>
                  </a:extLst>
                </p:cNvPr>
                <p:cNvSpPr txBox="1"/>
                <p:nvPr/>
              </p:nvSpPr>
              <p:spPr>
                <a:xfrm>
                  <a:off x="6312076" y="3699154"/>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0.02</a:t>
                  </a:r>
                  <a:endParaRPr sz="1800" dirty="0">
                    <a:solidFill>
                      <a:schemeClr val="dk1"/>
                    </a:solidFill>
                    <a:latin typeface="Calibri"/>
                    <a:ea typeface="Calibri"/>
                    <a:cs typeface="Calibri"/>
                    <a:sym typeface="Calibri"/>
                  </a:endParaRPr>
                </a:p>
              </p:txBody>
            </p:sp>
            <p:sp>
              <p:nvSpPr>
                <p:cNvPr id="77" name="Shape 739">
                  <a:extLst>
                    <a:ext uri="{FF2B5EF4-FFF2-40B4-BE49-F238E27FC236}">
                      <a16:creationId xmlns:a16="http://schemas.microsoft.com/office/drawing/2014/main" id="{AA1AFC28-E61F-384E-A046-0640EA3B2849}"/>
                    </a:ext>
                  </a:extLst>
                </p:cNvPr>
                <p:cNvSpPr txBox="1"/>
                <p:nvPr/>
              </p:nvSpPr>
              <p:spPr>
                <a:xfrm>
                  <a:off x="6312076"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0.10</a:t>
                  </a:r>
                  <a:endParaRPr sz="1800" dirty="0">
                    <a:solidFill>
                      <a:schemeClr val="dk1"/>
                    </a:solidFill>
                    <a:latin typeface="Calibri"/>
                    <a:ea typeface="Calibri"/>
                    <a:cs typeface="Calibri"/>
                    <a:sym typeface="Calibri"/>
                  </a:endParaRPr>
                </a:p>
              </p:txBody>
            </p:sp>
            <p:sp>
              <p:nvSpPr>
                <p:cNvPr id="78" name="Shape 740">
                  <a:extLst>
                    <a:ext uri="{FF2B5EF4-FFF2-40B4-BE49-F238E27FC236}">
                      <a16:creationId xmlns:a16="http://schemas.microsoft.com/office/drawing/2014/main" id="{3005F746-93A6-BC46-B239-95A44F1C77BF}"/>
                    </a:ext>
                  </a:extLst>
                </p:cNvPr>
                <p:cNvSpPr txBox="1"/>
                <p:nvPr/>
              </p:nvSpPr>
              <p:spPr>
                <a:xfrm>
                  <a:off x="562459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dirty="0">
                      <a:solidFill>
                        <a:schemeClr val="dk1"/>
                      </a:solidFill>
                      <a:latin typeface="Calibri"/>
                      <a:ea typeface="Calibri"/>
                      <a:cs typeface="Calibri"/>
                      <a:sym typeface="Calibri"/>
                    </a:rPr>
                    <a:t>0.90</a:t>
                  </a:r>
                  <a:endParaRPr sz="1800" dirty="0">
                    <a:solidFill>
                      <a:schemeClr val="dk1"/>
                    </a:solidFill>
                    <a:latin typeface="Calibri"/>
                    <a:ea typeface="Calibri"/>
                    <a:cs typeface="Calibri"/>
                    <a:sym typeface="Calibri"/>
                  </a:endParaRPr>
                </a:p>
              </p:txBody>
            </p:sp>
            <p:sp>
              <p:nvSpPr>
                <p:cNvPr id="79" name="Shape 741">
                  <a:extLst>
                    <a:ext uri="{FF2B5EF4-FFF2-40B4-BE49-F238E27FC236}">
                      <a16:creationId xmlns:a16="http://schemas.microsoft.com/office/drawing/2014/main" id="{D0B9BC37-1D60-6448-A5E4-1F61082FB2FE}"/>
                    </a:ext>
                  </a:extLst>
                </p:cNvPr>
                <p:cNvSpPr txBox="1"/>
                <p:nvPr/>
              </p:nvSpPr>
              <p:spPr>
                <a:xfrm>
                  <a:off x="6312076"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1.0</a:t>
                  </a:r>
                  <a:endParaRPr sz="1800">
                    <a:solidFill>
                      <a:schemeClr val="dk1"/>
                    </a:solidFill>
                    <a:latin typeface="Calibri"/>
                    <a:ea typeface="Calibri"/>
                    <a:cs typeface="Calibri"/>
                    <a:sym typeface="Calibri"/>
                  </a:endParaRPr>
                </a:p>
              </p:txBody>
            </p:sp>
            <p:sp>
              <p:nvSpPr>
                <p:cNvPr id="80" name="Shape 742">
                  <a:extLst>
                    <a:ext uri="{FF2B5EF4-FFF2-40B4-BE49-F238E27FC236}">
                      <a16:creationId xmlns:a16="http://schemas.microsoft.com/office/drawing/2014/main" id="{3581F9BC-FA94-BC49-A5EB-B8EE44595FA0}"/>
                    </a:ext>
                  </a:extLst>
                </p:cNvPr>
                <p:cNvSpPr txBox="1"/>
                <p:nvPr/>
              </p:nvSpPr>
              <p:spPr>
                <a:xfrm>
                  <a:off x="4941455" y="4237637"/>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81" name="Shape 743">
                  <a:extLst>
                    <a:ext uri="{FF2B5EF4-FFF2-40B4-BE49-F238E27FC236}">
                      <a16:creationId xmlns:a16="http://schemas.microsoft.com/office/drawing/2014/main" id="{74574DF7-0462-9347-8452-D72A0214ACB5}"/>
                    </a:ext>
                  </a:extLst>
                </p:cNvPr>
                <p:cNvSpPr txBox="1"/>
                <p:nvPr/>
              </p:nvSpPr>
              <p:spPr>
                <a:xfrm>
                  <a:off x="494145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82" name="Shape 744">
                  <a:extLst>
                    <a:ext uri="{FF2B5EF4-FFF2-40B4-BE49-F238E27FC236}">
                      <a16:creationId xmlns:a16="http://schemas.microsoft.com/office/drawing/2014/main" id="{D0F97A7D-0438-F343-A51E-2095AD93042C}"/>
                    </a:ext>
                  </a:extLst>
                </p:cNvPr>
                <p:cNvSpPr txBox="1"/>
                <p:nvPr/>
              </p:nvSpPr>
              <p:spPr>
                <a:xfrm>
                  <a:off x="5624595" y="4776120"/>
                  <a:ext cx="6624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grpSp>
          <p:sp>
            <p:nvSpPr>
              <p:cNvPr id="71" name="Rectangle 70">
                <a:extLst>
                  <a:ext uri="{FF2B5EF4-FFF2-40B4-BE49-F238E27FC236}">
                    <a16:creationId xmlns:a16="http://schemas.microsoft.com/office/drawing/2014/main" id="{4ECA2319-A80D-1C4F-8CA9-DF32BA52DB5A}"/>
                  </a:ext>
                </a:extLst>
              </p:cNvPr>
              <p:cNvSpPr/>
              <p:nvPr/>
            </p:nvSpPr>
            <p:spPr>
              <a:xfrm>
                <a:off x="1920240" y="4151376"/>
                <a:ext cx="2231136" cy="1645920"/>
              </a:xfrm>
              <a:prstGeom prst="rect">
                <a:avLst/>
              </a:prstGeom>
              <a:solidFill>
                <a:schemeClr val="accent1">
                  <a:alpha val="3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83" name="Shape 580">
            <a:extLst>
              <a:ext uri="{FF2B5EF4-FFF2-40B4-BE49-F238E27FC236}">
                <a16:creationId xmlns:a16="http://schemas.microsoft.com/office/drawing/2014/main" id="{DEF9BAA6-14CF-1D4B-9F3B-66DEB8EA59A3}"/>
              </a:ext>
            </a:extLst>
          </p:cNvPr>
          <p:cNvCxnSpPr>
            <a:cxnSpLocks/>
          </p:cNvCxnSpPr>
          <p:nvPr/>
        </p:nvCxnSpPr>
        <p:spPr>
          <a:xfrm flipV="1">
            <a:off x="5192513" y="4828032"/>
            <a:ext cx="1592335" cy="1445181"/>
          </a:xfrm>
          <a:prstGeom prst="straightConnector1">
            <a:avLst/>
          </a:prstGeom>
          <a:noFill/>
          <a:ln w="28575" cap="flat" cmpd="sng">
            <a:solidFill>
              <a:schemeClr val="accent1">
                <a:lumMod val="75000"/>
              </a:schemeClr>
            </a:solidFill>
            <a:prstDash val="solid"/>
            <a:round/>
            <a:headEnd type="none" w="med" len="med"/>
            <a:tailEnd type="stealth" w="lg" len="lg"/>
          </a:ln>
        </p:spPr>
      </p:cxnSp>
      <p:sp>
        <p:nvSpPr>
          <p:cNvPr id="18" name="TextBox 17">
            <a:extLst>
              <a:ext uri="{FF2B5EF4-FFF2-40B4-BE49-F238E27FC236}">
                <a16:creationId xmlns:a16="http://schemas.microsoft.com/office/drawing/2014/main" id="{C0535D25-1A3A-AC4E-A990-2C0E48B6FA59}"/>
              </a:ext>
            </a:extLst>
          </p:cNvPr>
          <p:cNvSpPr txBox="1"/>
          <p:nvPr/>
        </p:nvSpPr>
        <p:spPr>
          <a:xfrm>
            <a:off x="6382512" y="5340096"/>
            <a:ext cx="2468880" cy="769441"/>
          </a:xfrm>
          <a:prstGeom prst="rect">
            <a:avLst/>
          </a:prstGeom>
          <a:noFill/>
        </p:spPr>
        <p:txBody>
          <a:bodyPr wrap="square" rtlCol="0">
            <a:spAutoFit/>
          </a:bodyPr>
          <a:lstStyle/>
          <a:p>
            <a:r>
              <a:rPr lang="en-US" sz="2200" dirty="0">
                <a:solidFill>
                  <a:schemeClr val="accent1">
                    <a:lumMod val="75000"/>
                  </a:schemeClr>
                </a:solidFill>
              </a:rPr>
              <a:t>Third dimension is time</a:t>
            </a:r>
          </a:p>
        </p:txBody>
      </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E86D9D97-CEB5-F044-8C83-B8C0ADCC04F6}"/>
                  </a:ext>
                </a:extLst>
              </p:cNvPr>
              <p:cNvSpPr txBox="1"/>
              <p:nvPr/>
            </p:nvSpPr>
            <p:spPr>
              <a:xfrm>
                <a:off x="3125724" y="3223260"/>
                <a:ext cx="915315" cy="400110"/>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𝑡</m:t>
                      </m:r>
                      <m:r>
                        <a:rPr lang="en-US" sz="2000" i="1" dirty="0">
                          <a:latin typeface="Cambria Math" panose="02040503050406030204" pitchFamily="18" charset="0"/>
                        </a:rPr>
                        <m:t> </m:t>
                      </m:r>
                      <m:r>
                        <a:rPr lang="en-US" sz="2000" i="1" dirty="0" smtClean="0">
                          <a:latin typeface="Cambria Math" panose="02040503050406030204" pitchFamily="18" charset="0"/>
                        </a:rPr>
                        <m:t>=</m:t>
                      </m:r>
                      <m:r>
                        <a:rPr lang="en-US" sz="2000" b="0" i="1" dirty="0" smtClean="0">
                          <a:latin typeface="Cambria Math" panose="02040503050406030204" pitchFamily="18" charset="0"/>
                        </a:rPr>
                        <m:t>2</m:t>
                      </m:r>
                    </m:oMath>
                  </m:oMathPara>
                </a14:m>
                <a:endParaRPr lang="en-US" sz="2000" dirty="0"/>
              </a:p>
            </p:txBody>
          </p:sp>
        </mc:Choice>
        <mc:Fallback xmlns="">
          <p:sp>
            <p:nvSpPr>
              <p:cNvPr id="86" name="TextBox 85">
                <a:extLst>
                  <a:ext uri="{FF2B5EF4-FFF2-40B4-BE49-F238E27FC236}">
                    <a16:creationId xmlns:a16="http://schemas.microsoft.com/office/drawing/2014/main" id="{E86D9D97-CEB5-F044-8C83-B8C0ADCC04F6}"/>
                  </a:ext>
                </a:extLst>
              </p:cNvPr>
              <p:cNvSpPr txBox="1">
                <a:spLocks noRot="1" noChangeAspect="1" noMove="1" noResize="1" noEditPoints="1" noAdjustHandles="1" noChangeArrowheads="1" noChangeShapeType="1" noTextEdit="1"/>
              </p:cNvSpPr>
              <p:nvPr/>
            </p:nvSpPr>
            <p:spPr>
              <a:xfrm>
                <a:off x="3125724" y="3223260"/>
                <a:ext cx="915315" cy="400110"/>
              </a:xfrm>
              <a:prstGeom prst="rect">
                <a:avLst/>
              </a:prstGeom>
              <a:blipFill>
                <a:blip r:embed="rId3"/>
                <a:stretch>
                  <a:fillRect b="-21875"/>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1BC886EA-835F-144C-B45F-BA0722978BC7}"/>
                  </a:ext>
                </a:extLst>
              </p:cNvPr>
              <p:cNvSpPr txBox="1"/>
              <p:nvPr/>
            </p:nvSpPr>
            <p:spPr>
              <a:xfrm>
                <a:off x="1705356" y="4326636"/>
                <a:ext cx="915315" cy="400110"/>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𝑡</m:t>
                      </m:r>
                      <m:r>
                        <a:rPr lang="en-US" sz="2000" i="1" dirty="0">
                          <a:latin typeface="Cambria Math" panose="02040503050406030204" pitchFamily="18" charset="0"/>
                        </a:rPr>
                        <m:t> </m:t>
                      </m:r>
                      <m:r>
                        <a:rPr lang="en-US" sz="2000" i="1" dirty="0" smtClean="0">
                          <a:latin typeface="Cambria Math" panose="02040503050406030204" pitchFamily="18" charset="0"/>
                        </a:rPr>
                        <m:t>=</m:t>
                      </m:r>
                      <m:r>
                        <a:rPr lang="en-US" sz="2000" b="0" i="1" dirty="0" smtClean="0">
                          <a:latin typeface="Cambria Math" panose="02040503050406030204" pitchFamily="18" charset="0"/>
                        </a:rPr>
                        <m:t>0</m:t>
                      </m:r>
                    </m:oMath>
                  </m:oMathPara>
                </a14:m>
                <a:endParaRPr lang="en-US" sz="2000" dirty="0"/>
              </a:p>
            </p:txBody>
          </p:sp>
        </mc:Choice>
        <mc:Fallback xmlns="">
          <p:sp>
            <p:nvSpPr>
              <p:cNvPr id="87" name="TextBox 86">
                <a:extLst>
                  <a:ext uri="{FF2B5EF4-FFF2-40B4-BE49-F238E27FC236}">
                    <a16:creationId xmlns:a16="http://schemas.microsoft.com/office/drawing/2014/main" id="{1BC886EA-835F-144C-B45F-BA0722978BC7}"/>
                  </a:ext>
                </a:extLst>
              </p:cNvPr>
              <p:cNvSpPr txBox="1">
                <a:spLocks noRot="1" noChangeAspect="1" noMove="1" noResize="1" noEditPoints="1" noAdjustHandles="1" noChangeArrowheads="1" noChangeShapeType="1" noTextEdit="1"/>
              </p:cNvSpPr>
              <p:nvPr/>
            </p:nvSpPr>
            <p:spPr>
              <a:xfrm>
                <a:off x="1705356" y="4326636"/>
                <a:ext cx="915315" cy="400110"/>
              </a:xfrm>
              <a:prstGeom prst="rect">
                <a:avLst/>
              </a:prstGeom>
              <a:blipFill>
                <a:blip r:embed="rId4"/>
                <a:stretch>
                  <a:fillRect b="-21875"/>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50FDA4E4-6E7B-C34F-A605-396A10AB17FF}"/>
                  </a:ext>
                </a:extLst>
              </p:cNvPr>
              <p:cNvSpPr txBox="1"/>
              <p:nvPr/>
            </p:nvSpPr>
            <p:spPr>
              <a:xfrm>
                <a:off x="2491740" y="3777996"/>
                <a:ext cx="915315" cy="400110"/>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𝑡</m:t>
                      </m:r>
                      <m:r>
                        <a:rPr lang="en-US" sz="2000" i="1" dirty="0">
                          <a:latin typeface="Cambria Math" panose="02040503050406030204" pitchFamily="18" charset="0"/>
                        </a:rPr>
                        <m:t> </m:t>
                      </m:r>
                      <m:r>
                        <a:rPr lang="en-US" sz="2000" i="1" dirty="0" smtClean="0">
                          <a:latin typeface="Cambria Math" panose="02040503050406030204" pitchFamily="18" charset="0"/>
                        </a:rPr>
                        <m:t>=</m:t>
                      </m:r>
                      <m:r>
                        <a:rPr lang="en-US" sz="2000" b="0" i="1" dirty="0" smtClean="0">
                          <a:latin typeface="Cambria Math" panose="02040503050406030204" pitchFamily="18" charset="0"/>
                        </a:rPr>
                        <m:t>1</m:t>
                      </m:r>
                    </m:oMath>
                  </m:oMathPara>
                </a14:m>
                <a:endParaRPr lang="en-US" sz="2000" dirty="0"/>
              </a:p>
            </p:txBody>
          </p:sp>
        </mc:Choice>
        <mc:Fallback xmlns="">
          <p:sp>
            <p:nvSpPr>
              <p:cNvPr id="88" name="TextBox 87">
                <a:extLst>
                  <a:ext uri="{FF2B5EF4-FFF2-40B4-BE49-F238E27FC236}">
                    <a16:creationId xmlns:a16="http://schemas.microsoft.com/office/drawing/2014/main" id="{50FDA4E4-6E7B-C34F-A605-396A10AB17FF}"/>
                  </a:ext>
                </a:extLst>
              </p:cNvPr>
              <p:cNvSpPr txBox="1">
                <a:spLocks noRot="1" noChangeAspect="1" noMove="1" noResize="1" noEditPoints="1" noAdjustHandles="1" noChangeArrowheads="1" noChangeShapeType="1" noTextEdit="1"/>
              </p:cNvSpPr>
              <p:nvPr/>
            </p:nvSpPr>
            <p:spPr>
              <a:xfrm>
                <a:off x="2491740" y="3777996"/>
                <a:ext cx="915315" cy="400110"/>
              </a:xfrm>
              <a:prstGeom prst="rect">
                <a:avLst/>
              </a:prstGeom>
              <a:blipFill>
                <a:blip r:embed="rId5"/>
                <a:stretch>
                  <a:fillRect b="-21212"/>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7A2D30DA-DA4B-6E4E-82D0-E491CEF272DE}"/>
                  </a:ext>
                </a:extLst>
              </p:cNvPr>
              <p:cNvSpPr txBox="1"/>
              <p:nvPr/>
            </p:nvSpPr>
            <p:spPr>
              <a:xfrm>
                <a:off x="3954780" y="2680716"/>
                <a:ext cx="915315" cy="400110"/>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𝑡</m:t>
                      </m:r>
                      <m:r>
                        <a:rPr lang="en-US" sz="2000" i="1" dirty="0">
                          <a:latin typeface="Cambria Math" panose="02040503050406030204" pitchFamily="18" charset="0"/>
                        </a:rPr>
                        <m:t> </m:t>
                      </m:r>
                      <m:r>
                        <a:rPr lang="en-US" sz="2000" i="1" dirty="0" smtClean="0">
                          <a:latin typeface="Cambria Math" panose="02040503050406030204" pitchFamily="18" charset="0"/>
                        </a:rPr>
                        <m:t>=</m:t>
                      </m:r>
                      <m:r>
                        <a:rPr lang="en-US" sz="2000" b="0" i="1" dirty="0" smtClean="0">
                          <a:latin typeface="Cambria Math" panose="02040503050406030204" pitchFamily="18" charset="0"/>
                        </a:rPr>
                        <m:t>3</m:t>
                      </m:r>
                    </m:oMath>
                  </m:oMathPara>
                </a14:m>
                <a:endParaRPr lang="en-US" sz="2000" dirty="0"/>
              </a:p>
            </p:txBody>
          </p:sp>
        </mc:Choice>
        <mc:Fallback xmlns="">
          <p:sp>
            <p:nvSpPr>
              <p:cNvPr id="89" name="TextBox 88">
                <a:extLst>
                  <a:ext uri="{FF2B5EF4-FFF2-40B4-BE49-F238E27FC236}">
                    <a16:creationId xmlns:a16="http://schemas.microsoft.com/office/drawing/2014/main" id="{7A2D30DA-DA4B-6E4E-82D0-E491CEF272DE}"/>
                  </a:ext>
                </a:extLst>
              </p:cNvPr>
              <p:cNvSpPr txBox="1">
                <a:spLocks noRot="1" noChangeAspect="1" noMove="1" noResize="1" noEditPoints="1" noAdjustHandles="1" noChangeArrowheads="1" noChangeShapeType="1" noTextEdit="1"/>
              </p:cNvSpPr>
              <p:nvPr/>
            </p:nvSpPr>
            <p:spPr>
              <a:xfrm>
                <a:off x="3954780" y="2680716"/>
                <a:ext cx="915315" cy="400110"/>
              </a:xfrm>
              <a:prstGeom prst="rect">
                <a:avLst/>
              </a:prstGeom>
              <a:blipFill>
                <a:blip r:embed="rId6"/>
                <a:stretch>
                  <a:fillRect b="-18182"/>
                </a:stretch>
              </a:blipFill>
              <a:ln w="28575">
                <a:noFill/>
              </a:ln>
            </p:spPr>
            <p:txBody>
              <a:bodyPr/>
              <a:lstStyle/>
              <a:p>
                <a:r>
                  <a:rPr lang="en-US">
                    <a:noFill/>
                  </a:rPr>
                  <a:t> </a:t>
                </a:r>
              </a:p>
            </p:txBody>
          </p:sp>
        </mc:Fallback>
      </mc:AlternateContent>
      <p:sp>
        <p:nvSpPr>
          <p:cNvPr id="34" name="TextBox 33">
            <a:extLst>
              <a:ext uri="{FF2B5EF4-FFF2-40B4-BE49-F238E27FC236}">
                <a16:creationId xmlns:a16="http://schemas.microsoft.com/office/drawing/2014/main" id="{44C8C0F6-BC8B-1A49-8C9B-A9360C884A8D}"/>
              </a:ext>
            </a:extLst>
          </p:cNvPr>
          <p:cNvSpPr txBox="1"/>
          <p:nvPr/>
        </p:nvSpPr>
        <p:spPr>
          <a:xfrm rot="19725737">
            <a:off x="6379969" y="2706624"/>
            <a:ext cx="930063" cy="830997"/>
          </a:xfrm>
          <a:prstGeom prst="rect">
            <a:avLst/>
          </a:prstGeom>
          <a:noFill/>
        </p:spPr>
        <p:txBody>
          <a:bodyPr wrap="none" rtlCol="0">
            <a:spAutoFit/>
          </a:bodyPr>
          <a:lstStyle/>
          <a:p>
            <a:r>
              <a:rPr lang="en-US" sz="4800" dirty="0">
                <a:latin typeface="Calibri" panose="020F0502020204030204" pitchFamily="34" charset="0"/>
                <a:cs typeface="Calibri" panose="020F0502020204030204" pitchFamily="34" charset="0"/>
              </a:rPr>
              <a:t>. . .</a:t>
            </a:r>
          </a:p>
        </p:txBody>
      </p:sp>
    </p:spTree>
    <p:extLst>
      <p:ext uri="{BB962C8B-B14F-4D97-AF65-F5344CB8AC3E}">
        <p14:creationId xmlns:p14="http://schemas.microsoft.com/office/powerpoint/2010/main" val="317757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6" grpId="0"/>
      <p:bldP spid="87" grpId="0"/>
      <p:bldP spid="88" grpId="0"/>
      <p:bldP spid="89" grpId="0"/>
      <p:bldP spid="3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840431" y="274638"/>
            <a:ext cx="7875551"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Conditional Transitions</a:t>
            </a:r>
            <a:endParaRPr dirty="0"/>
          </a:p>
        </p:txBody>
      </p:sp>
      <p:sp>
        <p:nvSpPr>
          <p:cNvPr id="562" name="Shape 562"/>
          <p:cNvSpPr txBox="1">
            <a:spLocks noGrp="1"/>
          </p:cNvSpPr>
          <p:nvPr>
            <p:ph idx="1"/>
          </p:nvPr>
        </p:nvSpPr>
        <p:spPr>
          <a:xfrm>
            <a:off x="840425" y="1382233"/>
            <a:ext cx="8015700" cy="4902467"/>
          </a:xfrm>
          <a:prstGeom prst="rect">
            <a:avLst/>
          </a:prstGeom>
        </p:spPr>
        <p:txBody>
          <a:bodyPr spcFirstLastPara="1" wrap="square" lIns="91425" tIns="91425" rIns="91425" bIns="91425" anchor="t" anchorCtr="0">
            <a:noAutofit/>
          </a:bodyPr>
          <a:lstStyle/>
          <a:p>
            <a:pPr marL="457200" indent="-381000">
              <a:spcBef>
                <a:spcPts val="600"/>
              </a:spcBef>
              <a:spcAft>
                <a:spcPts val="1800"/>
              </a:spcAft>
              <a:buSzPts val="2400"/>
            </a:pPr>
            <a:r>
              <a:rPr lang="en-US" sz="2400" dirty="0"/>
              <a:t>Always need to ensure that rows of the transition probability matrix sum to 1</a:t>
            </a:r>
          </a:p>
          <a:p>
            <a:pPr marL="457200" indent="-381000">
              <a:spcBef>
                <a:spcPts val="600"/>
              </a:spcBef>
              <a:spcAft>
                <a:spcPts val="600"/>
              </a:spcAft>
              <a:buSzPts val="2400"/>
            </a:pPr>
            <a:r>
              <a:rPr lang="en-US" sz="2400" dirty="0"/>
              <a:t>When modeling aging cohorts over a lifetime, oldest ages have high probabilities of mortality</a:t>
            </a:r>
          </a:p>
          <a:p>
            <a:pPr marL="754380" lvl="1" indent="-381000">
              <a:spcBef>
                <a:spcPts val="600"/>
              </a:spcBef>
              <a:spcAft>
                <a:spcPts val="1800"/>
              </a:spcAft>
              <a:buSzPts val="2400"/>
            </a:pPr>
            <a:r>
              <a:rPr lang="en-US" sz="2200" dirty="0"/>
              <a:t>The sum of age-specific mortality with other possible events, if defined as independent, can exceed 1</a:t>
            </a:r>
          </a:p>
          <a:p>
            <a:pPr marL="457200" indent="-381000">
              <a:spcBef>
                <a:spcPts val="600"/>
              </a:spcBef>
              <a:spcAft>
                <a:spcPts val="1800"/>
              </a:spcAft>
              <a:buSzPts val="2400"/>
            </a:pPr>
            <a:r>
              <a:rPr lang="en-US" sz="2400" dirty="0"/>
              <a:t>Defining transitions as conditional is one approach to avoiding this problem</a:t>
            </a:r>
          </a:p>
        </p:txBody>
      </p:sp>
      <p:sp>
        <p:nvSpPr>
          <p:cNvPr id="563" name="Shape 563"/>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33</a:t>
            </a:fld>
            <a:endParaRPr/>
          </a:p>
        </p:txBody>
      </p:sp>
    </p:spTree>
    <p:extLst>
      <p:ext uri="{BB962C8B-B14F-4D97-AF65-F5344CB8AC3E}">
        <p14:creationId xmlns:p14="http://schemas.microsoft.com/office/powerpoint/2010/main" val="2784279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840431" y="274638"/>
            <a:ext cx="7875551"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Conditional Transitions</a:t>
            </a:r>
            <a:endParaRPr dirty="0"/>
          </a:p>
        </p:txBody>
      </p:sp>
      <p:sp>
        <p:nvSpPr>
          <p:cNvPr id="562" name="Shape 562"/>
          <p:cNvSpPr txBox="1">
            <a:spLocks noGrp="1"/>
          </p:cNvSpPr>
          <p:nvPr>
            <p:ph idx="1"/>
          </p:nvPr>
        </p:nvSpPr>
        <p:spPr>
          <a:xfrm>
            <a:off x="840425" y="1382233"/>
            <a:ext cx="8015700" cy="739175"/>
          </a:xfrm>
          <a:prstGeom prst="rect">
            <a:avLst/>
          </a:prstGeom>
        </p:spPr>
        <p:txBody>
          <a:bodyPr spcFirstLastPara="1" wrap="square" lIns="91425" tIns="91425" rIns="91425" bIns="91425" anchor="t" anchorCtr="0">
            <a:noAutofit/>
          </a:bodyPr>
          <a:lstStyle/>
          <a:p>
            <a:pPr marL="457200" indent="-381000">
              <a:spcBef>
                <a:spcPts val="600"/>
              </a:spcBef>
              <a:spcAft>
                <a:spcPts val="1800"/>
              </a:spcAft>
              <a:buSzPts val="2400"/>
            </a:pPr>
            <a:r>
              <a:rPr lang="en-US" sz="2400" dirty="0"/>
              <a:t>Problem: Sum of transition probabilities can exceed 1 over time</a:t>
            </a:r>
          </a:p>
        </p:txBody>
      </p:sp>
      <p:sp>
        <p:nvSpPr>
          <p:cNvPr id="563" name="Shape 563"/>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34</a:t>
            </a:fld>
            <a:endParaRPr/>
          </a:p>
        </p:txBody>
      </p:sp>
      <p:sp>
        <p:nvSpPr>
          <p:cNvPr id="70" name="TextBox 69">
            <a:extLst>
              <a:ext uri="{FF2B5EF4-FFF2-40B4-BE49-F238E27FC236}">
                <a16:creationId xmlns:a16="http://schemas.microsoft.com/office/drawing/2014/main" id="{F68E55C6-E99A-FE4F-84EB-DD19909B292F}"/>
              </a:ext>
            </a:extLst>
          </p:cNvPr>
          <p:cNvSpPr txBox="1"/>
          <p:nvPr/>
        </p:nvSpPr>
        <p:spPr>
          <a:xfrm>
            <a:off x="4389120" y="2304288"/>
            <a:ext cx="768159" cy="400110"/>
          </a:xfrm>
          <a:prstGeom prst="rect">
            <a:avLst/>
          </a:prstGeom>
          <a:noFill/>
        </p:spPr>
        <p:txBody>
          <a:bodyPr wrap="none" rtlCol="0">
            <a:spAutoFit/>
          </a:bodyPr>
          <a:lstStyle/>
          <a:p>
            <a:r>
              <a:rPr lang="en-US" sz="2000" dirty="0"/>
              <a:t>0.55</a:t>
            </a:r>
          </a:p>
        </p:txBody>
      </p:sp>
      <p:sp>
        <p:nvSpPr>
          <p:cNvPr id="71" name="TextBox 70">
            <a:extLst>
              <a:ext uri="{FF2B5EF4-FFF2-40B4-BE49-F238E27FC236}">
                <a16:creationId xmlns:a16="http://schemas.microsoft.com/office/drawing/2014/main" id="{C4EC15C0-2062-A64B-A045-BA2208A8DFFE}"/>
              </a:ext>
            </a:extLst>
          </p:cNvPr>
          <p:cNvSpPr txBox="1"/>
          <p:nvPr/>
        </p:nvSpPr>
        <p:spPr>
          <a:xfrm>
            <a:off x="2785872" y="4779264"/>
            <a:ext cx="825867" cy="400110"/>
          </a:xfrm>
          <a:prstGeom prst="rect">
            <a:avLst/>
          </a:prstGeom>
          <a:solidFill>
            <a:schemeClr val="bg1"/>
          </a:solidFill>
        </p:spPr>
        <p:txBody>
          <a:bodyPr wrap="none" rtlCol="0">
            <a:spAutoFit/>
          </a:bodyPr>
          <a:lstStyle/>
          <a:p>
            <a:r>
              <a:rPr lang="en-US" sz="2000" b="1" dirty="0">
                <a:solidFill>
                  <a:schemeClr val="accent1"/>
                </a:solidFill>
              </a:rPr>
              <a:t>0.44</a:t>
            </a:r>
          </a:p>
        </p:txBody>
      </p:sp>
      <p:sp>
        <p:nvSpPr>
          <p:cNvPr id="72" name="TextBox 71">
            <a:extLst>
              <a:ext uri="{FF2B5EF4-FFF2-40B4-BE49-F238E27FC236}">
                <a16:creationId xmlns:a16="http://schemas.microsoft.com/office/drawing/2014/main" id="{B8DA7BDD-DB8A-544B-A780-7452DFB245E4}"/>
              </a:ext>
            </a:extLst>
          </p:cNvPr>
          <p:cNvSpPr txBox="1"/>
          <p:nvPr/>
        </p:nvSpPr>
        <p:spPr>
          <a:xfrm>
            <a:off x="2761488" y="4791456"/>
            <a:ext cx="825867" cy="400110"/>
          </a:xfrm>
          <a:prstGeom prst="rect">
            <a:avLst/>
          </a:prstGeom>
          <a:solidFill>
            <a:schemeClr val="bg1"/>
          </a:solidFill>
        </p:spPr>
        <p:txBody>
          <a:bodyPr wrap="none" rtlCol="0">
            <a:spAutoFit/>
          </a:bodyPr>
          <a:lstStyle/>
          <a:p>
            <a:r>
              <a:rPr lang="en-US" sz="2000" b="1" dirty="0">
                <a:solidFill>
                  <a:schemeClr val="accent1"/>
                </a:solidFill>
              </a:rPr>
              <a:t>0.45</a:t>
            </a:r>
          </a:p>
        </p:txBody>
      </p:sp>
      <p:sp>
        <p:nvSpPr>
          <p:cNvPr id="73" name="TextBox 72">
            <a:extLst>
              <a:ext uri="{FF2B5EF4-FFF2-40B4-BE49-F238E27FC236}">
                <a16:creationId xmlns:a16="http://schemas.microsoft.com/office/drawing/2014/main" id="{1665A9D7-020A-8C4B-BEA4-B8876D050C28}"/>
              </a:ext>
            </a:extLst>
          </p:cNvPr>
          <p:cNvSpPr txBox="1"/>
          <p:nvPr/>
        </p:nvSpPr>
        <p:spPr>
          <a:xfrm>
            <a:off x="2773680" y="4803648"/>
            <a:ext cx="825867" cy="400110"/>
          </a:xfrm>
          <a:prstGeom prst="rect">
            <a:avLst/>
          </a:prstGeom>
          <a:solidFill>
            <a:schemeClr val="bg1"/>
          </a:solidFill>
        </p:spPr>
        <p:txBody>
          <a:bodyPr wrap="none" rtlCol="0">
            <a:spAutoFit/>
          </a:bodyPr>
          <a:lstStyle/>
          <a:p>
            <a:r>
              <a:rPr lang="en-US" sz="2000" b="1" dirty="0">
                <a:solidFill>
                  <a:schemeClr val="accent1"/>
                </a:solidFill>
              </a:rPr>
              <a:t>0.46</a:t>
            </a:r>
          </a:p>
        </p:txBody>
      </p:sp>
      <p:sp>
        <p:nvSpPr>
          <p:cNvPr id="74" name="TextBox 73">
            <a:extLst>
              <a:ext uri="{FF2B5EF4-FFF2-40B4-BE49-F238E27FC236}">
                <a16:creationId xmlns:a16="http://schemas.microsoft.com/office/drawing/2014/main" id="{AE52E2EF-8C2C-D940-A3D1-DF6E8A0C9DC9}"/>
              </a:ext>
            </a:extLst>
          </p:cNvPr>
          <p:cNvSpPr txBox="1"/>
          <p:nvPr/>
        </p:nvSpPr>
        <p:spPr>
          <a:xfrm>
            <a:off x="1274064" y="2572512"/>
            <a:ext cx="825867" cy="400110"/>
          </a:xfrm>
          <a:prstGeom prst="rect">
            <a:avLst/>
          </a:prstGeom>
          <a:solidFill>
            <a:schemeClr val="bg1"/>
          </a:solidFill>
        </p:spPr>
        <p:txBody>
          <a:bodyPr wrap="none" rtlCol="0">
            <a:spAutoFit/>
          </a:bodyPr>
          <a:lstStyle/>
          <a:p>
            <a:r>
              <a:rPr lang="en-US" sz="2000" b="1" dirty="0">
                <a:solidFill>
                  <a:schemeClr val="accent1"/>
                </a:solidFill>
              </a:rPr>
              <a:t>0.01</a:t>
            </a:r>
          </a:p>
        </p:txBody>
      </p:sp>
      <p:sp>
        <p:nvSpPr>
          <p:cNvPr id="75" name="TextBox 74">
            <a:extLst>
              <a:ext uri="{FF2B5EF4-FFF2-40B4-BE49-F238E27FC236}">
                <a16:creationId xmlns:a16="http://schemas.microsoft.com/office/drawing/2014/main" id="{B8A48610-83B1-4E43-8D86-AC4587467439}"/>
              </a:ext>
            </a:extLst>
          </p:cNvPr>
          <p:cNvSpPr txBox="1"/>
          <p:nvPr/>
        </p:nvSpPr>
        <p:spPr>
          <a:xfrm>
            <a:off x="1353312" y="2578608"/>
            <a:ext cx="643125" cy="400110"/>
          </a:xfrm>
          <a:prstGeom prst="rect">
            <a:avLst/>
          </a:prstGeom>
          <a:solidFill>
            <a:schemeClr val="bg1"/>
          </a:solidFill>
        </p:spPr>
        <p:txBody>
          <a:bodyPr wrap="none" rtlCol="0">
            <a:spAutoFit/>
          </a:bodyPr>
          <a:lstStyle/>
          <a:p>
            <a:r>
              <a:rPr lang="en-US" sz="2000" b="1" dirty="0">
                <a:solidFill>
                  <a:schemeClr val="accent1"/>
                </a:solidFill>
              </a:rPr>
              <a:t>0.0</a:t>
            </a:r>
          </a:p>
        </p:txBody>
      </p:sp>
      <p:sp>
        <p:nvSpPr>
          <p:cNvPr id="76" name="TextBox 75">
            <a:extLst>
              <a:ext uri="{FF2B5EF4-FFF2-40B4-BE49-F238E27FC236}">
                <a16:creationId xmlns:a16="http://schemas.microsoft.com/office/drawing/2014/main" id="{97218B19-8256-184E-A45E-DC380BBA0F65}"/>
              </a:ext>
            </a:extLst>
          </p:cNvPr>
          <p:cNvSpPr txBox="1"/>
          <p:nvPr/>
        </p:nvSpPr>
        <p:spPr>
          <a:xfrm>
            <a:off x="1030224" y="2621280"/>
            <a:ext cx="1125629" cy="400110"/>
          </a:xfrm>
          <a:prstGeom prst="rect">
            <a:avLst/>
          </a:prstGeom>
          <a:solidFill>
            <a:schemeClr val="bg1"/>
          </a:solidFill>
        </p:spPr>
        <p:txBody>
          <a:bodyPr wrap="none" rtlCol="0">
            <a:spAutoFit/>
          </a:bodyPr>
          <a:lstStyle/>
          <a:p>
            <a:r>
              <a:rPr lang="en-US" sz="2000" b="1" dirty="0">
                <a:solidFill>
                  <a:schemeClr val="accent1"/>
                </a:solidFill>
              </a:rPr>
              <a:t>Uh oh!</a:t>
            </a:r>
          </a:p>
        </p:txBody>
      </p:sp>
      <p:grpSp>
        <p:nvGrpSpPr>
          <p:cNvPr id="54" name="Group 53">
            <a:extLst>
              <a:ext uri="{FF2B5EF4-FFF2-40B4-BE49-F238E27FC236}">
                <a16:creationId xmlns:a16="http://schemas.microsoft.com/office/drawing/2014/main" id="{6A4F4678-888B-C64A-9BDD-F7EF47C70829}"/>
              </a:ext>
            </a:extLst>
          </p:cNvPr>
          <p:cNvGrpSpPr/>
          <p:nvPr/>
        </p:nvGrpSpPr>
        <p:grpSpPr>
          <a:xfrm>
            <a:off x="2286731" y="3033994"/>
            <a:ext cx="4950756" cy="3351655"/>
            <a:chOff x="2368023" y="2307251"/>
            <a:chExt cx="4950756" cy="3351655"/>
          </a:xfrm>
        </p:grpSpPr>
        <p:sp>
          <p:nvSpPr>
            <p:cNvPr id="58" name="Shape 646">
              <a:extLst>
                <a:ext uri="{FF2B5EF4-FFF2-40B4-BE49-F238E27FC236}">
                  <a16:creationId xmlns:a16="http://schemas.microsoft.com/office/drawing/2014/main" id="{87B44436-5911-6F4C-B037-F43A8CDCAAB4}"/>
                </a:ext>
              </a:extLst>
            </p:cNvPr>
            <p:cNvSpPr/>
            <p:nvPr/>
          </p:nvSpPr>
          <p:spPr>
            <a:xfrm>
              <a:off x="2368023"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3F3F3F"/>
                  </a:solidFill>
                  <a:latin typeface="Calibri"/>
                  <a:ea typeface="Calibri"/>
                  <a:cs typeface="Calibri"/>
                  <a:sym typeface="Calibri"/>
                </a:rPr>
                <a:t>Healthy</a:t>
              </a:r>
              <a:r>
                <a:rPr lang="nl-NL" b="1" dirty="0">
                  <a:solidFill>
                    <a:srgbClr val="3F3F3F"/>
                  </a:solidFill>
                  <a:latin typeface="Calibri"/>
                  <a:ea typeface="Calibri"/>
                  <a:cs typeface="Calibri"/>
                  <a:sym typeface="Calibri"/>
                </a:rPr>
                <a:t> (H)</a:t>
              </a:r>
              <a:endParaRPr b="1" dirty="0">
                <a:solidFill>
                  <a:srgbClr val="3F3F3F"/>
                </a:solidFill>
                <a:latin typeface="Calibri"/>
                <a:ea typeface="Calibri"/>
                <a:cs typeface="Calibri"/>
                <a:sym typeface="Calibri"/>
              </a:endParaRPr>
            </a:p>
          </p:txBody>
        </p:sp>
        <p:sp>
          <p:nvSpPr>
            <p:cNvPr id="59" name="Shape 646">
              <a:extLst>
                <a:ext uri="{FF2B5EF4-FFF2-40B4-BE49-F238E27FC236}">
                  <a16:creationId xmlns:a16="http://schemas.microsoft.com/office/drawing/2014/main" id="{13C9CE13-67C6-B245-81B5-EED07C564B76}"/>
                </a:ext>
              </a:extLst>
            </p:cNvPr>
            <p:cNvSpPr/>
            <p:nvPr/>
          </p:nvSpPr>
          <p:spPr>
            <a:xfrm>
              <a:off x="5489979"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dirty="0">
                  <a:solidFill>
                    <a:srgbClr val="3F3F3F"/>
                  </a:solidFill>
                  <a:latin typeface="Calibri"/>
                  <a:ea typeface="Calibri"/>
                  <a:cs typeface="Calibri"/>
                  <a:sym typeface="Calibri"/>
                </a:rPr>
                <a:t>Sick (S)</a:t>
              </a:r>
              <a:endParaRPr b="1" dirty="0">
                <a:solidFill>
                  <a:srgbClr val="3F3F3F"/>
                </a:solidFill>
                <a:latin typeface="Calibri"/>
                <a:ea typeface="Calibri"/>
                <a:cs typeface="Calibri"/>
                <a:sym typeface="Calibri"/>
              </a:endParaRPr>
            </a:p>
          </p:txBody>
        </p:sp>
        <p:sp>
          <p:nvSpPr>
            <p:cNvPr id="60" name="Shape 646">
              <a:extLst>
                <a:ext uri="{FF2B5EF4-FFF2-40B4-BE49-F238E27FC236}">
                  <a16:creationId xmlns:a16="http://schemas.microsoft.com/office/drawing/2014/main" id="{5B954BB3-ACA6-D747-AED9-8D157F22097C}"/>
                </a:ext>
              </a:extLst>
            </p:cNvPr>
            <p:cNvSpPr/>
            <p:nvPr/>
          </p:nvSpPr>
          <p:spPr>
            <a:xfrm>
              <a:off x="3918368" y="4287306"/>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a:solidFill>
                    <a:srgbClr val="3F3F3F"/>
                  </a:solidFill>
                  <a:latin typeface="Calibri"/>
                  <a:ea typeface="Calibri"/>
                  <a:cs typeface="Calibri"/>
                  <a:sym typeface="Calibri"/>
                </a:rPr>
                <a:t>Dead</a:t>
              </a:r>
              <a:r>
                <a:rPr lang="nl-NL" sz="1600" b="1">
                  <a:solidFill>
                    <a:srgbClr val="3F3F3F"/>
                  </a:solidFill>
                  <a:latin typeface="Calibri"/>
                  <a:ea typeface="Calibri"/>
                  <a:cs typeface="Calibri"/>
                  <a:sym typeface="Calibri"/>
                </a:rPr>
                <a:t> (D)</a:t>
              </a:r>
              <a:endParaRPr sz="1600" b="1">
                <a:solidFill>
                  <a:srgbClr val="3F3F3F"/>
                </a:solidFill>
                <a:latin typeface="Calibri"/>
                <a:ea typeface="Calibri"/>
                <a:cs typeface="Calibri"/>
                <a:sym typeface="Calibri"/>
              </a:endParaRPr>
            </a:p>
          </p:txBody>
        </p:sp>
        <p:cxnSp>
          <p:nvCxnSpPr>
            <p:cNvPr id="61" name="Shape 651">
              <a:extLst>
                <a:ext uri="{FF2B5EF4-FFF2-40B4-BE49-F238E27FC236}">
                  <a16:creationId xmlns:a16="http://schemas.microsoft.com/office/drawing/2014/main" id="{84D3D90A-F144-E948-82C0-B6D1478A52C2}"/>
                </a:ext>
              </a:extLst>
            </p:cNvPr>
            <p:cNvCxnSpPr>
              <a:stCxn id="58" idx="0"/>
              <a:endCxn id="59" idx="0"/>
            </p:cNvCxnSpPr>
            <p:nvPr/>
          </p:nvCxnSpPr>
          <p:spPr>
            <a:xfrm rot="5400000" flipH="1" flipV="1">
              <a:off x="4843401" y="752623"/>
              <a:ext cx="12700" cy="3121956"/>
            </a:xfrm>
            <a:prstGeom prst="curvedConnector3">
              <a:avLst>
                <a:gd name="adj1" fmla="val 2637213"/>
              </a:avLst>
            </a:prstGeom>
            <a:noFill/>
            <a:ln w="25400" cap="flat" cmpd="sng">
              <a:solidFill>
                <a:srgbClr val="3F3F3F"/>
              </a:solidFill>
              <a:prstDash val="solid"/>
              <a:round/>
              <a:headEnd type="none" w="sm" len="sm"/>
              <a:tailEnd type="triangle" w="lg" len="lg"/>
            </a:ln>
          </p:spPr>
        </p:cxnSp>
        <p:cxnSp>
          <p:nvCxnSpPr>
            <p:cNvPr id="62" name="Shape 651">
              <a:extLst>
                <a:ext uri="{FF2B5EF4-FFF2-40B4-BE49-F238E27FC236}">
                  <a16:creationId xmlns:a16="http://schemas.microsoft.com/office/drawing/2014/main" id="{C0BCA898-02D3-014C-B1C8-30F64BA7EEBB}"/>
                </a:ext>
              </a:extLst>
            </p:cNvPr>
            <p:cNvCxnSpPr>
              <a:stCxn id="58" idx="2"/>
              <a:endCxn id="58" idx="1"/>
            </p:cNvCxnSpPr>
            <p:nvPr/>
          </p:nvCxnSpPr>
          <p:spPr>
            <a:xfrm rot="10800000" flipH="1">
              <a:off x="2368023"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63" name="Shape 651">
              <a:extLst>
                <a:ext uri="{FF2B5EF4-FFF2-40B4-BE49-F238E27FC236}">
                  <a16:creationId xmlns:a16="http://schemas.microsoft.com/office/drawing/2014/main" id="{D874DEFC-475E-9347-B19E-45AC3B9B1B72}"/>
                </a:ext>
              </a:extLst>
            </p:cNvPr>
            <p:cNvCxnSpPr>
              <a:stCxn id="59" idx="6"/>
              <a:endCxn id="59" idx="7"/>
            </p:cNvCxnSpPr>
            <p:nvPr/>
          </p:nvCxnSpPr>
          <p:spPr>
            <a:xfrm flipH="1" flipV="1">
              <a:off x="7050957"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64" name="Shape 651">
              <a:extLst>
                <a:ext uri="{FF2B5EF4-FFF2-40B4-BE49-F238E27FC236}">
                  <a16:creationId xmlns:a16="http://schemas.microsoft.com/office/drawing/2014/main" id="{0A1F08C6-6AA8-CD47-BCB6-DF09E5CAA44E}"/>
                </a:ext>
              </a:extLst>
            </p:cNvPr>
            <p:cNvCxnSpPr>
              <a:stCxn id="60" idx="2"/>
              <a:endCxn id="60" idx="3"/>
            </p:cNvCxnSpPr>
            <p:nvPr/>
          </p:nvCxnSpPr>
          <p:spPr>
            <a:xfrm rot="10800000" flipH="1" flipV="1">
              <a:off x="3918368" y="4973106"/>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65" name="Shape 651">
              <a:extLst>
                <a:ext uri="{FF2B5EF4-FFF2-40B4-BE49-F238E27FC236}">
                  <a16:creationId xmlns:a16="http://schemas.microsoft.com/office/drawing/2014/main" id="{BF677D5A-DFF6-6242-BBFB-A467488772D5}"/>
                </a:ext>
              </a:extLst>
            </p:cNvPr>
            <p:cNvCxnSpPr>
              <a:stCxn id="58" idx="4"/>
              <a:endCxn id="60" idx="1"/>
            </p:cNvCxnSpPr>
            <p:nvPr/>
          </p:nvCxnSpPr>
          <p:spPr>
            <a:xfrm>
              <a:off x="3282423" y="3685201"/>
              <a:ext cx="903767" cy="802971"/>
            </a:xfrm>
            <a:prstGeom prst="straightConnector1">
              <a:avLst/>
            </a:prstGeom>
            <a:noFill/>
            <a:ln w="25400" cap="flat" cmpd="sng">
              <a:solidFill>
                <a:srgbClr val="3F3F3F"/>
              </a:solidFill>
              <a:prstDash val="solid"/>
              <a:round/>
              <a:headEnd type="none" w="sm" len="sm"/>
              <a:tailEnd type="triangle" w="lg" len="lg"/>
            </a:ln>
          </p:spPr>
        </p:cxnSp>
        <p:cxnSp>
          <p:nvCxnSpPr>
            <p:cNvPr id="66" name="Shape 651">
              <a:extLst>
                <a:ext uri="{FF2B5EF4-FFF2-40B4-BE49-F238E27FC236}">
                  <a16:creationId xmlns:a16="http://schemas.microsoft.com/office/drawing/2014/main" id="{E315FFA6-E5E9-7D45-9A67-F5CEE1FCA935}"/>
                </a:ext>
              </a:extLst>
            </p:cNvPr>
            <p:cNvCxnSpPr>
              <a:stCxn id="59" idx="4"/>
              <a:endCxn id="60" idx="7"/>
            </p:cNvCxnSpPr>
            <p:nvPr/>
          </p:nvCxnSpPr>
          <p:spPr>
            <a:xfrm flipH="1">
              <a:off x="5479346" y="3685201"/>
              <a:ext cx="925033" cy="802971"/>
            </a:xfrm>
            <a:prstGeom prst="straightConnector1">
              <a:avLst/>
            </a:prstGeom>
            <a:noFill/>
            <a:ln w="25400" cap="flat" cmpd="sng">
              <a:solidFill>
                <a:srgbClr val="3F3F3F"/>
              </a:solidFill>
              <a:prstDash val="solid"/>
              <a:round/>
              <a:headEnd type="none" w="sm" len="sm"/>
              <a:tailEnd type="triangle" w="lg" len="lg"/>
            </a:ln>
          </p:spPr>
        </p:cxnSp>
      </p:grpSp>
    </p:spTree>
    <p:extLst>
      <p:ext uri="{BB962C8B-B14F-4D97-AF65-F5344CB8AC3E}">
        <p14:creationId xmlns:p14="http://schemas.microsoft.com/office/powerpoint/2010/main" val="302117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5" grpId="0" animBg="1"/>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840431" y="274638"/>
            <a:ext cx="7875551"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Conditional Transitions</a:t>
            </a:r>
            <a:endParaRPr dirty="0"/>
          </a:p>
        </p:txBody>
      </p:sp>
      <p:sp>
        <p:nvSpPr>
          <p:cNvPr id="562" name="Shape 562"/>
          <p:cNvSpPr txBox="1">
            <a:spLocks noGrp="1"/>
          </p:cNvSpPr>
          <p:nvPr>
            <p:ph idx="1"/>
          </p:nvPr>
        </p:nvSpPr>
        <p:spPr>
          <a:xfrm>
            <a:off x="840425" y="1382233"/>
            <a:ext cx="8015700" cy="739175"/>
          </a:xfrm>
          <a:prstGeom prst="rect">
            <a:avLst/>
          </a:prstGeom>
        </p:spPr>
        <p:txBody>
          <a:bodyPr spcFirstLastPara="1" wrap="square" lIns="91425" tIns="91425" rIns="91425" bIns="91425" anchor="t" anchorCtr="0">
            <a:noAutofit/>
          </a:bodyPr>
          <a:lstStyle/>
          <a:p>
            <a:pPr marL="457200" indent="-381000">
              <a:spcBef>
                <a:spcPts val="600"/>
              </a:spcBef>
              <a:spcAft>
                <a:spcPts val="1800"/>
              </a:spcAft>
              <a:buSzPts val="2400"/>
            </a:pPr>
            <a:r>
              <a:rPr lang="en-US" sz="2400" dirty="0"/>
              <a:t>Solution: Condition other events on survival</a:t>
            </a:r>
          </a:p>
        </p:txBody>
      </p:sp>
      <p:sp>
        <p:nvSpPr>
          <p:cNvPr id="563" name="Shape 563"/>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35</a:t>
            </a:fld>
            <a:endParaRPr/>
          </a:p>
        </p:txBody>
      </p:sp>
      <p:sp>
        <p:nvSpPr>
          <p:cNvPr id="70" name="TextBox 69">
            <a:extLst>
              <a:ext uri="{FF2B5EF4-FFF2-40B4-BE49-F238E27FC236}">
                <a16:creationId xmlns:a16="http://schemas.microsoft.com/office/drawing/2014/main" id="{F68E55C6-E99A-FE4F-84EB-DD19909B292F}"/>
              </a:ext>
            </a:extLst>
          </p:cNvPr>
          <p:cNvSpPr txBox="1"/>
          <p:nvPr/>
        </p:nvSpPr>
        <p:spPr>
          <a:xfrm>
            <a:off x="4389120" y="2304288"/>
            <a:ext cx="768159" cy="400110"/>
          </a:xfrm>
          <a:prstGeom prst="rect">
            <a:avLst/>
          </a:prstGeom>
          <a:noFill/>
        </p:spPr>
        <p:txBody>
          <a:bodyPr wrap="none" rtlCol="0">
            <a:spAutoFit/>
          </a:bodyPr>
          <a:lstStyle/>
          <a:p>
            <a:r>
              <a:rPr lang="en-US" sz="2000" dirty="0"/>
              <a:t>0.55</a:t>
            </a:r>
          </a:p>
        </p:txBody>
      </p:sp>
      <p:sp>
        <p:nvSpPr>
          <p:cNvPr id="71" name="TextBox 70">
            <a:extLst>
              <a:ext uri="{FF2B5EF4-FFF2-40B4-BE49-F238E27FC236}">
                <a16:creationId xmlns:a16="http://schemas.microsoft.com/office/drawing/2014/main" id="{C4EC15C0-2062-A64B-A045-BA2208A8DFFE}"/>
              </a:ext>
            </a:extLst>
          </p:cNvPr>
          <p:cNvSpPr txBox="1"/>
          <p:nvPr/>
        </p:nvSpPr>
        <p:spPr>
          <a:xfrm>
            <a:off x="2785872" y="4779264"/>
            <a:ext cx="825867" cy="400110"/>
          </a:xfrm>
          <a:prstGeom prst="rect">
            <a:avLst/>
          </a:prstGeom>
          <a:solidFill>
            <a:schemeClr val="bg1"/>
          </a:solidFill>
        </p:spPr>
        <p:txBody>
          <a:bodyPr wrap="none" rtlCol="0">
            <a:spAutoFit/>
          </a:bodyPr>
          <a:lstStyle/>
          <a:p>
            <a:r>
              <a:rPr lang="en-US" sz="2000" b="1" dirty="0">
                <a:solidFill>
                  <a:schemeClr val="accent1"/>
                </a:solidFill>
              </a:rPr>
              <a:t>0.44</a:t>
            </a:r>
          </a:p>
        </p:txBody>
      </p:sp>
      <p:sp>
        <p:nvSpPr>
          <p:cNvPr id="72" name="TextBox 71">
            <a:extLst>
              <a:ext uri="{FF2B5EF4-FFF2-40B4-BE49-F238E27FC236}">
                <a16:creationId xmlns:a16="http://schemas.microsoft.com/office/drawing/2014/main" id="{B8DA7BDD-DB8A-544B-A780-7452DFB245E4}"/>
              </a:ext>
            </a:extLst>
          </p:cNvPr>
          <p:cNvSpPr txBox="1"/>
          <p:nvPr/>
        </p:nvSpPr>
        <p:spPr>
          <a:xfrm>
            <a:off x="2761488" y="4791456"/>
            <a:ext cx="825867" cy="400110"/>
          </a:xfrm>
          <a:prstGeom prst="rect">
            <a:avLst/>
          </a:prstGeom>
          <a:solidFill>
            <a:schemeClr val="bg1"/>
          </a:solidFill>
        </p:spPr>
        <p:txBody>
          <a:bodyPr wrap="none" rtlCol="0">
            <a:spAutoFit/>
          </a:bodyPr>
          <a:lstStyle/>
          <a:p>
            <a:r>
              <a:rPr lang="en-US" sz="2000" b="1" dirty="0">
                <a:solidFill>
                  <a:schemeClr val="accent1"/>
                </a:solidFill>
              </a:rPr>
              <a:t>0.45</a:t>
            </a:r>
          </a:p>
        </p:txBody>
      </p:sp>
      <p:sp>
        <p:nvSpPr>
          <p:cNvPr id="73" name="TextBox 72">
            <a:extLst>
              <a:ext uri="{FF2B5EF4-FFF2-40B4-BE49-F238E27FC236}">
                <a16:creationId xmlns:a16="http://schemas.microsoft.com/office/drawing/2014/main" id="{1665A9D7-020A-8C4B-BEA4-B8876D050C28}"/>
              </a:ext>
            </a:extLst>
          </p:cNvPr>
          <p:cNvSpPr txBox="1"/>
          <p:nvPr/>
        </p:nvSpPr>
        <p:spPr>
          <a:xfrm>
            <a:off x="2773680" y="4803648"/>
            <a:ext cx="825867" cy="400110"/>
          </a:xfrm>
          <a:prstGeom prst="rect">
            <a:avLst/>
          </a:prstGeom>
          <a:solidFill>
            <a:schemeClr val="bg1"/>
          </a:solidFill>
        </p:spPr>
        <p:txBody>
          <a:bodyPr wrap="none" rtlCol="0">
            <a:spAutoFit/>
          </a:bodyPr>
          <a:lstStyle/>
          <a:p>
            <a:r>
              <a:rPr lang="en-US" sz="2000" b="1" dirty="0">
                <a:solidFill>
                  <a:schemeClr val="accent1"/>
                </a:solidFill>
              </a:rPr>
              <a:t>0.46</a:t>
            </a:r>
          </a:p>
        </p:txBody>
      </p:sp>
      <p:sp>
        <p:nvSpPr>
          <p:cNvPr id="74" name="TextBox 73">
            <a:extLst>
              <a:ext uri="{FF2B5EF4-FFF2-40B4-BE49-F238E27FC236}">
                <a16:creationId xmlns:a16="http://schemas.microsoft.com/office/drawing/2014/main" id="{AE52E2EF-8C2C-D940-A3D1-DF6E8A0C9DC9}"/>
              </a:ext>
            </a:extLst>
          </p:cNvPr>
          <p:cNvSpPr txBox="1"/>
          <p:nvPr/>
        </p:nvSpPr>
        <p:spPr>
          <a:xfrm>
            <a:off x="1274064" y="2572512"/>
            <a:ext cx="825867" cy="400110"/>
          </a:xfrm>
          <a:prstGeom prst="rect">
            <a:avLst/>
          </a:prstGeom>
          <a:solidFill>
            <a:schemeClr val="bg1"/>
          </a:solidFill>
        </p:spPr>
        <p:txBody>
          <a:bodyPr wrap="none" rtlCol="0">
            <a:spAutoFit/>
          </a:bodyPr>
          <a:lstStyle/>
          <a:p>
            <a:r>
              <a:rPr lang="en-US" sz="2000" b="1" dirty="0">
                <a:solidFill>
                  <a:schemeClr val="accent1"/>
                </a:solidFill>
              </a:rPr>
              <a:t>0.01</a:t>
            </a:r>
          </a:p>
        </p:txBody>
      </p:sp>
      <p:sp>
        <p:nvSpPr>
          <p:cNvPr id="75" name="TextBox 74">
            <a:extLst>
              <a:ext uri="{FF2B5EF4-FFF2-40B4-BE49-F238E27FC236}">
                <a16:creationId xmlns:a16="http://schemas.microsoft.com/office/drawing/2014/main" id="{B8A48610-83B1-4E43-8D86-AC4587467439}"/>
              </a:ext>
            </a:extLst>
          </p:cNvPr>
          <p:cNvSpPr txBox="1"/>
          <p:nvPr/>
        </p:nvSpPr>
        <p:spPr>
          <a:xfrm>
            <a:off x="1353312" y="2578608"/>
            <a:ext cx="643125" cy="400110"/>
          </a:xfrm>
          <a:prstGeom prst="rect">
            <a:avLst/>
          </a:prstGeom>
          <a:solidFill>
            <a:schemeClr val="bg1"/>
          </a:solidFill>
        </p:spPr>
        <p:txBody>
          <a:bodyPr wrap="none" rtlCol="0">
            <a:spAutoFit/>
          </a:bodyPr>
          <a:lstStyle/>
          <a:p>
            <a:r>
              <a:rPr lang="en-US" sz="2000" b="1" dirty="0">
                <a:solidFill>
                  <a:schemeClr val="accent1"/>
                </a:solidFill>
              </a:rPr>
              <a:t>0.0</a:t>
            </a:r>
          </a:p>
        </p:txBody>
      </p:sp>
      <p:sp>
        <p:nvSpPr>
          <p:cNvPr id="76" name="TextBox 75">
            <a:extLst>
              <a:ext uri="{FF2B5EF4-FFF2-40B4-BE49-F238E27FC236}">
                <a16:creationId xmlns:a16="http://schemas.microsoft.com/office/drawing/2014/main" id="{97218B19-8256-184E-A45E-DC380BBA0F65}"/>
              </a:ext>
            </a:extLst>
          </p:cNvPr>
          <p:cNvSpPr txBox="1"/>
          <p:nvPr/>
        </p:nvSpPr>
        <p:spPr>
          <a:xfrm>
            <a:off x="1030224" y="2621280"/>
            <a:ext cx="1125629" cy="400110"/>
          </a:xfrm>
          <a:prstGeom prst="rect">
            <a:avLst/>
          </a:prstGeom>
          <a:solidFill>
            <a:schemeClr val="bg1"/>
          </a:solidFill>
        </p:spPr>
        <p:txBody>
          <a:bodyPr wrap="none" rtlCol="0">
            <a:spAutoFit/>
          </a:bodyPr>
          <a:lstStyle/>
          <a:p>
            <a:r>
              <a:rPr lang="en-US" sz="2000" b="1" dirty="0">
                <a:solidFill>
                  <a:schemeClr val="accent1"/>
                </a:solidFill>
              </a:rPr>
              <a:t>Uh oh!</a:t>
            </a:r>
          </a:p>
        </p:txBody>
      </p:sp>
      <p:grpSp>
        <p:nvGrpSpPr>
          <p:cNvPr id="54" name="Group 53">
            <a:extLst>
              <a:ext uri="{FF2B5EF4-FFF2-40B4-BE49-F238E27FC236}">
                <a16:creationId xmlns:a16="http://schemas.microsoft.com/office/drawing/2014/main" id="{6A4F4678-888B-C64A-9BDD-F7EF47C70829}"/>
              </a:ext>
            </a:extLst>
          </p:cNvPr>
          <p:cNvGrpSpPr/>
          <p:nvPr/>
        </p:nvGrpSpPr>
        <p:grpSpPr>
          <a:xfrm>
            <a:off x="2286731" y="3033994"/>
            <a:ext cx="4950756" cy="3351655"/>
            <a:chOff x="2368023" y="2307251"/>
            <a:chExt cx="4950756" cy="3351655"/>
          </a:xfrm>
        </p:grpSpPr>
        <p:sp>
          <p:nvSpPr>
            <p:cNvPr id="58" name="Shape 646">
              <a:extLst>
                <a:ext uri="{FF2B5EF4-FFF2-40B4-BE49-F238E27FC236}">
                  <a16:creationId xmlns:a16="http://schemas.microsoft.com/office/drawing/2014/main" id="{87B44436-5911-6F4C-B037-F43A8CDCAAB4}"/>
                </a:ext>
              </a:extLst>
            </p:cNvPr>
            <p:cNvSpPr/>
            <p:nvPr/>
          </p:nvSpPr>
          <p:spPr>
            <a:xfrm>
              <a:off x="2368023"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3F3F3F"/>
                  </a:solidFill>
                  <a:latin typeface="Calibri"/>
                  <a:ea typeface="Calibri"/>
                  <a:cs typeface="Calibri"/>
                  <a:sym typeface="Calibri"/>
                </a:rPr>
                <a:t>Healthy</a:t>
              </a:r>
              <a:r>
                <a:rPr lang="nl-NL" b="1" dirty="0">
                  <a:solidFill>
                    <a:srgbClr val="3F3F3F"/>
                  </a:solidFill>
                  <a:latin typeface="Calibri"/>
                  <a:ea typeface="Calibri"/>
                  <a:cs typeface="Calibri"/>
                  <a:sym typeface="Calibri"/>
                </a:rPr>
                <a:t> (H)</a:t>
              </a:r>
              <a:endParaRPr b="1" dirty="0">
                <a:solidFill>
                  <a:srgbClr val="3F3F3F"/>
                </a:solidFill>
                <a:latin typeface="Calibri"/>
                <a:ea typeface="Calibri"/>
                <a:cs typeface="Calibri"/>
                <a:sym typeface="Calibri"/>
              </a:endParaRPr>
            </a:p>
          </p:txBody>
        </p:sp>
        <p:sp>
          <p:nvSpPr>
            <p:cNvPr id="59" name="Shape 646">
              <a:extLst>
                <a:ext uri="{FF2B5EF4-FFF2-40B4-BE49-F238E27FC236}">
                  <a16:creationId xmlns:a16="http://schemas.microsoft.com/office/drawing/2014/main" id="{13C9CE13-67C6-B245-81B5-EED07C564B76}"/>
                </a:ext>
              </a:extLst>
            </p:cNvPr>
            <p:cNvSpPr/>
            <p:nvPr/>
          </p:nvSpPr>
          <p:spPr>
            <a:xfrm>
              <a:off x="5489979"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dirty="0">
                  <a:solidFill>
                    <a:srgbClr val="3F3F3F"/>
                  </a:solidFill>
                  <a:latin typeface="Calibri"/>
                  <a:ea typeface="Calibri"/>
                  <a:cs typeface="Calibri"/>
                  <a:sym typeface="Calibri"/>
                </a:rPr>
                <a:t>Sick (S)</a:t>
              </a:r>
              <a:endParaRPr b="1" dirty="0">
                <a:solidFill>
                  <a:srgbClr val="3F3F3F"/>
                </a:solidFill>
                <a:latin typeface="Calibri"/>
                <a:ea typeface="Calibri"/>
                <a:cs typeface="Calibri"/>
                <a:sym typeface="Calibri"/>
              </a:endParaRPr>
            </a:p>
          </p:txBody>
        </p:sp>
        <p:sp>
          <p:nvSpPr>
            <p:cNvPr id="60" name="Shape 646">
              <a:extLst>
                <a:ext uri="{FF2B5EF4-FFF2-40B4-BE49-F238E27FC236}">
                  <a16:creationId xmlns:a16="http://schemas.microsoft.com/office/drawing/2014/main" id="{5B954BB3-ACA6-D747-AED9-8D157F22097C}"/>
                </a:ext>
              </a:extLst>
            </p:cNvPr>
            <p:cNvSpPr/>
            <p:nvPr/>
          </p:nvSpPr>
          <p:spPr>
            <a:xfrm>
              <a:off x="3918368" y="4287306"/>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a:solidFill>
                    <a:srgbClr val="3F3F3F"/>
                  </a:solidFill>
                  <a:latin typeface="Calibri"/>
                  <a:ea typeface="Calibri"/>
                  <a:cs typeface="Calibri"/>
                  <a:sym typeface="Calibri"/>
                </a:rPr>
                <a:t>Dead</a:t>
              </a:r>
              <a:r>
                <a:rPr lang="nl-NL" sz="1600" b="1">
                  <a:solidFill>
                    <a:srgbClr val="3F3F3F"/>
                  </a:solidFill>
                  <a:latin typeface="Calibri"/>
                  <a:ea typeface="Calibri"/>
                  <a:cs typeface="Calibri"/>
                  <a:sym typeface="Calibri"/>
                </a:rPr>
                <a:t> (D)</a:t>
              </a:r>
              <a:endParaRPr sz="1600" b="1">
                <a:solidFill>
                  <a:srgbClr val="3F3F3F"/>
                </a:solidFill>
                <a:latin typeface="Calibri"/>
                <a:ea typeface="Calibri"/>
                <a:cs typeface="Calibri"/>
                <a:sym typeface="Calibri"/>
              </a:endParaRPr>
            </a:p>
          </p:txBody>
        </p:sp>
        <p:cxnSp>
          <p:nvCxnSpPr>
            <p:cNvPr id="61" name="Shape 651">
              <a:extLst>
                <a:ext uri="{FF2B5EF4-FFF2-40B4-BE49-F238E27FC236}">
                  <a16:creationId xmlns:a16="http://schemas.microsoft.com/office/drawing/2014/main" id="{84D3D90A-F144-E948-82C0-B6D1478A52C2}"/>
                </a:ext>
              </a:extLst>
            </p:cNvPr>
            <p:cNvCxnSpPr>
              <a:stCxn id="58" idx="0"/>
              <a:endCxn id="59" idx="0"/>
            </p:cNvCxnSpPr>
            <p:nvPr/>
          </p:nvCxnSpPr>
          <p:spPr>
            <a:xfrm rot="5400000" flipH="1" flipV="1">
              <a:off x="4843401" y="752623"/>
              <a:ext cx="12700" cy="3121956"/>
            </a:xfrm>
            <a:prstGeom prst="curvedConnector3">
              <a:avLst>
                <a:gd name="adj1" fmla="val 2637213"/>
              </a:avLst>
            </a:prstGeom>
            <a:noFill/>
            <a:ln w="25400" cap="flat" cmpd="sng">
              <a:solidFill>
                <a:srgbClr val="3F3F3F"/>
              </a:solidFill>
              <a:prstDash val="solid"/>
              <a:round/>
              <a:headEnd type="none" w="sm" len="sm"/>
              <a:tailEnd type="triangle" w="lg" len="lg"/>
            </a:ln>
          </p:spPr>
        </p:cxnSp>
        <p:cxnSp>
          <p:nvCxnSpPr>
            <p:cNvPr id="62" name="Shape 651">
              <a:extLst>
                <a:ext uri="{FF2B5EF4-FFF2-40B4-BE49-F238E27FC236}">
                  <a16:creationId xmlns:a16="http://schemas.microsoft.com/office/drawing/2014/main" id="{C0BCA898-02D3-014C-B1C8-30F64BA7EEBB}"/>
                </a:ext>
              </a:extLst>
            </p:cNvPr>
            <p:cNvCxnSpPr>
              <a:stCxn id="58" idx="2"/>
              <a:endCxn id="58" idx="1"/>
            </p:cNvCxnSpPr>
            <p:nvPr/>
          </p:nvCxnSpPr>
          <p:spPr>
            <a:xfrm rot="10800000" flipH="1">
              <a:off x="2368023"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63" name="Shape 651">
              <a:extLst>
                <a:ext uri="{FF2B5EF4-FFF2-40B4-BE49-F238E27FC236}">
                  <a16:creationId xmlns:a16="http://schemas.microsoft.com/office/drawing/2014/main" id="{D874DEFC-475E-9347-B19E-45AC3B9B1B72}"/>
                </a:ext>
              </a:extLst>
            </p:cNvPr>
            <p:cNvCxnSpPr>
              <a:stCxn id="59" idx="6"/>
              <a:endCxn id="59" idx="7"/>
            </p:cNvCxnSpPr>
            <p:nvPr/>
          </p:nvCxnSpPr>
          <p:spPr>
            <a:xfrm flipH="1" flipV="1">
              <a:off x="7050957"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64" name="Shape 651">
              <a:extLst>
                <a:ext uri="{FF2B5EF4-FFF2-40B4-BE49-F238E27FC236}">
                  <a16:creationId xmlns:a16="http://schemas.microsoft.com/office/drawing/2014/main" id="{0A1F08C6-6AA8-CD47-BCB6-DF09E5CAA44E}"/>
                </a:ext>
              </a:extLst>
            </p:cNvPr>
            <p:cNvCxnSpPr>
              <a:stCxn id="60" idx="2"/>
              <a:endCxn id="60" idx="3"/>
            </p:cNvCxnSpPr>
            <p:nvPr/>
          </p:nvCxnSpPr>
          <p:spPr>
            <a:xfrm rot="10800000" flipH="1" flipV="1">
              <a:off x="3918368" y="4973106"/>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65" name="Shape 651">
              <a:extLst>
                <a:ext uri="{FF2B5EF4-FFF2-40B4-BE49-F238E27FC236}">
                  <a16:creationId xmlns:a16="http://schemas.microsoft.com/office/drawing/2014/main" id="{BF677D5A-DFF6-6242-BBFB-A467488772D5}"/>
                </a:ext>
              </a:extLst>
            </p:cNvPr>
            <p:cNvCxnSpPr>
              <a:stCxn id="58" idx="4"/>
              <a:endCxn id="60" idx="1"/>
            </p:cNvCxnSpPr>
            <p:nvPr/>
          </p:nvCxnSpPr>
          <p:spPr>
            <a:xfrm>
              <a:off x="3282423" y="3685201"/>
              <a:ext cx="903767" cy="802971"/>
            </a:xfrm>
            <a:prstGeom prst="straightConnector1">
              <a:avLst/>
            </a:prstGeom>
            <a:noFill/>
            <a:ln w="25400" cap="flat" cmpd="sng">
              <a:solidFill>
                <a:srgbClr val="3F3F3F"/>
              </a:solidFill>
              <a:prstDash val="solid"/>
              <a:round/>
              <a:headEnd type="none" w="sm" len="sm"/>
              <a:tailEnd type="triangle" w="lg" len="lg"/>
            </a:ln>
          </p:spPr>
        </p:cxnSp>
        <p:cxnSp>
          <p:nvCxnSpPr>
            <p:cNvPr id="66" name="Shape 651">
              <a:extLst>
                <a:ext uri="{FF2B5EF4-FFF2-40B4-BE49-F238E27FC236}">
                  <a16:creationId xmlns:a16="http://schemas.microsoft.com/office/drawing/2014/main" id="{E315FFA6-E5E9-7D45-9A67-F5CEE1FCA935}"/>
                </a:ext>
              </a:extLst>
            </p:cNvPr>
            <p:cNvCxnSpPr>
              <a:stCxn id="59" idx="4"/>
              <a:endCxn id="60" idx="7"/>
            </p:cNvCxnSpPr>
            <p:nvPr/>
          </p:nvCxnSpPr>
          <p:spPr>
            <a:xfrm flipH="1">
              <a:off x="5479346" y="3685201"/>
              <a:ext cx="925033" cy="802971"/>
            </a:xfrm>
            <a:prstGeom prst="straightConnector1">
              <a:avLst/>
            </a:prstGeom>
            <a:noFill/>
            <a:ln w="25400" cap="flat" cmpd="sng">
              <a:solidFill>
                <a:srgbClr val="3F3F3F"/>
              </a:solidFill>
              <a:prstDash val="solid"/>
              <a:round/>
              <a:headEnd type="none" w="sm" len="sm"/>
              <a:tailEnd type="triangle" w="lg" len="lg"/>
            </a:ln>
          </p:spPr>
        </p:cxnSp>
      </p:grpSp>
    </p:spTree>
    <p:extLst>
      <p:ext uri="{BB962C8B-B14F-4D97-AF65-F5344CB8AC3E}">
        <p14:creationId xmlns:p14="http://schemas.microsoft.com/office/powerpoint/2010/main" val="3716836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840431" y="274638"/>
            <a:ext cx="7875551"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Conditional Transitions</a:t>
            </a:r>
            <a:endParaRPr dirty="0"/>
          </a:p>
        </p:txBody>
      </p:sp>
      <p:sp>
        <p:nvSpPr>
          <p:cNvPr id="562" name="Shape 562"/>
          <p:cNvSpPr txBox="1">
            <a:spLocks noGrp="1"/>
          </p:cNvSpPr>
          <p:nvPr>
            <p:ph idx="1"/>
          </p:nvPr>
        </p:nvSpPr>
        <p:spPr>
          <a:xfrm>
            <a:off x="840425" y="1382233"/>
            <a:ext cx="8015700" cy="739175"/>
          </a:xfrm>
          <a:prstGeom prst="rect">
            <a:avLst/>
          </a:prstGeom>
        </p:spPr>
        <p:txBody>
          <a:bodyPr spcFirstLastPara="1" wrap="square" lIns="91425" tIns="91425" rIns="91425" bIns="91425" anchor="t" anchorCtr="0">
            <a:noAutofit/>
          </a:bodyPr>
          <a:lstStyle/>
          <a:p>
            <a:pPr marL="457200" indent="-381000">
              <a:spcBef>
                <a:spcPts val="600"/>
              </a:spcBef>
              <a:spcAft>
                <a:spcPts val="1800"/>
              </a:spcAft>
              <a:buSzPts val="2400"/>
            </a:pPr>
            <a:r>
              <a:rPr lang="en-US" sz="2400" dirty="0"/>
              <a:t>Solution: Condition other events on survival</a:t>
            </a:r>
          </a:p>
        </p:txBody>
      </p:sp>
      <p:sp>
        <p:nvSpPr>
          <p:cNvPr id="563" name="Shape 563"/>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36</a:t>
            </a:fld>
            <a:endParaRPr/>
          </a:p>
        </p:txBody>
      </p:sp>
      <p:sp>
        <p:nvSpPr>
          <p:cNvPr id="58" name="Shape 646">
            <a:extLst>
              <a:ext uri="{FF2B5EF4-FFF2-40B4-BE49-F238E27FC236}">
                <a16:creationId xmlns:a16="http://schemas.microsoft.com/office/drawing/2014/main" id="{87B44436-5911-6F4C-B037-F43A8CDCAAB4}"/>
              </a:ext>
            </a:extLst>
          </p:cNvPr>
          <p:cNvSpPr/>
          <p:nvPr/>
        </p:nvSpPr>
        <p:spPr>
          <a:xfrm>
            <a:off x="1061435" y="3033994"/>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3F3F3F"/>
                </a:solidFill>
                <a:latin typeface="Calibri"/>
                <a:ea typeface="Calibri"/>
                <a:cs typeface="Calibri"/>
                <a:sym typeface="Calibri"/>
              </a:rPr>
              <a:t>Healthy</a:t>
            </a:r>
            <a:r>
              <a:rPr lang="nl-NL" b="1" dirty="0">
                <a:solidFill>
                  <a:srgbClr val="3F3F3F"/>
                </a:solidFill>
                <a:latin typeface="Calibri"/>
                <a:ea typeface="Calibri"/>
                <a:cs typeface="Calibri"/>
                <a:sym typeface="Calibri"/>
              </a:rPr>
              <a:t> (H)</a:t>
            </a:r>
            <a:endParaRPr b="1" dirty="0">
              <a:solidFill>
                <a:srgbClr val="3F3F3F"/>
              </a:solidFill>
              <a:latin typeface="Calibri"/>
              <a:ea typeface="Calibri"/>
              <a:cs typeface="Calibri"/>
              <a:sym typeface="Calibri"/>
            </a:endParaRPr>
          </a:p>
        </p:txBody>
      </p:sp>
      <p:sp>
        <p:nvSpPr>
          <p:cNvPr id="59" name="Shape 646">
            <a:extLst>
              <a:ext uri="{FF2B5EF4-FFF2-40B4-BE49-F238E27FC236}">
                <a16:creationId xmlns:a16="http://schemas.microsoft.com/office/drawing/2014/main" id="{13C9CE13-67C6-B245-81B5-EED07C564B76}"/>
              </a:ext>
            </a:extLst>
          </p:cNvPr>
          <p:cNvSpPr/>
          <p:nvPr/>
        </p:nvSpPr>
        <p:spPr>
          <a:xfrm>
            <a:off x="5408687" y="3040344"/>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dirty="0">
                <a:solidFill>
                  <a:srgbClr val="3F3F3F"/>
                </a:solidFill>
                <a:latin typeface="Calibri"/>
                <a:ea typeface="Calibri"/>
                <a:cs typeface="Calibri"/>
                <a:sym typeface="Calibri"/>
              </a:rPr>
              <a:t>Sick (S)</a:t>
            </a:r>
            <a:endParaRPr b="1" dirty="0">
              <a:solidFill>
                <a:srgbClr val="3F3F3F"/>
              </a:solidFill>
              <a:latin typeface="Calibri"/>
              <a:ea typeface="Calibri"/>
              <a:cs typeface="Calibri"/>
              <a:sym typeface="Calibri"/>
            </a:endParaRPr>
          </a:p>
        </p:txBody>
      </p:sp>
      <p:sp>
        <p:nvSpPr>
          <p:cNvPr id="60" name="Shape 646">
            <a:extLst>
              <a:ext uri="{FF2B5EF4-FFF2-40B4-BE49-F238E27FC236}">
                <a16:creationId xmlns:a16="http://schemas.microsoft.com/office/drawing/2014/main" id="{5B954BB3-ACA6-D747-AED9-8D157F22097C}"/>
              </a:ext>
            </a:extLst>
          </p:cNvPr>
          <p:cNvSpPr/>
          <p:nvPr/>
        </p:nvSpPr>
        <p:spPr>
          <a:xfrm>
            <a:off x="3837076" y="5014049"/>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a:solidFill>
                  <a:srgbClr val="3F3F3F"/>
                </a:solidFill>
                <a:latin typeface="Calibri"/>
                <a:ea typeface="Calibri"/>
                <a:cs typeface="Calibri"/>
                <a:sym typeface="Calibri"/>
              </a:rPr>
              <a:t>Dead</a:t>
            </a:r>
            <a:r>
              <a:rPr lang="nl-NL" sz="1600" b="1">
                <a:solidFill>
                  <a:srgbClr val="3F3F3F"/>
                </a:solidFill>
                <a:latin typeface="Calibri"/>
                <a:ea typeface="Calibri"/>
                <a:cs typeface="Calibri"/>
                <a:sym typeface="Calibri"/>
              </a:rPr>
              <a:t> (D)</a:t>
            </a:r>
            <a:endParaRPr sz="1600" b="1">
              <a:solidFill>
                <a:srgbClr val="3F3F3F"/>
              </a:solidFill>
              <a:latin typeface="Calibri"/>
              <a:ea typeface="Calibri"/>
              <a:cs typeface="Calibri"/>
              <a:sym typeface="Calibri"/>
            </a:endParaRPr>
          </a:p>
        </p:txBody>
      </p:sp>
      <p:cxnSp>
        <p:nvCxnSpPr>
          <p:cNvPr id="61" name="Shape 651">
            <a:extLst>
              <a:ext uri="{FF2B5EF4-FFF2-40B4-BE49-F238E27FC236}">
                <a16:creationId xmlns:a16="http://schemas.microsoft.com/office/drawing/2014/main" id="{84D3D90A-F144-E948-82C0-B6D1478A52C2}"/>
              </a:ext>
            </a:extLst>
          </p:cNvPr>
          <p:cNvCxnSpPr>
            <a:cxnSpLocks/>
            <a:stCxn id="44" idx="7"/>
            <a:endCxn id="59" idx="0"/>
          </p:cNvCxnSpPr>
          <p:nvPr/>
        </p:nvCxnSpPr>
        <p:spPr>
          <a:xfrm rot="16200000" flipH="1">
            <a:off x="5216675" y="1933933"/>
            <a:ext cx="471530" cy="1741293"/>
          </a:xfrm>
          <a:prstGeom prst="curvedConnector3">
            <a:avLst>
              <a:gd name="adj1" fmla="val -7619"/>
            </a:avLst>
          </a:prstGeom>
          <a:noFill/>
          <a:ln w="25400" cap="flat" cmpd="sng">
            <a:solidFill>
              <a:srgbClr val="3F3F3F"/>
            </a:solidFill>
            <a:prstDash val="solid"/>
            <a:round/>
            <a:headEnd type="none" w="sm" len="sm"/>
            <a:tailEnd type="triangle" w="lg" len="lg"/>
          </a:ln>
        </p:spPr>
      </p:cxnSp>
      <p:cxnSp>
        <p:nvCxnSpPr>
          <p:cNvPr id="62" name="Shape 651">
            <a:extLst>
              <a:ext uri="{FF2B5EF4-FFF2-40B4-BE49-F238E27FC236}">
                <a16:creationId xmlns:a16="http://schemas.microsoft.com/office/drawing/2014/main" id="{C0BCA898-02D3-014C-B1C8-30F64BA7EEBB}"/>
              </a:ext>
            </a:extLst>
          </p:cNvPr>
          <p:cNvCxnSpPr>
            <a:cxnSpLocks/>
            <a:stCxn id="44" idx="1"/>
            <a:endCxn id="58" idx="1"/>
          </p:cNvCxnSpPr>
          <p:nvPr/>
        </p:nvCxnSpPr>
        <p:spPr>
          <a:xfrm rot="16200000" flipH="1" flipV="1">
            <a:off x="2557845" y="1340226"/>
            <a:ext cx="666046" cy="3123221"/>
          </a:xfrm>
          <a:prstGeom prst="curvedConnector3">
            <a:avLst>
              <a:gd name="adj1" fmla="val -8140"/>
            </a:avLst>
          </a:prstGeom>
          <a:noFill/>
          <a:ln w="25400" cap="flat" cmpd="sng">
            <a:solidFill>
              <a:srgbClr val="3F3F3F"/>
            </a:solidFill>
            <a:prstDash val="solid"/>
            <a:round/>
            <a:headEnd type="none" w="sm" len="sm"/>
            <a:tailEnd type="triangle" w="lg" len="lg"/>
          </a:ln>
        </p:spPr>
      </p:cxnSp>
      <p:cxnSp>
        <p:nvCxnSpPr>
          <p:cNvPr id="63" name="Shape 651">
            <a:extLst>
              <a:ext uri="{FF2B5EF4-FFF2-40B4-BE49-F238E27FC236}">
                <a16:creationId xmlns:a16="http://schemas.microsoft.com/office/drawing/2014/main" id="{D874DEFC-475E-9347-B19E-45AC3B9B1B72}"/>
              </a:ext>
            </a:extLst>
          </p:cNvPr>
          <p:cNvCxnSpPr>
            <a:stCxn id="59" idx="6"/>
            <a:endCxn id="59" idx="7"/>
          </p:cNvCxnSpPr>
          <p:nvPr/>
        </p:nvCxnSpPr>
        <p:spPr>
          <a:xfrm flipH="1" flipV="1">
            <a:off x="6969665" y="3241210"/>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64" name="Shape 651">
            <a:extLst>
              <a:ext uri="{FF2B5EF4-FFF2-40B4-BE49-F238E27FC236}">
                <a16:creationId xmlns:a16="http://schemas.microsoft.com/office/drawing/2014/main" id="{0A1F08C6-6AA8-CD47-BCB6-DF09E5CAA44E}"/>
              </a:ext>
            </a:extLst>
          </p:cNvPr>
          <p:cNvCxnSpPr>
            <a:stCxn id="60" idx="2"/>
            <a:endCxn id="60" idx="3"/>
          </p:cNvCxnSpPr>
          <p:nvPr/>
        </p:nvCxnSpPr>
        <p:spPr>
          <a:xfrm rot="10800000" flipH="1" flipV="1">
            <a:off x="3837076" y="5699849"/>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65" name="Shape 651">
            <a:extLst>
              <a:ext uri="{FF2B5EF4-FFF2-40B4-BE49-F238E27FC236}">
                <a16:creationId xmlns:a16="http://schemas.microsoft.com/office/drawing/2014/main" id="{BF677D5A-DFF6-6242-BBFB-A467488772D5}"/>
              </a:ext>
            </a:extLst>
          </p:cNvPr>
          <p:cNvCxnSpPr>
            <a:cxnSpLocks/>
            <a:stCxn id="58" idx="6"/>
            <a:endCxn id="20" idx="2"/>
          </p:cNvCxnSpPr>
          <p:nvPr/>
        </p:nvCxnSpPr>
        <p:spPr>
          <a:xfrm>
            <a:off x="2890235" y="3719794"/>
            <a:ext cx="840517" cy="10958"/>
          </a:xfrm>
          <a:prstGeom prst="straightConnector1">
            <a:avLst/>
          </a:prstGeom>
          <a:noFill/>
          <a:ln w="25400" cap="flat" cmpd="sng">
            <a:solidFill>
              <a:srgbClr val="3F3F3F"/>
            </a:solidFill>
            <a:prstDash val="solid"/>
            <a:round/>
            <a:headEnd type="none" w="sm" len="sm"/>
            <a:tailEnd type="triangle" w="lg" len="lg"/>
          </a:ln>
        </p:spPr>
      </p:cxnSp>
      <p:cxnSp>
        <p:nvCxnSpPr>
          <p:cNvPr id="66" name="Shape 651">
            <a:extLst>
              <a:ext uri="{FF2B5EF4-FFF2-40B4-BE49-F238E27FC236}">
                <a16:creationId xmlns:a16="http://schemas.microsoft.com/office/drawing/2014/main" id="{E315FFA6-E5E9-7D45-9A67-F5CEE1FCA935}"/>
              </a:ext>
            </a:extLst>
          </p:cNvPr>
          <p:cNvCxnSpPr>
            <a:stCxn id="59" idx="4"/>
            <a:endCxn id="60" idx="7"/>
          </p:cNvCxnSpPr>
          <p:nvPr/>
        </p:nvCxnSpPr>
        <p:spPr>
          <a:xfrm flipH="1">
            <a:off x="5398054" y="4411944"/>
            <a:ext cx="925033" cy="802971"/>
          </a:xfrm>
          <a:prstGeom prst="straightConnector1">
            <a:avLst/>
          </a:prstGeom>
          <a:noFill/>
          <a:ln w="25400" cap="flat" cmpd="sng">
            <a:solidFill>
              <a:srgbClr val="3F3F3F"/>
            </a:solidFill>
            <a:prstDash val="solid"/>
            <a:round/>
            <a:headEnd type="none" w="sm" len="sm"/>
            <a:tailEnd type="triangle" w="lg" len="lg"/>
          </a:ln>
        </p:spPr>
      </p:cxnSp>
      <p:cxnSp>
        <p:nvCxnSpPr>
          <p:cNvPr id="30" name="Shape 651">
            <a:extLst>
              <a:ext uri="{FF2B5EF4-FFF2-40B4-BE49-F238E27FC236}">
                <a16:creationId xmlns:a16="http://schemas.microsoft.com/office/drawing/2014/main" id="{E3A5276F-3623-E44C-86B9-D3B80A79D59F}"/>
              </a:ext>
            </a:extLst>
          </p:cNvPr>
          <p:cNvCxnSpPr>
            <a:cxnSpLocks/>
            <a:stCxn id="20" idx="4"/>
            <a:endCxn id="60" idx="1"/>
          </p:cNvCxnSpPr>
          <p:nvPr/>
        </p:nvCxnSpPr>
        <p:spPr>
          <a:xfrm>
            <a:off x="3822192" y="3822192"/>
            <a:ext cx="282706" cy="1392723"/>
          </a:xfrm>
          <a:prstGeom prst="straightConnector1">
            <a:avLst/>
          </a:prstGeom>
          <a:noFill/>
          <a:ln w="25400" cap="flat" cmpd="sng">
            <a:solidFill>
              <a:srgbClr val="3F3F3F"/>
            </a:solidFill>
            <a:prstDash val="solid"/>
            <a:round/>
            <a:headEnd type="none" w="sm" len="sm"/>
            <a:tailEnd type="triangle" w="lg" len="lg"/>
          </a:ln>
        </p:spPr>
      </p:cxnSp>
      <p:cxnSp>
        <p:nvCxnSpPr>
          <p:cNvPr id="35" name="Shape 651">
            <a:extLst>
              <a:ext uri="{FF2B5EF4-FFF2-40B4-BE49-F238E27FC236}">
                <a16:creationId xmlns:a16="http://schemas.microsoft.com/office/drawing/2014/main" id="{218FF9A9-8291-AF4C-A8A4-94CA3CA91FEF}"/>
              </a:ext>
            </a:extLst>
          </p:cNvPr>
          <p:cNvCxnSpPr>
            <a:cxnSpLocks/>
            <a:stCxn id="20" idx="0"/>
            <a:endCxn id="44" idx="4"/>
          </p:cNvCxnSpPr>
          <p:nvPr/>
        </p:nvCxnSpPr>
        <p:spPr>
          <a:xfrm flipV="1">
            <a:off x="3822192" y="2724912"/>
            <a:ext cx="694944" cy="914400"/>
          </a:xfrm>
          <a:prstGeom prst="straightConnector1">
            <a:avLst/>
          </a:prstGeom>
          <a:noFill/>
          <a:ln w="25400" cap="flat" cmpd="sng">
            <a:solidFill>
              <a:srgbClr val="3F3F3F"/>
            </a:solidFill>
            <a:prstDash val="solid"/>
            <a:round/>
            <a:headEnd type="none" w="sm" len="sm"/>
            <a:tailEnd type="triangle" w="lg" len="lg"/>
          </a:ln>
        </p:spPr>
      </p:cxnSp>
      <p:sp>
        <p:nvSpPr>
          <p:cNvPr id="15" name="TextBox 14">
            <a:extLst>
              <a:ext uri="{FF2B5EF4-FFF2-40B4-BE49-F238E27FC236}">
                <a16:creationId xmlns:a16="http://schemas.microsoft.com/office/drawing/2014/main" id="{3EC37AD0-CCF2-F340-9397-ED15F7154E96}"/>
              </a:ext>
            </a:extLst>
          </p:cNvPr>
          <p:cNvSpPr txBox="1"/>
          <p:nvPr/>
        </p:nvSpPr>
        <p:spPr>
          <a:xfrm>
            <a:off x="3968496" y="4261104"/>
            <a:ext cx="530915" cy="369332"/>
          </a:xfrm>
          <a:prstGeom prst="rect">
            <a:avLst/>
          </a:prstGeom>
          <a:noFill/>
        </p:spPr>
        <p:txBody>
          <a:bodyPr wrap="none" rtlCol="0">
            <a:spAutoFit/>
          </a:bodyPr>
          <a:lstStyle/>
          <a:p>
            <a:r>
              <a:rPr lang="en-US" dirty="0"/>
              <a:t>die</a:t>
            </a:r>
          </a:p>
        </p:txBody>
      </p:sp>
      <p:sp>
        <p:nvSpPr>
          <p:cNvPr id="40" name="TextBox 39">
            <a:extLst>
              <a:ext uri="{FF2B5EF4-FFF2-40B4-BE49-F238E27FC236}">
                <a16:creationId xmlns:a16="http://schemas.microsoft.com/office/drawing/2014/main" id="{E102E2CF-BDE5-4444-B323-2E3D551F0AC5}"/>
              </a:ext>
            </a:extLst>
          </p:cNvPr>
          <p:cNvSpPr txBox="1"/>
          <p:nvPr/>
        </p:nvSpPr>
        <p:spPr>
          <a:xfrm>
            <a:off x="4139183" y="3115057"/>
            <a:ext cx="1020985" cy="369332"/>
          </a:xfrm>
          <a:prstGeom prst="rect">
            <a:avLst/>
          </a:prstGeom>
          <a:noFill/>
        </p:spPr>
        <p:txBody>
          <a:bodyPr wrap="none" rtlCol="0">
            <a:spAutoFit/>
          </a:bodyPr>
          <a:lstStyle/>
          <a:p>
            <a:r>
              <a:rPr lang="en-US" dirty="0"/>
              <a:t>survive</a:t>
            </a:r>
          </a:p>
        </p:txBody>
      </p:sp>
      <p:sp>
        <p:nvSpPr>
          <p:cNvPr id="20" name="Oval 19">
            <a:extLst>
              <a:ext uri="{FF2B5EF4-FFF2-40B4-BE49-F238E27FC236}">
                <a16:creationId xmlns:a16="http://schemas.microsoft.com/office/drawing/2014/main" id="{7166F049-8B48-9F49-B87B-48FCF469F921}"/>
              </a:ext>
            </a:extLst>
          </p:cNvPr>
          <p:cNvSpPr/>
          <p:nvPr/>
        </p:nvSpPr>
        <p:spPr>
          <a:xfrm>
            <a:off x="3730752" y="3639312"/>
            <a:ext cx="182880" cy="182880"/>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08BC583-5339-CE40-8E10-061187C9579F}"/>
              </a:ext>
            </a:extLst>
          </p:cNvPr>
          <p:cNvSpPr/>
          <p:nvPr/>
        </p:nvSpPr>
        <p:spPr>
          <a:xfrm>
            <a:off x="4425696" y="2542032"/>
            <a:ext cx="182880" cy="182880"/>
          </a:xfrm>
          <a:prstGeom prst="ellipse">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6EDF1E44-BA2E-BE4C-8FE0-B7409B61E8B7}"/>
              </a:ext>
            </a:extLst>
          </p:cNvPr>
          <p:cNvSpPr txBox="1"/>
          <p:nvPr/>
        </p:nvSpPr>
        <p:spPr>
          <a:xfrm>
            <a:off x="3139440" y="4255008"/>
            <a:ext cx="768159" cy="400110"/>
          </a:xfrm>
          <a:prstGeom prst="rect">
            <a:avLst/>
          </a:prstGeom>
          <a:noFill/>
        </p:spPr>
        <p:txBody>
          <a:bodyPr wrap="none" rtlCol="0">
            <a:spAutoFit/>
          </a:bodyPr>
          <a:lstStyle/>
          <a:p>
            <a:r>
              <a:rPr lang="en-US" sz="2000" dirty="0"/>
              <a:t>0.46</a:t>
            </a:r>
          </a:p>
        </p:txBody>
      </p:sp>
      <p:sp>
        <p:nvSpPr>
          <p:cNvPr id="68" name="TextBox 67">
            <a:extLst>
              <a:ext uri="{FF2B5EF4-FFF2-40B4-BE49-F238E27FC236}">
                <a16:creationId xmlns:a16="http://schemas.microsoft.com/office/drawing/2014/main" id="{9440B161-ADFF-9D4E-B69F-E4E132ABFF4E}"/>
              </a:ext>
            </a:extLst>
          </p:cNvPr>
          <p:cNvSpPr txBox="1"/>
          <p:nvPr/>
        </p:nvSpPr>
        <p:spPr>
          <a:xfrm>
            <a:off x="3127248" y="2852928"/>
            <a:ext cx="1048685" cy="400110"/>
          </a:xfrm>
          <a:prstGeom prst="rect">
            <a:avLst/>
          </a:prstGeom>
          <a:noFill/>
        </p:spPr>
        <p:txBody>
          <a:bodyPr wrap="none" rtlCol="0">
            <a:spAutoFit/>
          </a:bodyPr>
          <a:lstStyle/>
          <a:p>
            <a:r>
              <a:rPr lang="en-US" sz="2000" dirty="0"/>
              <a:t>1-0.46</a:t>
            </a:r>
          </a:p>
        </p:txBody>
      </p:sp>
      <p:sp>
        <p:nvSpPr>
          <p:cNvPr id="69" name="TextBox 68">
            <a:extLst>
              <a:ext uri="{FF2B5EF4-FFF2-40B4-BE49-F238E27FC236}">
                <a16:creationId xmlns:a16="http://schemas.microsoft.com/office/drawing/2014/main" id="{4A0113A5-D038-384F-8862-888B6FDCDE6E}"/>
              </a:ext>
            </a:extLst>
          </p:cNvPr>
          <p:cNvSpPr txBox="1"/>
          <p:nvPr/>
        </p:nvSpPr>
        <p:spPr>
          <a:xfrm>
            <a:off x="2401824" y="2072640"/>
            <a:ext cx="1048685" cy="400110"/>
          </a:xfrm>
          <a:prstGeom prst="rect">
            <a:avLst/>
          </a:prstGeom>
          <a:noFill/>
        </p:spPr>
        <p:txBody>
          <a:bodyPr wrap="none" rtlCol="0">
            <a:spAutoFit/>
          </a:bodyPr>
          <a:lstStyle/>
          <a:p>
            <a:r>
              <a:rPr lang="en-US" sz="2000" dirty="0"/>
              <a:t>1-0.55</a:t>
            </a:r>
          </a:p>
        </p:txBody>
      </p:sp>
      <p:sp>
        <p:nvSpPr>
          <p:cNvPr id="77" name="TextBox 76">
            <a:extLst>
              <a:ext uri="{FF2B5EF4-FFF2-40B4-BE49-F238E27FC236}">
                <a16:creationId xmlns:a16="http://schemas.microsoft.com/office/drawing/2014/main" id="{3CAA93C0-EAF8-0B4D-841A-D6B568C11D9F}"/>
              </a:ext>
            </a:extLst>
          </p:cNvPr>
          <p:cNvSpPr txBox="1"/>
          <p:nvPr/>
        </p:nvSpPr>
        <p:spPr>
          <a:xfrm>
            <a:off x="5809488" y="2170176"/>
            <a:ext cx="768159" cy="400110"/>
          </a:xfrm>
          <a:prstGeom prst="rect">
            <a:avLst/>
          </a:prstGeom>
          <a:noFill/>
        </p:spPr>
        <p:txBody>
          <a:bodyPr wrap="none" rtlCol="0">
            <a:spAutoFit/>
          </a:bodyPr>
          <a:lstStyle/>
          <a:p>
            <a:r>
              <a:rPr lang="en-US" sz="2000" dirty="0"/>
              <a:t>0.55</a:t>
            </a:r>
          </a:p>
        </p:txBody>
      </p:sp>
    </p:spTree>
    <p:extLst>
      <p:ext uri="{BB962C8B-B14F-4D97-AF65-F5344CB8AC3E}">
        <p14:creationId xmlns:p14="http://schemas.microsoft.com/office/powerpoint/2010/main" val="325641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0" grpId="0"/>
      <p:bldP spid="20" grpId="0" animBg="1"/>
      <p:bldP spid="44" grpId="0" animBg="1"/>
      <p:bldP spid="67" grpId="0"/>
      <p:bldP spid="68" grpId="0"/>
      <p:bldP spid="69" grpId="0"/>
      <p:bldP spid="7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840431" y="274638"/>
            <a:ext cx="7875551"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Conditional Transitions</a:t>
            </a:r>
            <a:endParaRPr dirty="0"/>
          </a:p>
        </p:txBody>
      </p:sp>
      <p:sp>
        <p:nvSpPr>
          <p:cNvPr id="562" name="Shape 562"/>
          <p:cNvSpPr txBox="1">
            <a:spLocks noGrp="1"/>
          </p:cNvSpPr>
          <p:nvPr>
            <p:ph idx="1"/>
          </p:nvPr>
        </p:nvSpPr>
        <p:spPr>
          <a:xfrm>
            <a:off x="840425" y="1382233"/>
            <a:ext cx="8015700" cy="739175"/>
          </a:xfrm>
          <a:prstGeom prst="rect">
            <a:avLst/>
          </a:prstGeom>
        </p:spPr>
        <p:txBody>
          <a:bodyPr spcFirstLastPara="1" wrap="square" lIns="91425" tIns="91425" rIns="91425" bIns="91425" anchor="t" anchorCtr="0">
            <a:noAutofit/>
          </a:bodyPr>
          <a:lstStyle/>
          <a:p>
            <a:pPr marL="457200" indent="-381000">
              <a:spcBef>
                <a:spcPts val="600"/>
              </a:spcBef>
              <a:spcAft>
                <a:spcPts val="1800"/>
              </a:spcAft>
              <a:buSzPts val="2400"/>
            </a:pPr>
            <a:r>
              <a:rPr lang="en-US" sz="2400" dirty="0"/>
              <a:t>Solution: Condition other events on survival</a:t>
            </a:r>
          </a:p>
        </p:txBody>
      </p:sp>
      <p:sp>
        <p:nvSpPr>
          <p:cNvPr id="563" name="Shape 563"/>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37</a:t>
            </a:fld>
            <a:endParaRP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F68E55C6-E99A-FE4F-84EB-DD19909B292F}"/>
                  </a:ext>
                </a:extLst>
              </p:cNvPr>
              <p:cNvSpPr txBox="1"/>
              <p:nvPr/>
            </p:nvSpPr>
            <p:spPr>
              <a:xfrm>
                <a:off x="3712464" y="2267712"/>
                <a:ext cx="1995675" cy="400110"/>
              </a:xfrm>
              <a:prstGeom prst="rect">
                <a:avLst/>
              </a:prstGeom>
              <a:noFill/>
            </p:spPr>
            <p:txBody>
              <a:bodyPr wrap="none" rtlCol="0">
                <a:spAutoFit/>
              </a:bodyPr>
              <a:lstStyle/>
              <a:p>
                <a:r>
                  <a:rPr lang="en-US" sz="2000" b="1" dirty="0">
                    <a:solidFill>
                      <a:schemeClr val="accent1"/>
                    </a:solidFill>
                  </a:rPr>
                  <a:t>(</a:t>
                </a:r>
                <a14:m>
                  <m:oMath xmlns:m="http://schemas.openxmlformats.org/officeDocument/2006/math">
                    <m:r>
                      <a:rPr lang="en-US" sz="2000" b="1" i="1" dirty="0" smtClean="0">
                        <a:solidFill>
                          <a:schemeClr val="accent1"/>
                        </a:solidFill>
                        <a:latin typeface="Cambria Math" panose="02040503050406030204" pitchFamily="18" charset="0"/>
                      </a:rPr>
                      <m:t>𝟏</m:t>
                    </m:r>
                    <m:r>
                      <a:rPr lang="en-US" sz="2000" b="1" i="1" dirty="0" smtClean="0">
                        <a:solidFill>
                          <a:schemeClr val="accent1"/>
                        </a:solidFill>
                        <a:latin typeface="Cambria Math" panose="02040503050406030204" pitchFamily="18" charset="0"/>
                      </a:rPr>
                      <m:t>−</m:t>
                    </m:r>
                    <m:sSub>
                      <m:sSubPr>
                        <m:ctrlPr>
                          <a:rPr lang="en-US" sz="2000" b="1" i="1" dirty="0" smtClean="0">
                            <a:solidFill>
                              <a:schemeClr val="accent1"/>
                            </a:solidFill>
                            <a:latin typeface="Cambria Math" panose="02040503050406030204" pitchFamily="18" charset="0"/>
                          </a:rPr>
                        </m:ctrlPr>
                      </m:sSubPr>
                      <m:e>
                        <m:r>
                          <a:rPr lang="en-US" sz="2000" b="1" i="1" dirty="0" smtClean="0">
                            <a:solidFill>
                              <a:schemeClr val="accent1"/>
                            </a:solidFill>
                            <a:latin typeface="Cambria Math" panose="02040503050406030204" pitchFamily="18" charset="0"/>
                          </a:rPr>
                          <m:t>𝒑</m:t>
                        </m:r>
                      </m:e>
                      <m:sub>
                        <m:r>
                          <a:rPr lang="en-US" sz="2000" b="1" i="1" dirty="0" smtClean="0">
                            <a:solidFill>
                              <a:schemeClr val="accent1"/>
                            </a:solidFill>
                            <a:latin typeface="Cambria Math" panose="02040503050406030204" pitchFamily="18" charset="0"/>
                          </a:rPr>
                          <m:t>𝒕</m:t>
                        </m:r>
                      </m:sub>
                    </m:sSub>
                  </m:oMath>
                </a14:m>
                <a:r>
                  <a:rPr lang="en-US" sz="2000" b="1" dirty="0">
                    <a:solidFill>
                      <a:schemeClr val="accent1"/>
                    </a:solidFill>
                  </a:rPr>
                  <a:t>)*0.55</a:t>
                </a:r>
              </a:p>
            </p:txBody>
          </p:sp>
        </mc:Choice>
        <mc:Fallback xmlns="">
          <p:sp>
            <p:nvSpPr>
              <p:cNvPr id="70" name="TextBox 69">
                <a:extLst>
                  <a:ext uri="{FF2B5EF4-FFF2-40B4-BE49-F238E27FC236}">
                    <a16:creationId xmlns:a16="http://schemas.microsoft.com/office/drawing/2014/main" id="{F68E55C6-E99A-FE4F-84EB-DD19909B292F}"/>
                  </a:ext>
                </a:extLst>
              </p:cNvPr>
              <p:cNvSpPr txBox="1">
                <a:spLocks noRot="1" noChangeAspect="1" noMove="1" noResize="1" noEditPoints="1" noAdjustHandles="1" noChangeArrowheads="1" noChangeShapeType="1" noTextEdit="1"/>
              </p:cNvSpPr>
              <p:nvPr/>
            </p:nvSpPr>
            <p:spPr>
              <a:xfrm>
                <a:off x="3712464" y="2267712"/>
                <a:ext cx="1995675" cy="400110"/>
              </a:xfrm>
              <a:prstGeom prst="rect">
                <a:avLst/>
              </a:prstGeom>
              <a:blipFill>
                <a:blip r:embed="rId3"/>
                <a:stretch>
                  <a:fillRect l="-2532" t="-6250" r="-2532"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C4EC15C0-2062-A64B-A045-BA2208A8DFFE}"/>
                  </a:ext>
                </a:extLst>
              </p:cNvPr>
              <p:cNvSpPr txBox="1"/>
              <p:nvPr/>
            </p:nvSpPr>
            <p:spPr>
              <a:xfrm>
                <a:off x="3096768" y="4651248"/>
                <a:ext cx="520719" cy="400110"/>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dirty="0" smtClean="0">
                              <a:solidFill>
                                <a:schemeClr val="accent1"/>
                              </a:solidFill>
                              <a:latin typeface="Cambria Math" panose="02040503050406030204" pitchFamily="18" charset="0"/>
                            </a:rPr>
                          </m:ctrlPr>
                        </m:sSubPr>
                        <m:e>
                          <m:r>
                            <a:rPr lang="en-US" sz="2000" b="1" i="1" dirty="0">
                              <a:solidFill>
                                <a:schemeClr val="accent1"/>
                              </a:solidFill>
                              <a:latin typeface="Cambria Math" panose="02040503050406030204" pitchFamily="18" charset="0"/>
                            </a:rPr>
                            <m:t>𝒑</m:t>
                          </m:r>
                        </m:e>
                        <m:sub>
                          <m:r>
                            <a:rPr lang="en-US" sz="2000" b="1" i="1" dirty="0" smtClean="0">
                              <a:solidFill>
                                <a:schemeClr val="accent1"/>
                              </a:solidFill>
                              <a:latin typeface="Cambria Math" panose="02040503050406030204" pitchFamily="18" charset="0"/>
                            </a:rPr>
                            <m:t>𝒕</m:t>
                          </m:r>
                        </m:sub>
                      </m:sSub>
                    </m:oMath>
                  </m:oMathPara>
                </a14:m>
                <a:endParaRPr lang="en-US" sz="2000" b="1" dirty="0">
                  <a:solidFill>
                    <a:schemeClr val="accent1"/>
                  </a:solidFill>
                </a:endParaRPr>
              </a:p>
            </p:txBody>
          </p:sp>
        </mc:Choice>
        <mc:Fallback xmlns="">
          <p:sp>
            <p:nvSpPr>
              <p:cNvPr id="71" name="TextBox 70">
                <a:extLst>
                  <a:ext uri="{FF2B5EF4-FFF2-40B4-BE49-F238E27FC236}">
                    <a16:creationId xmlns:a16="http://schemas.microsoft.com/office/drawing/2014/main" id="{C4EC15C0-2062-A64B-A045-BA2208A8DFFE}"/>
                  </a:ext>
                </a:extLst>
              </p:cNvPr>
              <p:cNvSpPr txBox="1">
                <a:spLocks noRot="1" noChangeAspect="1" noMove="1" noResize="1" noEditPoints="1" noAdjustHandles="1" noChangeArrowheads="1" noChangeShapeType="1" noTextEdit="1"/>
              </p:cNvSpPr>
              <p:nvPr/>
            </p:nvSpPr>
            <p:spPr>
              <a:xfrm>
                <a:off x="3096768" y="4651248"/>
                <a:ext cx="520719" cy="400110"/>
              </a:xfrm>
              <a:prstGeom prst="rect">
                <a:avLst/>
              </a:prstGeom>
              <a:blipFill>
                <a:blip r:embed="rId4"/>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B8A48610-83B1-4E43-8D86-AC4587467439}"/>
                  </a:ext>
                </a:extLst>
              </p:cNvPr>
              <p:cNvSpPr txBox="1"/>
              <p:nvPr/>
            </p:nvSpPr>
            <p:spPr>
              <a:xfrm>
                <a:off x="621792" y="2414016"/>
                <a:ext cx="2580771" cy="400110"/>
              </a:xfrm>
              <a:prstGeom prst="rect">
                <a:avLst/>
              </a:prstGeom>
              <a:noFill/>
            </p:spPr>
            <p:txBody>
              <a:bodyPr wrap="none" rtlCol="0">
                <a:spAutoFit/>
              </a:bodyPr>
              <a:lstStyle/>
              <a:p>
                <a:r>
                  <a:rPr lang="en-US" sz="2000" b="1" dirty="0">
                    <a:solidFill>
                      <a:schemeClr val="accent1"/>
                    </a:solidFill>
                  </a:rPr>
                  <a:t>(</a:t>
                </a:r>
                <a14:m>
                  <m:oMath xmlns:m="http://schemas.openxmlformats.org/officeDocument/2006/math">
                    <m:r>
                      <a:rPr lang="en-US" sz="2000" b="1" i="1" dirty="0">
                        <a:solidFill>
                          <a:schemeClr val="accent1"/>
                        </a:solidFill>
                        <a:latin typeface="Cambria Math" panose="02040503050406030204" pitchFamily="18" charset="0"/>
                      </a:rPr>
                      <m:t>𝟏</m:t>
                    </m:r>
                    <m:r>
                      <a:rPr lang="en-US" sz="2000" b="1" i="1" dirty="0">
                        <a:solidFill>
                          <a:schemeClr val="accent1"/>
                        </a:solidFill>
                        <a:latin typeface="Cambria Math" panose="02040503050406030204" pitchFamily="18" charset="0"/>
                      </a:rPr>
                      <m:t>−</m:t>
                    </m:r>
                    <m:sSub>
                      <m:sSubPr>
                        <m:ctrlPr>
                          <a:rPr lang="en-US" sz="2000" b="1" i="1" dirty="0">
                            <a:solidFill>
                              <a:schemeClr val="accent1"/>
                            </a:solidFill>
                            <a:latin typeface="Cambria Math" panose="02040503050406030204" pitchFamily="18" charset="0"/>
                          </a:rPr>
                        </m:ctrlPr>
                      </m:sSubPr>
                      <m:e>
                        <m:r>
                          <a:rPr lang="en-US" sz="2000" b="1" i="1" dirty="0">
                            <a:solidFill>
                              <a:schemeClr val="accent1"/>
                            </a:solidFill>
                            <a:latin typeface="Cambria Math" panose="02040503050406030204" pitchFamily="18" charset="0"/>
                          </a:rPr>
                          <m:t>𝒑</m:t>
                        </m:r>
                      </m:e>
                      <m:sub>
                        <m:r>
                          <a:rPr lang="en-US" sz="2000" b="1" i="1" dirty="0">
                            <a:solidFill>
                              <a:schemeClr val="accent1"/>
                            </a:solidFill>
                            <a:latin typeface="Cambria Math" panose="02040503050406030204" pitchFamily="18" charset="0"/>
                          </a:rPr>
                          <m:t>𝒕</m:t>
                        </m:r>
                      </m:sub>
                    </m:sSub>
                  </m:oMath>
                </a14:m>
                <a:r>
                  <a:rPr lang="en-US" sz="2000" b="1" dirty="0">
                    <a:solidFill>
                      <a:schemeClr val="accent1"/>
                    </a:solidFill>
                  </a:rPr>
                  <a:t>)*(1-0.55)</a:t>
                </a:r>
              </a:p>
            </p:txBody>
          </p:sp>
        </mc:Choice>
        <mc:Fallback xmlns="">
          <p:sp>
            <p:nvSpPr>
              <p:cNvPr id="75" name="TextBox 74">
                <a:extLst>
                  <a:ext uri="{FF2B5EF4-FFF2-40B4-BE49-F238E27FC236}">
                    <a16:creationId xmlns:a16="http://schemas.microsoft.com/office/drawing/2014/main" id="{B8A48610-83B1-4E43-8D86-AC4587467439}"/>
                  </a:ext>
                </a:extLst>
              </p:cNvPr>
              <p:cNvSpPr txBox="1">
                <a:spLocks noRot="1" noChangeAspect="1" noMove="1" noResize="1" noEditPoints="1" noAdjustHandles="1" noChangeArrowheads="1" noChangeShapeType="1" noTextEdit="1"/>
              </p:cNvSpPr>
              <p:nvPr/>
            </p:nvSpPr>
            <p:spPr>
              <a:xfrm>
                <a:off x="621792" y="2414016"/>
                <a:ext cx="2580771" cy="400110"/>
              </a:xfrm>
              <a:prstGeom prst="rect">
                <a:avLst/>
              </a:prstGeom>
              <a:blipFill>
                <a:blip r:embed="rId5"/>
                <a:stretch>
                  <a:fillRect l="-1961" t="-6061" r="-1471" b="-21212"/>
                </a:stretch>
              </a:blipFill>
            </p:spPr>
            <p:txBody>
              <a:bodyPr/>
              <a:lstStyle/>
              <a:p>
                <a:r>
                  <a:rPr lang="en-US">
                    <a:noFill/>
                  </a:rPr>
                  <a:t> </a:t>
                </a:r>
              </a:p>
            </p:txBody>
          </p:sp>
        </mc:Fallback>
      </mc:AlternateContent>
      <p:grpSp>
        <p:nvGrpSpPr>
          <p:cNvPr id="54" name="Group 53">
            <a:extLst>
              <a:ext uri="{FF2B5EF4-FFF2-40B4-BE49-F238E27FC236}">
                <a16:creationId xmlns:a16="http://schemas.microsoft.com/office/drawing/2014/main" id="{6A4F4678-888B-C64A-9BDD-F7EF47C70829}"/>
              </a:ext>
            </a:extLst>
          </p:cNvPr>
          <p:cNvGrpSpPr/>
          <p:nvPr/>
        </p:nvGrpSpPr>
        <p:grpSpPr>
          <a:xfrm>
            <a:off x="2286731" y="3033994"/>
            <a:ext cx="4950756" cy="3351655"/>
            <a:chOff x="2368023" y="2307251"/>
            <a:chExt cx="4950756" cy="3351655"/>
          </a:xfrm>
        </p:grpSpPr>
        <p:sp>
          <p:nvSpPr>
            <p:cNvPr id="58" name="Shape 646">
              <a:extLst>
                <a:ext uri="{FF2B5EF4-FFF2-40B4-BE49-F238E27FC236}">
                  <a16:creationId xmlns:a16="http://schemas.microsoft.com/office/drawing/2014/main" id="{87B44436-5911-6F4C-B037-F43A8CDCAAB4}"/>
                </a:ext>
              </a:extLst>
            </p:cNvPr>
            <p:cNvSpPr/>
            <p:nvPr/>
          </p:nvSpPr>
          <p:spPr>
            <a:xfrm>
              <a:off x="2368023"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3F3F3F"/>
                  </a:solidFill>
                  <a:latin typeface="Calibri"/>
                  <a:ea typeface="Calibri"/>
                  <a:cs typeface="Calibri"/>
                  <a:sym typeface="Calibri"/>
                </a:rPr>
                <a:t>Healthy</a:t>
              </a:r>
              <a:r>
                <a:rPr lang="nl-NL" b="1" dirty="0">
                  <a:solidFill>
                    <a:srgbClr val="3F3F3F"/>
                  </a:solidFill>
                  <a:latin typeface="Calibri"/>
                  <a:ea typeface="Calibri"/>
                  <a:cs typeface="Calibri"/>
                  <a:sym typeface="Calibri"/>
                </a:rPr>
                <a:t> (H)</a:t>
              </a:r>
              <a:endParaRPr b="1" dirty="0">
                <a:solidFill>
                  <a:srgbClr val="3F3F3F"/>
                </a:solidFill>
                <a:latin typeface="Calibri"/>
                <a:ea typeface="Calibri"/>
                <a:cs typeface="Calibri"/>
                <a:sym typeface="Calibri"/>
              </a:endParaRPr>
            </a:p>
          </p:txBody>
        </p:sp>
        <p:sp>
          <p:nvSpPr>
            <p:cNvPr id="59" name="Shape 646">
              <a:extLst>
                <a:ext uri="{FF2B5EF4-FFF2-40B4-BE49-F238E27FC236}">
                  <a16:creationId xmlns:a16="http://schemas.microsoft.com/office/drawing/2014/main" id="{13C9CE13-67C6-B245-81B5-EED07C564B76}"/>
                </a:ext>
              </a:extLst>
            </p:cNvPr>
            <p:cNvSpPr/>
            <p:nvPr/>
          </p:nvSpPr>
          <p:spPr>
            <a:xfrm>
              <a:off x="5489979"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dirty="0">
                  <a:solidFill>
                    <a:srgbClr val="3F3F3F"/>
                  </a:solidFill>
                  <a:latin typeface="Calibri"/>
                  <a:ea typeface="Calibri"/>
                  <a:cs typeface="Calibri"/>
                  <a:sym typeface="Calibri"/>
                </a:rPr>
                <a:t>Sick (S)</a:t>
              </a:r>
              <a:endParaRPr b="1" dirty="0">
                <a:solidFill>
                  <a:srgbClr val="3F3F3F"/>
                </a:solidFill>
                <a:latin typeface="Calibri"/>
                <a:ea typeface="Calibri"/>
                <a:cs typeface="Calibri"/>
                <a:sym typeface="Calibri"/>
              </a:endParaRPr>
            </a:p>
          </p:txBody>
        </p:sp>
        <p:sp>
          <p:nvSpPr>
            <p:cNvPr id="60" name="Shape 646">
              <a:extLst>
                <a:ext uri="{FF2B5EF4-FFF2-40B4-BE49-F238E27FC236}">
                  <a16:creationId xmlns:a16="http://schemas.microsoft.com/office/drawing/2014/main" id="{5B954BB3-ACA6-D747-AED9-8D157F22097C}"/>
                </a:ext>
              </a:extLst>
            </p:cNvPr>
            <p:cNvSpPr/>
            <p:nvPr/>
          </p:nvSpPr>
          <p:spPr>
            <a:xfrm>
              <a:off x="3918368" y="4287306"/>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a:solidFill>
                    <a:srgbClr val="3F3F3F"/>
                  </a:solidFill>
                  <a:latin typeface="Calibri"/>
                  <a:ea typeface="Calibri"/>
                  <a:cs typeface="Calibri"/>
                  <a:sym typeface="Calibri"/>
                </a:rPr>
                <a:t>Dead</a:t>
              </a:r>
              <a:r>
                <a:rPr lang="nl-NL" sz="1600" b="1">
                  <a:solidFill>
                    <a:srgbClr val="3F3F3F"/>
                  </a:solidFill>
                  <a:latin typeface="Calibri"/>
                  <a:ea typeface="Calibri"/>
                  <a:cs typeface="Calibri"/>
                  <a:sym typeface="Calibri"/>
                </a:rPr>
                <a:t> (D)</a:t>
              </a:r>
              <a:endParaRPr sz="1600" b="1">
                <a:solidFill>
                  <a:srgbClr val="3F3F3F"/>
                </a:solidFill>
                <a:latin typeface="Calibri"/>
                <a:ea typeface="Calibri"/>
                <a:cs typeface="Calibri"/>
                <a:sym typeface="Calibri"/>
              </a:endParaRPr>
            </a:p>
          </p:txBody>
        </p:sp>
        <p:cxnSp>
          <p:nvCxnSpPr>
            <p:cNvPr id="61" name="Shape 651">
              <a:extLst>
                <a:ext uri="{FF2B5EF4-FFF2-40B4-BE49-F238E27FC236}">
                  <a16:creationId xmlns:a16="http://schemas.microsoft.com/office/drawing/2014/main" id="{84D3D90A-F144-E948-82C0-B6D1478A52C2}"/>
                </a:ext>
              </a:extLst>
            </p:cNvPr>
            <p:cNvCxnSpPr>
              <a:stCxn id="58" idx="0"/>
              <a:endCxn id="59" idx="0"/>
            </p:cNvCxnSpPr>
            <p:nvPr/>
          </p:nvCxnSpPr>
          <p:spPr>
            <a:xfrm rot="5400000" flipH="1" flipV="1">
              <a:off x="4843401" y="752623"/>
              <a:ext cx="12700" cy="3121956"/>
            </a:xfrm>
            <a:prstGeom prst="curvedConnector3">
              <a:avLst>
                <a:gd name="adj1" fmla="val 2637213"/>
              </a:avLst>
            </a:prstGeom>
            <a:noFill/>
            <a:ln w="25400" cap="flat" cmpd="sng">
              <a:solidFill>
                <a:srgbClr val="3F3F3F"/>
              </a:solidFill>
              <a:prstDash val="solid"/>
              <a:round/>
              <a:headEnd type="none" w="sm" len="sm"/>
              <a:tailEnd type="triangle" w="lg" len="lg"/>
            </a:ln>
          </p:spPr>
        </p:cxnSp>
        <p:cxnSp>
          <p:nvCxnSpPr>
            <p:cNvPr id="62" name="Shape 651">
              <a:extLst>
                <a:ext uri="{FF2B5EF4-FFF2-40B4-BE49-F238E27FC236}">
                  <a16:creationId xmlns:a16="http://schemas.microsoft.com/office/drawing/2014/main" id="{C0BCA898-02D3-014C-B1C8-30F64BA7EEBB}"/>
                </a:ext>
              </a:extLst>
            </p:cNvPr>
            <p:cNvCxnSpPr>
              <a:stCxn id="58" idx="2"/>
              <a:endCxn id="58" idx="1"/>
            </p:cNvCxnSpPr>
            <p:nvPr/>
          </p:nvCxnSpPr>
          <p:spPr>
            <a:xfrm rot="10800000" flipH="1">
              <a:off x="2368023"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63" name="Shape 651">
              <a:extLst>
                <a:ext uri="{FF2B5EF4-FFF2-40B4-BE49-F238E27FC236}">
                  <a16:creationId xmlns:a16="http://schemas.microsoft.com/office/drawing/2014/main" id="{D874DEFC-475E-9347-B19E-45AC3B9B1B72}"/>
                </a:ext>
              </a:extLst>
            </p:cNvPr>
            <p:cNvCxnSpPr>
              <a:stCxn id="59" idx="6"/>
              <a:endCxn id="59" idx="7"/>
            </p:cNvCxnSpPr>
            <p:nvPr/>
          </p:nvCxnSpPr>
          <p:spPr>
            <a:xfrm flipH="1" flipV="1">
              <a:off x="7050957"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64" name="Shape 651">
              <a:extLst>
                <a:ext uri="{FF2B5EF4-FFF2-40B4-BE49-F238E27FC236}">
                  <a16:creationId xmlns:a16="http://schemas.microsoft.com/office/drawing/2014/main" id="{0A1F08C6-6AA8-CD47-BCB6-DF09E5CAA44E}"/>
                </a:ext>
              </a:extLst>
            </p:cNvPr>
            <p:cNvCxnSpPr>
              <a:stCxn id="60" idx="2"/>
              <a:endCxn id="60" idx="3"/>
            </p:cNvCxnSpPr>
            <p:nvPr/>
          </p:nvCxnSpPr>
          <p:spPr>
            <a:xfrm rot="10800000" flipH="1" flipV="1">
              <a:off x="3918368" y="4973106"/>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65" name="Shape 651">
              <a:extLst>
                <a:ext uri="{FF2B5EF4-FFF2-40B4-BE49-F238E27FC236}">
                  <a16:creationId xmlns:a16="http://schemas.microsoft.com/office/drawing/2014/main" id="{BF677D5A-DFF6-6242-BBFB-A467488772D5}"/>
                </a:ext>
              </a:extLst>
            </p:cNvPr>
            <p:cNvCxnSpPr>
              <a:stCxn id="58" idx="4"/>
              <a:endCxn id="60" idx="1"/>
            </p:cNvCxnSpPr>
            <p:nvPr/>
          </p:nvCxnSpPr>
          <p:spPr>
            <a:xfrm>
              <a:off x="3282423" y="3685201"/>
              <a:ext cx="903767" cy="802971"/>
            </a:xfrm>
            <a:prstGeom prst="straightConnector1">
              <a:avLst/>
            </a:prstGeom>
            <a:noFill/>
            <a:ln w="25400" cap="flat" cmpd="sng">
              <a:solidFill>
                <a:srgbClr val="3F3F3F"/>
              </a:solidFill>
              <a:prstDash val="solid"/>
              <a:round/>
              <a:headEnd type="none" w="sm" len="sm"/>
              <a:tailEnd type="triangle" w="lg" len="lg"/>
            </a:ln>
          </p:spPr>
        </p:cxnSp>
        <p:cxnSp>
          <p:nvCxnSpPr>
            <p:cNvPr id="66" name="Shape 651">
              <a:extLst>
                <a:ext uri="{FF2B5EF4-FFF2-40B4-BE49-F238E27FC236}">
                  <a16:creationId xmlns:a16="http://schemas.microsoft.com/office/drawing/2014/main" id="{E315FFA6-E5E9-7D45-9A67-F5CEE1FCA935}"/>
                </a:ext>
              </a:extLst>
            </p:cNvPr>
            <p:cNvCxnSpPr>
              <a:stCxn id="59" idx="4"/>
              <a:endCxn id="60" idx="7"/>
            </p:cNvCxnSpPr>
            <p:nvPr/>
          </p:nvCxnSpPr>
          <p:spPr>
            <a:xfrm flipH="1">
              <a:off x="5479346" y="3685201"/>
              <a:ext cx="925033" cy="802971"/>
            </a:xfrm>
            <a:prstGeom prst="straightConnector1">
              <a:avLst/>
            </a:prstGeom>
            <a:noFill/>
            <a:ln w="25400" cap="flat" cmpd="sng">
              <a:solidFill>
                <a:srgbClr val="3F3F3F"/>
              </a:solidFill>
              <a:prstDash val="solid"/>
              <a:round/>
              <a:headEnd type="none" w="sm" len="sm"/>
              <a:tailEnd type="triangle" w="lg" len="lg"/>
            </a:ln>
          </p:spPr>
        </p:cxnSp>
      </p:grpSp>
    </p:spTree>
    <p:extLst>
      <p:ext uri="{BB962C8B-B14F-4D97-AF65-F5344CB8AC3E}">
        <p14:creationId xmlns:p14="http://schemas.microsoft.com/office/powerpoint/2010/main" val="1743063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NL" dirty="0" err="1"/>
              <a:t>History</a:t>
            </a:r>
            <a:r>
              <a:rPr lang="nl-NL" dirty="0"/>
              <a:t> </a:t>
            </a:r>
            <a:r>
              <a:rPr lang="nl-NL" dirty="0" err="1"/>
              <a:t>Dependence</a:t>
            </a:r>
            <a:endParaRPr dirty="0"/>
          </a:p>
        </p:txBody>
      </p:sp>
    </p:spTree>
    <p:extLst>
      <p:ext uri="{BB962C8B-B14F-4D97-AF65-F5344CB8AC3E}">
        <p14:creationId xmlns:p14="http://schemas.microsoft.com/office/powerpoint/2010/main" val="3461963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2AEC3-06C6-DE42-B170-85BF77700498}"/>
              </a:ext>
            </a:extLst>
          </p:cNvPr>
          <p:cNvSpPr>
            <a:spLocks noGrp="1"/>
          </p:cNvSpPr>
          <p:nvPr>
            <p:ph type="title"/>
          </p:nvPr>
        </p:nvSpPr>
        <p:spPr/>
        <p:txBody>
          <a:bodyPr/>
          <a:lstStyle/>
          <a:p>
            <a:r>
              <a:rPr lang="en-US" dirty="0"/>
              <a:t>History Dependence</a:t>
            </a:r>
          </a:p>
        </p:txBody>
      </p:sp>
      <p:sp>
        <p:nvSpPr>
          <p:cNvPr id="3" name="Content Placeholder 2">
            <a:extLst>
              <a:ext uri="{FF2B5EF4-FFF2-40B4-BE49-F238E27FC236}">
                <a16:creationId xmlns:a16="http://schemas.microsoft.com/office/drawing/2014/main" id="{FA17248C-F892-234E-B575-28F547CA6889}"/>
              </a:ext>
            </a:extLst>
          </p:cNvPr>
          <p:cNvSpPr>
            <a:spLocks noGrp="1"/>
          </p:cNvSpPr>
          <p:nvPr>
            <p:ph idx="1"/>
          </p:nvPr>
        </p:nvSpPr>
        <p:spPr/>
        <p:txBody>
          <a:bodyPr>
            <a:normAutofit/>
          </a:bodyPr>
          <a:lstStyle/>
          <a:p>
            <a:r>
              <a:rPr lang="en-US" sz="2400" dirty="0"/>
              <a:t>“Memoryless” property of state transition models is a BIG assumption</a:t>
            </a:r>
          </a:p>
          <a:p>
            <a:pPr lvl="1">
              <a:spcBef>
                <a:spcPts val="600"/>
              </a:spcBef>
              <a:spcAft>
                <a:spcPts val="1800"/>
              </a:spcAft>
            </a:pPr>
            <a:r>
              <a:rPr lang="en-US" sz="2400" dirty="0"/>
              <a:t>Transition probabilities only depend on the current state and not on past states</a:t>
            </a:r>
          </a:p>
          <a:p>
            <a:pPr>
              <a:spcBef>
                <a:spcPts val="600"/>
              </a:spcBef>
            </a:pPr>
            <a:r>
              <a:rPr lang="en-US" sz="2400" dirty="0"/>
              <a:t>Many transition probabilities depend on model history, not just time since model start </a:t>
            </a:r>
          </a:p>
          <a:p>
            <a:pPr lvl="1">
              <a:spcBef>
                <a:spcPts val="600"/>
              </a:spcBef>
            </a:pPr>
            <a:r>
              <a:rPr lang="en-US" sz="2200" dirty="0"/>
              <a:t>Risk of myocardial infarction (MI) greater for persons with prior MI </a:t>
            </a:r>
          </a:p>
          <a:p>
            <a:pPr lvl="1">
              <a:spcBef>
                <a:spcPts val="600"/>
              </a:spcBef>
            </a:pPr>
            <a:r>
              <a:rPr lang="en-US" sz="2200" dirty="0"/>
              <a:t>Effectiveness of a drug used as first-line therapy may be better than if used as second-line therapy</a:t>
            </a:r>
          </a:p>
        </p:txBody>
      </p:sp>
      <p:sp>
        <p:nvSpPr>
          <p:cNvPr id="4" name="Slide Number Placeholder 28">
            <a:extLst>
              <a:ext uri="{FF2B5EF4-FFF2-40B4-BE49-F238E27FC236}">
                <a16:creationId xmlns:a16="http://schemas.microsoft.com/office/drawing/2014/main" id="{8452026E-0BA1-934D-9AE2-A839BA2E2F0A}"/>
              </a:ext>
            </a:extLst>
          </p:cNvPr>
          <p:cNvSpPr>
            <a:spLocks noGrp="1"/>
          </p:cNvSpPr>
          <p:nvPr>
            <p:ph type="sldNum" sz="quarter" idx="12"/>
          </p:nvPr>
        </p:nvSpPr>
        <p:spPr>
          <a:xfrm>
            <a:off x="8559864" y="6453336"/>
            <a:ext cx="548640" cy="396240"/>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7E73E1-F280-4386-87FD-01754258053D}" type="slidenum">
              <a:rPr lang="en-US">
                <a:solidFill>
                  <a:schemeClr val="accent1"/>
                </a:solidFill>
              </a:rPr>
              <a:pPr eaLnBrk="1" hangingPunct="1"/>
              <a:t>39</a:t>
            </a:fld>
            <a:endParaRPr lang="en-US" dirty="0">
              <a:solidFill>
                <a:schemeClr val="accent1"/>
              </a:solidFill>
            </a:endParaRPr>
          </a:p>
        </p:txBody>
      </p:sp>
    </p:spTree>
    <p:extLst>
      <p:ext uri="{BB962C8B-B14F-4D97-AF65-F5344CB8AC3E}">
        <p14:creationId xmlns:p14="http://schemas.microsoft.com/office/powerpoint/2010/main" val="3565866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840431" y="274638"/>
            <a:ext cx="7875551"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Cohort</a:t>
            </a:r>
            <a:r>
              <a:rPr lang="nl-NL" dirty="0"/>
              <a:t> Model </a:t>
            </a:r>
            <a:r>
              <a:rPr lang="nl-NL" dirty="0" err="1"/>
              <a:t>Assumptions</a:t>
            </a:r>
            <a:endParaRPr dirty="0"/>
          </a:p>
        </p:txBody>
      </p:sp>
      <p:sp>
        <p:nvSpPr>
          <p:cNvPr id="562" name="Shape 562"/>
          <p:cNvSpPr txBox="1">
            <a:spLocks noGrp="1"/>
          </p:cNvSpPr>
          <p:nvPr>
            <p:ph idx="1"/>
          </p:nvPr>
        </p:nvSpPr>
        <p:spPr>
          <a:xfrm>
            <a:off x="840425" y="1382233"/>
            <a:ext cx="8015700" cy="4902467"/>
          </a:xfrm>
          <a:prstGeom prst="rect">
            <a:avLst/>
          </a:prstGeom>
        </p:spPr>
        <p:txBody>
          <a:bodyPr spcFirstLastPara="1" wrap="square" lIns="91425" tIns="91425" rIns="91425" bIns="91425" anchor="t" anchorCtr="0">
            <a:noAutofit/>
          </a:bodyPr>
          <a:lstStyle/>
          <a:p>
            <a:pPr marL="457200" indent="-381000">
              <a:spcBef>
                <a:spcPts val="600"/>
              </a:spcBef>
              <a:spcAft>
                <a:spcPts val="1800"/>
              </a:spcAft>
              <a:buSzPts val="2400"/>
            </a:pPr>
            <a:r>
              <a:rPr lang="en-US" sz="2400" dirty="0"/>
              <a:t>Health states are mutually exclusive, collectively exhaustive</a:t>
            </a:r>
          </a:p>
          <a:p>
            <a:pPr marL="457200" lvl="0" indent="-381000" rtl="0">
              <a:spcBef>
                <a:spcPts val="600"/>
              </a:spcBef>
              <a:spcAft>
                <a:spcPts val="1800"/>
              </a:spcAft>
              <a:buSzPts val="2400"/>
              <a:buChar char="•"/>
            </a:pPr>
            <a:r>
              <a:rPr lang="en-US" sz="2400" dirty="0"/>
              <a:t>Within a given health state, population is homogeneous</a:t>
            </a:r>
          </a:p>
          <a:p>
            <a:pPr marL="457200" lvl="0" indent="-381000" rtl="0">
              <a:spcBef>
                <a:spcPts val="600"/>
              </a:spcBef>
              <a:spcAft>
                <a:spcPts val="1800"/>
              </a:spcAft>
              <a:buSzPts val="2400"/>
              <a:buChar char="•"/>
            </a:pPr>
            <a:r>
              <a:rPr lang="en-US" sz="2400" dirty="0"/>
              <a:t>Markovian assumption: transition probabilities depends only on current health state (“memoryless”)</a:t>
            </a:r>
          </a:p>
        </p:txBody>
      </p:sp>
      <p:sp>
        <p:nvSpPr>
          <p:cNvPr id="563" name="Shape 563"/>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4</a:t>
            </a:fld>
            <a:endParaRPr/>
          </a:p>
        </p:txBody>
      </p:sp>
    </p:spTree>
    <p:extLst>
      <p:ext uri="{BB962C8B-B14F-4D97-AF65-F5344CB8AC3E}">
        <p14:creationId xmlns:p14="http://schemas.microsoft.com/office/powerpoint/2010/main" val="26498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CA39-1E19-0848-8B28-3E7D84B3BB94}"/>
              </a:ext>
            </a:extLst>
          </p:cNvPr>
          <p:cNvSpPr>
            <a:spLocks noGrp="1"/>
          </p:cNvSpPr>
          <p:nvPr>
            <p:ph type="title"/>
          </p:nvPr>
        </p:nvSpPr>
        <p:spPr/>
        <p:txBody>
          <a:bodyPr/>
          <a:lstStyle/>
          <a:p>
            <a:r>
              <a:rPr lang="en-US" sz="3200" dirty="0"/>
              <a:t>When history matters, create more states…</a:t>
            </a:r>
          </a:p>
        </p:txBody>
      </p:sp>
      <p:sp>
        <p:nvSpPr>
          <p:cNvPr id="4" name="Content Placeholder 3">
            <a:extLst>
              <a:ext uri="{FF2B5EF4-FFF2-40B4-BE49-F238E27FC236}">
                <a16:creationId xmlns:a16="http://schemas.microsoft.com/office/drawing/2014/main" id="{2461F1E7-6A22-0C4C-9D4E-F9CB8628A038}"/>
              </a:ext>
            </a:extLst>
          </p:cNvPr>
          <p:cNvSpPr>
            <a:spLocks noGrp="1"/>
          </p:cNvSpPr>
          <p:nvPr>
            <p:ph idx="1"/>
          </p:nvPr>
        </p:nvSpPr>
        <p:spPr>
          <a:xfrm>
            <a:off x="840432" y="1417638"/>
            <a:ext cx="4793665" cy="4983162"/>
          </a:xfrm>
        </p:spPr>
        <p:txBody>
          <a:bodyPr>
            <a:normAutofit/>
          </a:bodyPr>
          <a:lstStyle/>
          <a:p>
            <a:pPr marL="114300" indent="0">
              <a:buNone/>
            </a:pPr>
            <a:r>
              <a:rPr lang="en-US" sz="2000" dirty="0"/>
              <a:t>	Healthy – Sick - Dead:</a:t>
            </a:r>
          </a:p>
          <a:p>
            <a:endParaRPr lang="en-US" sz="2000" dirty="0"/>
          </a:p>
          <a:p>
            <a:endParaRPr lang="en-US" sz="2000" dirty="0"/>
          </a:p>
          <a:p>
            <a:pPr marL="114300" indent="0">
              <a:buNone/>
            </a:pPr>
            <a:r>
              <a:rPr lang="en-US" sz="1800" dirty="0"/>
              <a:t>Once recovered, the risk of getting sick again or dying increases </a:t>
            </a:r>
          </a:p>
        </p:txBody>
      </p:sp>
      <p:sp>
        <p:nvSpPr>
          <p:cNvPr id="5" name="Slide Number Placeholder 28">
            <a:extLst>
              <a:ext uri="{FF2B5EF4-FFF2-40B4-BE49-F238E27FC236}">
                <a16:creationId xmlns:a16="http://schemas.microsoft.com/office/drawing/2014/main" id="{5DF03D01-79BC-7346-9D8F-05C0B1B84D5C}"/>
              </a:ext>
            </a:extLst>
          </p:cNvPr>
          <p:cNvSpPr>
            <a:spLocks noGrp="1"/>
          </p:cNvSpPr>
          <p:nvPr>
            <p:ph type="sldNum" sz="quarter" idx="12"/>
          </p:nvPr>
        </p:nvSpPr>
        <p:spPr>
          <a:xfrm>
            <a:off x="8184553" y="6501104"/>
            <a:ext cx="548640" cy="396240"/>
          </a:xfr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7E73E1-F280-4386-87FD-01754258053D}" type="slidenum">
              <a:rPr lang="en-US">
                <a:solidFill>
                  <a:schemeClr val="accent1"/>
                </a:solidFill>
              </a:rPr>
              <a:pPr eaLnBrk="1" hangingPunct="1"/>
              <a:t>40</a:t>
            </a:fld>
            <a:endParaRPr lang="en-US" dirty="0">
              <a:solidFill>
                <a:schemeClr val="accent1"/>
              </a:solidFill>
            </a:endParaRPr>
          </a:p>
        </p:txBody>
      </p:sp>
      <p:grpSp>
        <p:nvGrpSpPr>
          <p:cNvPr id="3" name="Group 2">
            <a:extLst>
              <a:ext uri="{FF2B5EF4-FFF2-40B4-BE49-F238E27FC236}">
                <a16:creationId xmlns:a16="http://schemas.microsoft.com/office/drawing/2014/main" id="{800C97F1-8079-4BE6-AAF5-3CD251E791CD}"/>
              </a:ext>
            </a:extLst>
          </p:cNvPr>
          <p:cNvGrpSpPr/>
          <p:nvPr/>
        </p:nvGrpSpPr>
        <p:grpSpPr>
          <a:xfrm>
            <a:off x="5634097" y="730156"/>
            <a:ext cx="2925767" cy="2900630"/>
            <a:chOff x="3997951" y="730156"/>
            <a:chExt cx="2925767" cy="2900630"/>
          </a:xfrm>
        </p:grpSpPr>
        <p:grpSp>
          <p:nvGrpSpPr>
            <p:cNvPr id="19" name="Group 18">
              <a:extLst>
                <a:ext uri="{FF2B5EF4-FFF2-40B4-BE49-F238E27FC236}">
                  <a16:creationId xmlns:a16="http://schemas.microsoft.com/office/drawing/2014/main" id="{BE184D66-2D44-47A4-A719-D3C95E5ECC10}"/>
                </a:ext>
              </a:extLst>
            </p:cNvPr>
            <p:cNvGrpSpPr/>
            <p:nvPr/>
          </p:nvGrpSpPr>
          <p:grpSpPr>
            <a:xfrm>
              <a:off x="3997951" y="730156"/>
              <a:ext cx="2925767" cy="2900630"/>
              <a:chOff x="2335461" y="1846641"/>
              <a:chExt cx="5015880" cy="4450219"/>
            </a:xfrm>
          </p:grpSpPr>
          <p:sp>
            <p:nvSpPr>
              <p:cNvPr id="20" name="Shape 646">
                <a:extLst>
                  <a:ext uri="{FF2B5EF4-FFF2-40B4-BE49-F238E27FC236}">
                    <a16:creationId xmlns:a16="http://schemas.microsoft.com/office/drawing/2014/main" id="{88C0276E-2056-4DF8-8D1C-060B3F803335}"/>
                  </a:ext>
                </a:extLst>
              </p:cNvPr>
              <p:cNvSpPr/>
              <p:nvPr/>
            </p:nvSpPr>
            <p:spPr>
              <a:xfrm>
                <a:off x="2335461" y="2798535"/>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00" b="1" dirty="0" err="1">
                    <a:solidFill>
                      <a:srgbClr val="3F3F3F"/>
                    </a:solidFill>
                    <a:latin typeface="Calibri"/>
                    <a:ea typeface="Calibri"/>
                    <a:cs typeface="Calibri"/>
                    <a:sym typeface="Calibri"/>
                  </a:rPr>
                  <a:t>Healthy</a:t>
                </a:r>
                <a:r>
                  <a:rPr lang="nl-NL" sz="1000" b="1" dirty="0">
                    <a:solidFill>
                      <a:srgbClr val="3F3F3F"/>
                    </a:solidFill>
                    <a:latin typeface="Calibri"/>
                    <a:ea typeface="Calibri"/>
                    <a:cs typeface="Calibri"/>
                    <a:sym typeface="Calibri"/>
                  </a:rPr>
                  <a:t> (H)</a:t>
                </a:r>
                <a:endParaRPr sz="1000" b="1" dirty="0">
                  <a:solidFill>
                    <a:srgbClr val="3F3F3F"/>
                  </a:solidFill>
                  <a:latin typeface="Calibri"/>
                  <a:ea typeface="Calibri"/>
                  <a:cs typeface="Calibri"/>
                  <a:sym typeface="Calibri"/>
                </a:endParaRPr>
              </a:p>
            </p:txBody>
          </p:sp>
          <p:sp>
            <p:nvSpPr>
              <p:cNvPr id="21" name="Shape 646">
                <a:extLst>
                  <a:ext uri="{FF2B5EF4-FFF2-40B4-BE49-F238E27FC236}">
                    <a16:creationId xmlns:a16="http://schemas.microsoft.com/office/drawing/2014/main" id="{FC26E0F2-546C-4CC0-AEC1-0680857DB7CF}"/>
                  </a:ext>
                </a:extLst>
              </p:cNvPr>
              <p:cNvSpPr/>
              <p:nvPr/>
            </p:nvSpPr>
            <p:spPr>
              <a:xfrm>
                <a:off x="5522541" y="2798535"/>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00" b="1" dirty="0">
                    <a:solidFill>
                      <a:srgbClr val="3F3F3F"/>
                    </a:solidFill>
                    <a:latin typeface="Calibri"/>
                    <a:ea typeface="Calibri"/>
                    <a:cs typeface="Calibri"/>
                    <a:sym typeface="Calibri"/>
                  </a:rPr>
                  <a:t>Sick (S)</a:t>
                </a:r>
                <a:endParaRPr sz="1000" b="1" dirty="0">
                  <a:solidFill>
                    <a:srgbClr val="3F3F3F"/>
                  </a:solidFill>
                  <a:latin typeface="Calibri"/>
                  <a:ea typeface="Calibri"/>
                  <a:cs typeface="Calibri"/>
                  <a:sym typeface="Calibri"/>
                </a:endParaRPr>
              </a:p>
            </p:txBody>
          </p:sp>
          <p:sp>
            <p:nvSpPr>
              <p:cNvPr id="22" name="Shape 646">
                <a:extLst>
                  <a:ext uri="{FF2B5EF4-FFF2-40B4-BE49-F238E27FC236}">
                    <a16:creationId xmlns:a16="http://schemas.microsoft.com/office/drawing/2014/main" id="{34BA0C1D-B33D-4BD8-9BDE-B30F5577C0EB}"/>
                  </a:ext>
                </a:extLst>
              </p:cNvPr>
              <p:cNvSpPr/>
              <p:nvPr/>
            </p:nvSpPr>
            <p:spPr>
              <a:xfrm>
                <a:off x="3929001" y="4925260"/>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00" b="1" dirty="0">
                    <a:solidFill>
                      <a:srgbClr val="3F3F3F"/>
                    </a:solidFill>
                    <a:latin typeface="Calibri"/>
                    <a:ea typeface="Calibri"/>
                    <a:cs typeface="Calibri"/>
                    <a:sym typeface="Calibri"/>
                  </a:rPr>
                  <a:t>Dead</a:t>
                </a:r>
                <a:r>
                  <a:rPr lang="nl-NL" sz="900" b="1" dirty="0">
                    <a:solidFill>
                      <a:srgbClr val="3F3F3F"/>
                    </a:solidFill>
                    <a:latin typeface="Calibri"/>
                    <a:ea typeface="Calibri"/>
                    <a:cs typeface="Calibri"/>
                    <a:sym typeface="Calibri"/>
                  </a:rPr>
                  <a:t> (D)</a:t>
                </a:r>
                <a:endParaRPr sz="900" b="1" dirty="0">
                  <a:solidFill>
                    <a:srgbClr val="3F3F3F"/>
                  </a:solidFill>
                  <a:latin typeface="Calibri"/>
                  <a:ea typeface="Calibri"/>
                  <a:cs typeface="Calibri"/>
                  <a:sym typeface="Calibri"/>
                </a:endParaRPr>
              </a:p>
            </p:txBody>
          </p:sp>
          <p:cxnSp>
            <p:nvCxnSpPr>
              <p:cNvPr id="23" name="Shape 651">
                <a:extLst>
                  <a:ext uri="{FF2B5EF4-FFF2-40B4-BE49-F238E27FC236}">
                    <a16:creationId xmlns:a16="http://schemas.microsoft.com/office/drawing/2014/main" id="{06677B15-9D20-4448-BA21-CFDAD393B49A}"/>
                  </a:ext>
                </a:extLst>
              </p:cNvPr>
              <p:cNvCxnSpPr>
                <a:stCxn id="20" idx="0"/>
                <a:endCxn id="21" idx="0"/>
              </p:cNvCxnSpPr>
              <p:nvPr/>
            </p:nvCxnSpPr>
            <p:spPr>
              <a:xfrm rot="5400000" flipH="1" flipV="1">
                <a:off x="4843401" y="1204995"/>
                <a:ext cx="12700" cy="3187080"/>
              </a:xfrm>
              <a:prstGeom prst="curvedConnector3">
                <a:avLst>
                  <a:gd name="adj1" fmla="val 4090906"/>
                </a:avLst>
              </a:prstGeom>
              <a:noFill/>
              <a:ln w="25400" cap="flat" cmpd="sng">
                <a:solidFill>
                  <a:schemeClr val="accent2"/>
                </a:solidFill>
                <a:prstDash val="solid"/>
                <a:round/>
                <a:headEnd type="triangle" w="med" len="med"/>
                <a:tailEnd type="triangle" w="med" len="med"/>
              </a:ln>
            </p:spPr>
          </p:cxnSp>
          <p:cxnSp>
            <p:nvCxnSpPr>
              <p:cNvPr id="24" name="Shape 651">
                <a:extLst>
                  <a:ext uri="{FF2B5EF4-FFF2-40B4-BE49-F238E27FC236}">
                    <a16:creationId xmlns:a16="http://schemas.microsoft.com/office/drawing/2014/main" id="{4E2A7A3F-891C-4A38-8FF2-51086ED20B7B}"/>
                  </a:ext>
                </a:extLst>
              </p:cNvPr>
              <p:cNvCxnSpPr>
                <a:stCxn id="20" idx="2"/>
                <a:endCxn id="20" idx="1"/>
              </p:cNvCxnSpPr>
              <p:nvPr/>
            </p:nvCxnSpPr>
            <p:spPr>
              <a:xfrm rot="10800000" flipH="1">
                <a:off x="2335461" y="2999401"/>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5" name="Shape 651">
                <a:extLst>
                  <a:ext uri="{FF2B5EF4-FFF2-40B4-BE49-F238E27FC236}">
                    <a16:creationId xmlns:a16="http://schemas.microsoft.com/office/drawing/2014/main" id="{1763CFB0-0966-4E84-BD9B-1DC9DBC53C48}"/>
                  </a:ext>
                </a:extLst>
              </p:cNvPr>
              <p:cNvCxnSpPr>
                <a:stCxn id="21" idx="6"/>
                <a:endCxn id="21" idx="7"/>
              </p:cNvCxnSpPr>
              <p:nvPr/>
            </p:nvCxnSpPr>
            <p:spPr>
              <a:xfrm flipH="1" flipV="1">
                <a:off x="7083519" y="2999401"/>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6" name="Shape 651">
                <a:extLst>
                  <a:ext uri="{FF2B5EF4-FFF2-40B4-BE49-F238E27FC236}">
                    <a16:creationId xmlns:a16="http://schemas.microsoft.com/office/drawing/2014/main" id="{653248CC-6B1A-4437-85E6-181D026175DB}"/>
                  </a:ext>
                </a:extLst>
              </p:cNvPr>
              <p:cNvCxnSpPr>
                <a:stCxn id="22" idx="2"/>
                <a:endCxn id="22" idx="3"/>
              </p:cNvCxnSpPr>
              <p:nvPr/>
            </p:nvCxnSpPr>
            <p:spPr>
              <a:xfrm rot="10800000" flipH="1" flipV="1">
                <a:off x="3929001" y="5611060"/>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7" name="Shape 651">
                <a:extLst>
                  <a:ext uri="{FF2B5EF4-FFF2-40B4-BE49-F238E27FC236}">
                    <a16:creationId xmlns:a16="http://schemas.microsoft.com/office/drawing/2014/main" id="{B2F5BF56-5930-4037-A4B9-21E03C7CF1AE}"/>
                  </a:ext>
                </a:extLst>
              </p:cNvPr>
              <p:cNvCxnSpPr>
                <a:stCxn id="20" idx="4"/>
                <a:endCxn id="22" idx="1"/>
              </p:cNvCxnSpPr>
              <p:nvPr/>
            </p:nvCxnSpPr>
            <p:spPr>
              <a:xfrm>
                <a:off x="3249861" y="4170135"/>
                <a:ext cx="946962" cy="955991"/>
              </a:xfrm>
              <a:prstGeom prst="straightConnector1">
                <a:avLst/>
              </a:prstGeom>
              <a:noFill/>
              <a:ln w="25400" cap="flat" cmpd="sng">
                <a:solidFill>
                  <a:srgbClr val="3F3F3F"/>
                </a:solidFill>
                <a:prstDash val="solid"/>
                <a:round/>
                <a:headEnd type="none" w="sm" len="sm"/>
                <a:tailEnd type="triangle" w="lg" len="lg"/>
              </a:ln>
            </p:spPr>
          </p:cxnSp>
          <p:cxnSp>
            <p:nvCxnSpPr>
              <p:cNvPr id="28" name="Shape 651">
                <a:extLst>
                  <a:ext uri="{FF2B5EF4-FFF2-40B4-BE49-F238E27FC236}">
                    <a16:creationId xmlns:a16="http://schemas.microsoft.com/office/drawing/2014/main" id="{6C77C007-E319-46E2-B900-5DDADDAF8A9D}"/>
                  </a:ext>
                </a:extLst>
              </p:cNvPr>
              <p:cNvCxnSpPr>
                <a:stCxn id="21" idx="4"/>
                <a:endCxn id="22" idx="7"/>
              </p:cNvCxnSpPr>
              <p:nvPr/>
            </p:nvCxnSpPr>
            <p:spPr>
              <a:xfrm flipH="1">
                <a:off x="5489979" y="4170135"/>
                <a:ext cx="946962" cy="955991"/>
              </a:xfrm>
              <a:prstGeom prst="straightConnector1">
                <a:avLst/>
              </a:prstGeom>
              <a:noFill/>
              <a:ln w="25400" cap="flat" cmpd="sng">
                <a:solidFill>
                  <a:srgbClr val="3F3F3F"/>
                </a:solidFill>
                <a:prstDash val="solid"/>
                <a:round/>
                <a:headEnd type="none" w="sm" len="sm"/>
                <a:tailEnd type="triangle" w="lg" len="lg"/>
              </a:ln>
            </p:spPr>
          </p:cxnSp>
          <p:sp>
            <p:nvSpPr>
              <p:cNvPr id="29" name="Shape 671">
                <a:extLst>
                  <a:ext uri="{FF2B5EF4-FFF2-40B4-BE49-F238E27FC236}">
                    <a16:creationId xmlns:a16="http://schemas.microsoft.com/office/drawing/2014/main" id="{BA51EAB2-B963-421A-A731-ABB27D7F6414}"/>
                  </a:ext>
                </a:extLst>
              </p:cNvPr>
              <p:cNvSpPr txBox="1"/>
              <p:nvPr/>
            </p:nvSpPr>
            <p:spPr>
              <a:xfrm>
                <a:off x="4425574" y="1846641"/>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100" dirty="0">
                  <a:solidFill>
                    <a:schemeClr val="dk1"/>
                  </a:solidFill>
                  <a:latin typeface="Calibri"/>
                  <a:ea typeface="Calibri"/>
                  <a:cs typeface="Calibri"/>
                  <a:sym typeface="Calibri"/>
                </a:endParaRPr>
              </a:p>
            </p:txBody>
          </p:sp>
        </p:grpSp>
        <p:sp>
          <p:nvSpPr>
            <p:cNvPr id="32" name="Shape 671">
              <a:extLst>
                <a:ext uri="{FF2B5EF4-FFF2-40B4-BE49-F238E27FC236}">
                  <a16:creationId xmlns:a16="http://schemas.microsoft.com/office/drawing/2014/main" id="{F7BFE984-6AC7-4D30-8943-2241A77D7FAA}"/>
                </a:ext>
              </a:extLst>
            </p:cNvPr>
            <p:cNvSpPr txBox="1"/>
            <p:nvPr/>
          </p:nvSpPr>
          <p:spPr>
            <a:xfrm>
              <a:off x="5239860" y="1066804"/>
              <a:ext cx="487438" cy="1995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100" dirty="0">
                <a:solidFill>
                  <a:schemeClr val="dk1"/>
                </a:solidFill>
                <a:latin typeface="Calibri"/>
                <a:ea typeface="Calibri"/>
                <a:cs typeface="Calibri"/>
                <a:sym typeface="Calibri"/>
              </a:endParaRPr>
            </a:p>
          </p:txBody>
        </p:sp>
      </p:grpSp>
      <p:grpSp>
        <p:nvGrpSpPr>
          <p:cNvPr id="34" name="Group 33">
            <a:extLst>
              <a:ext uri="{FF2B5EF4-FFF2-40B4-BE49-F238E27FC236}">
                <a16:creationId xmlns:a16="http://schemas.microsoft.com/office/drawing/2014/main" id="{43230AA1-FC0C-4729-A719-510CF1C46C60}"/>
              </a:ext>
            </a:extLst>
          </p:cNvPr>
          <p:cNvGrpSpPr/>
          <p:nvPr/>
        </p:nvGrpSpPr>
        <p:grpSpPr>
          <a:xfrm>
            <a:off x="1301402" y="3476768"/>
            <a:ext cx="2925767" cy="2900630"/>
            <a:chOff x="2335461" y="1846641"/>
            <a:chExt cx="5015880" cy="4450219"/>
          </a:xfrm>
        </p:grpSpPr>
        <p:sp>
          <p:nvSpPr>
            <p:cNvPr id="36" name="Shape 646">
              <a:extLst>
                <a:ext uri="{FF2B5EF4-FFF2-40B4-BE49-F238E27FC236}">
                  <a16:creationId xmlns:a16="http://schemas.microsoft.com/office/drawing/2014/main" id="{1C91EBD1-467A-4BAA-A349-9875540ACFF9}"/>
                </a:ext>
              </a:extLst>
            </p:cNvPr>
            <p:cNvSpPr/>
            <p:nvPr/>
          </p:nvSpPr>
          <p:spPr>
            <a:xfrm>
              <a:off x="2335461" y="2798535"/>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00" b="1" dirty="0" err="1">
                  <a:solidFill>
                    <a:srgbClr val="3F3F3F"/>
                  </a:solidFill>
                  <a:latin typeface="Calibri"/>
                  <a:ea typeface="Calibri"/>
                  <a:cs typeface="Calibri"/>
                  <a:sym typeface="Calibri"/>
                </a:rPr>
                <a:t>Healthy</a:t>
              </a:r>
              <a:r>
                <a:rPr lang="nl-NL" sz="1000" b="1" dirty="0">
                  <a:solidFill>
                    <a:srgbClr val="3F3F3F"/>
                  </a:solidFill>
                  <a:latin typeface="Calibri"/>
                  <a:ea typeface="Calibri"/>
                  <a:cs typeface="Calibri"/>
                  <a:sym typeface="Calibri"/>
                </a:rPr>
                <a:t> (H)</a:t>
              </a:r>
              <a:endParaRPr sz="1000" b="1" dirty="0">
                <a:solidFill>
                  <a:srgbClr val="3F3F3F"/>
                </a:solidFill>
                <a:latin typeface="Calibri"/>
                <a:ea typeface="Calibri"/>
                <a:cs typeface="Calibri"/>
                <a:sym typeface="Calibri"/>
              </a:endParaRPr>
            </a:p>
          </p:txBody>
        </p:sp>
        <p:sp>
          <p:nvSpPr>
            <p:cNvPr id="37" name="Shape 646">
              <a:extLst>
                <a:ext uri="{FF2B5EF4-FFF2-40B4-BE49-F238E27FC236}">
                  <a16:creationId xmlns:a16="http://schemas.microsoft.com/office/drawing/2014/main" id="{878ED5B6-AA23-4985-B976-0EA1A42FFFF3}"/>
                </a:ext>
              </a:extLst>
            </p:cNvPr>
            <p:cNvSpPr/>
            <p:nvPr/>
          </p:nvSpPr>
          <p:spPr>
            <a:xfrm>
              <a:off x="5557354" y="2798536"/>
              <a:ext cx="1793987" cy="1325027"/>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00" b="1" dirty="0">
                  <a:solidFill>
                    <a:srgbClr val="3F3F3F"/>
                  </a:solidFill>
                  <a:latin typeface="Calibri"/>
                  <a:ea typeface="Calibri"/>
                  <a:cs typeface="Calibri"/>
                  <a:sym typeface="Calibri"/>
                </a:rPr>
                <a:t>Sick (S1)</a:t>
              </a:r>
              <a:endParaRPr sz="1000" b="1" dirty="0">
                <a:solidFill>
                  <a:srgbClr val="3F3F3F"/>
                </a:solidFill>
                <a:latin typeface="Calibri"/>
                <a:ea typeface="Calibri"/>
                <a:cs typeface="Calibri"/>
                <a:sym typeface="Calibri"/>
              </a:endParaRPr>
            </a:p>
          </p:txBody>
        </p:sp>
        <p:sp>
          <p:nvSpPr>
            <p:cNvPr id="38" name="Shape 646">
              <a:extLst>
                <a:ext uri="{FF2B5EF4-FFF2-40B4-BE49-F238E27FC236}">
                  <a16:creationId xmlns:a16="http://schemas.microsoft.com/office/drawing/2014/main" id="{0BDCBE5B-2CEB-4159-8726-B25A35F8F5FB}"/>
                </a:ext>
              </a:extLst>
            </p:cNvPr>
            <p:cNvSpPr/>
            <p:nvPr/>
          </p:nvSpPr>
          <p:spPr>
            <a:xfrm>
              <a:off x="3929001" y="4925260"/>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00" b="1" dirty="0">
                  <a:solidFill>
                    <a:srgbClr val="3F3F3F"/>
                  </a:solidFill>
                  <a:latin typeface="Calibri"/>
                  <a:ea typeface="Calibri"/>
                  <a:cs typeface="Calibri"/>
                  <a:sym typeface="Calibri"/>
                </a:rPr>
                <a:t>Dead</a:t>
              </a:r>
              <a:r>
                <a:rPr lang="nl-NL" sz="900" b="1" dirty="0">
                  <a:solidFill>
                    <a:srgbClr val="3F3F3F"/>
                  </a:solidFill>
                  <a:latin typeface="Calibri"/>
                  <a:ea typeface="Calibri"/>
                  <a:cs typeface="Calibri"/>
                  <a:sym typeface="Calibri"/>
                </a:rPr>
                <a:t> (D)</a:t>
              </a:r>
              <a:endParaRPr sz="900" b="1" dirty="0">
                <a:solidFill>
                  <a:srgbClr val="3F3F3F"/>
                </a:solidFill>
                <a:latin typeface="Calibri"/>
                <a:ea typeface="Calibri"/>
                <a:cs typeface="Calibri"/>
                <a:sym typeface="Calibri"/>
              </a:endParaRPr>
            </a:p>
          </p:txBody>
        </p:sp>
        <p:cxnSp>
          <p:nvCxnSpPr>
            <p:cNvPr id="39" name="Shape 651">
              <a:extLst>
                <a:ext uri="{FF2B5EF4-FFF2-40B4-BE49-F238E27FC236}">
                  <a16:creationId xmlns:a16="http://schemas.microsoft.com/office/drawing/2014/main" id="{ED44998E-D399-497B-872C-3FF64A91726C}"/>
                </a:ext>
              </a:extLst>
            </p:cNvPr>
            <p:cNvCxnSpPr>
              <a:cxnSpLocks/>
            </p:cNvCxnSpPr>
            <p:nvPr/>
          </p:nvCxnSpPr>
          <p:spPr>
            <a:xfrm rot="5400000" flipH="1" flipV="1">
              <a:off x="4853250" y="1196294"/>
              <a:ext cx="19485" cy="3204485"/>
            </a:xfrm>
            <a:prstGeom prst="curvedConnector3">
              <a:avLst>
                <a:gd name="adj1" fmla="val 1800000"/>
              </a:avLst>
            </a:prstGeom>
            <a:noFill/>
            <a:ln w="25400" cap="flat" cmpd="sng">
              <a:solidFill>
                <a:schemeClr val="accent2"/>
              </a:solidFill>
              <a:prstDash val="solid"/>
              <a:round/>
              <a:headEnd type="none" w="med" len="med"/>
              <a:tailEnd type="triangle" w="med" len="med"/>
            </a:ln>
          </p:spPr>
        </p:cxnSp>
        <p:cxnSp>
          <p:nvCxnSpPr>
            <p:cNvPr id="40" name="Shape 651">
              <a:extLst>
                <a:ext uri="{FF2B5EF4-FFF2-40B4-BE49-F238E27FC236}">
                  <a16:creationId xmlns:a16="http://schemas.microsoft.com/office/drawing/2014/main" id="{5B354F72-171C-4EBB-8EB9-FCF0785A61FF}"/>
                </a:ext>
              </a:extLst>
            </p:cNvPr>
            <p:cNvCxnSpPr>
              <a:stCxn id="36" idx="2"/>
              <a:endCxn id="36" idx="1"/>
            </p:cNvCxnSpPr>
            <p:nvPr/>
          </p:nvCxnSpPr>
          <p:spPr>
            <a:xfrm rot="10800000" flipH="1">
              <a:off x="2335461" y="2999401"/>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41" name="Shape 651">
              <a:extLst>
                <a:ext uri="{FF2B5EF4-FFF2-40B4-BE49-F238E27FC236}">
                  <a16:creationId xmlns:a16="http://schemas.microsoft.com/office/drawing/2014/main" id="{5E777EFE-CF87-473B-BCE9-261AA05274FC}"/>
                </a:ext>
              </a:extLst>
            </p:cNvPr>
            <p:cNvCxnSpPr>
              <a:cxnSpLocks/>
              <a:stCxn id="37" idx="6"/>
              <a:endCxn id="37" idx="7"/>
            </p:cNvCxnSpPr>
            <p:nvPr/>
          </p:nvCxnSpPr>
          <p:spPr>
            <a:xfrm flipH="1" flipV="1">
              <a:off x="7088617" y="2992581"/>
              <a:ext cx="262724" cy="468468"/>
            </a:xfrm>
            <a:prstGeom prst="curvedConnector4">
              <a:avLst>
                <a:gd name="adj1" fmla="val -149171"/>
                <a:gd name="adj2" fmla="val 216287"/>
              </a:avLst>
            </a:prstGeom>
            <a:noFill/>
            <a:ln w="25400" cap="flat" cmpd="sng">
              <a:solidFill>
                <a:srgbClr val="3F3F3F"/>
              </a:solidFill>
              <a:prstDash val="solid"/>
              <a:round/>
              <a:headEnd type="none" w="sm" len="sm"/>
              <a:tailEnd type="triangle" w="lg" len="lg"/>
            </a:ln>
          </p:spPr>
        </p:cxnSp>
        <p:cxnSp>
          <p:nvCxnSpPr>
            <p:cNvPr id="42" name="Shape 651">
              <a:extLst>
                <a:ext uri="{FF2B5EF4-FFF2-40B4-BE49-F238E27FC236}">
                  <a16:creationId xmlns:a16="http://schemas.microsoft.com/office/drawing/2014/main" id="{8E9FD526-E88A-4601-A176-AF26A5E5B16E}"/>
                </a:ext>
              </a:extLst>
            </p:cNvPr>
            <p:cNvCxnSpPr>
              <a:stCxn id="38" idx="2"/>
              <a:endCxn id="38" idx="3"/>
            </p:cNvCxnSpPr>
            <p:nvPr/>
          </p:nvCxnSpPr>
          <p:spPr>
            <a:xfrm rot="10800000" flipH="1" flipV="1">
              <a:off x="3929001" y="5611060"/>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43" name="Shape 651">
              <a:extLst>
                <a:ext uri="{FF2B5EF4-FFF2-40B4-BE49-F238E27FC236}">
                  <a16:creationId xmlns:a16="http://schemas.microsoft.com/office/drawing/2014/main" id="{1A76646A-972A-4F26-BCBB-358DEEAD26FE}"/>
                </a:ext>
              </a:extLst>
            </p:cNvPr>
            <p:cNvCxnSpPr>
              <a:stCxn id="36" idx="4"/>
              <a:endCxn id="38" idx="1"/>
            </p:cNvCxnSpPr>
            <p:nvPr/>
          </p:nvCxnSpPr>
          <p:spPr>
            <a:xfrm>
              <a:off x="3249861" y="4170135"/>
              <a:ext cx="946962" cy="955991"/>
            </a:xfrm>
            <a:prstGeom prst="straightConnector1">
              <a:avLst/>
            </a:prstGeom>
            <a:noFill/>
            <a:ln w="25400" cap="flat" cmpd="sng">
              <a:solidFill>
                <a:srgbClr val="3F3F3F"/>
              </a:solidFill>
              <a:prstDash val="solid"/>
              <a:round/>
              <a:headEnd type="none" w="sm" len="sm"/>
              <a:tailEnd type="triangle" w="lg" len="lg"/>
            </a:ln>
          </p:spPr>
        </p:cxnSp>
        <p:cxnSp>
          <p:nvCxnSpPr>
            <p:cNvPr id="44" name="Shape 651">
              <a:extLst>
                <a:ext uri="{FF2B5EF4-FFF2-40B4-BE49-F238E27FC236}">
                  <a16:creationId xmlns:a16="http://schemas.microsoft.com/office/drawing/2014/main" id="{C746F1C3-6C74-4077-B305-D495F76A8535}"/>
                </a:ext>
              </a:extLst>
            </p:cNvPr>
            <p:cNvCxnSpPr>
              <a:cxnSpLocks/>
              <a:stCxn id="37" idx="4"/>
              <a:endCxn id="38" idx="7"/>
            </p:cNvCxnSpPr>
            <p:nvPr/>
          </p:nvCxnSpPr>
          <p:spPr>
            <a:xfrm flipH="1">
              <a:off x="5489979" y="4123563"/>
              <a:ext cx="964369" cy="1002564"/>
            </a:xfrm>
            <a:prstGeom prst="straightConnector1">
              <a:avLst/>
            </a:prstGeom>
            <a:noFill/>
            <a:ln w="25400" cap="flat" cmpd="sng">
              <a:solidFill>
                <a:srgbClr val="3F3F3F"/>
              </a:solidFill>
              <a:prstDash val="solid"/>
              <a:round/>
              <a:headEnd type="none" w="sm" len="sm"/>
              <a:tailEnd type="triangle" w="lg" len="lg"/>
            </a:ln>
          </p:spPr>
        </p:cxnSp>
        <p:sp>
          <p:nvSpPr>
            <p:cNvPr id="45" name="Shape 671">
              <a:extLst>
                <a:ext uri="{FF2B5EF4-FFF2-40B4-BE49-F238E27FC236}">
                  <a16:creationId xmlns:a16="http://schemas.microsoft.com/office/drawing/2014/main" id="{CEE2E57A-1868-4380-A683-757F6AE27F38}"/>
                </a:ext>
              </a:extLst>
            </p:cNvPr>
            <p:cNvSpPr txBox="1"/>
            <p:nvPr/>
          </p:nvSpPr>
          <p:spPr>
            <a:xfrm>
              <a:off x="4425574" y="1846641"/>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100" dirty="0">
                <a:solidFill>
                  <a:schemeClr val="dk1"/>
                </a:solidFill>
                <a:latin typeface="Calibri"/>
                <a:ea typeface="Calibri"/>
                <a:cs typeface="Calibri"/>
                <a:sym typeface="Calibri"/>
              </a:endParaRPr>
            </a:p>
          </p:txBody>
        </p:sp>
      </p:grpSp>
      <p:sp>
        <p:nvSpPr>
          <p:cNvPr id="58" name="Shape 646">
            <a:extLst>
              <a:ext uri="{FF2B5EF4-FFF2-40B4-BE49-F238E27FC236}">
                <a16:creationId xmlns:a16="http://schemas.microsoft.com/office/drawing/2014/main" id="{F58C1AED-7A64-4584-A2A7-9B4C39420C46}"/>
              </a:ext>
            </a:extLst>
          </p:cNvPr>
          <p:cNvSpPr/>
          <p:nvPr/>
        </p:nvSpPr>
        <p:spPr>
          <a:xfrm>
            <a:off x="4711451" y="4064551"/>
            <a:ext cx="1046434" cy="863646"/>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00" b="1" dirty="0">
                <a:solidFill>
                  <a:srgbClr val="3F3F3F"/>
                </a:solidFill>
                <a:latin typeface="Calibri"/>
                <a:ea typeface="Calibri"/>
                <a:cs typeface="Calibri"/>
                <a:sym typeface="Calibri"/>
              </a:rPr>
              <a:t>Recovered (R)</a:t>
            </a:r>
            <a:endParaRPr sz="1000" b="1" dirty="0">
              <a:solidFill>
                <a:srgbClr val="3F3F3F"/>
              </a:solidFill>
              <a:latin typeface="Calibri"/>
              <a:ea typeface="Calibri"/>
              <a:cs typeface="Calibri"/>
              <a:sym typeface="Calibri"/>
            </a:endParaRPr>
          </a:p>
        </p:txBody>
      </p:sp>
      <p:cxnSp>
        <p:nvCxnSpPr>
          <p:cNvPr id="59" name="Shape 651">
            <a:extLst>
              <a:ext uri="{FF2B5EF4-FFF2-40B4-BE49-F238E27FC236}">
                <a16:creationId xmlns:a16="http://schemas.microsoft.com/office/drawing/2014/main" id="{381F4E3C-1CDC-483E-A893-699CBADE4029}"/>
              </a:ext>
            </a:extLst>
          </p:cNvPr>
          <p:cNvCxnSpPr>
            <a:cxnSpLocks/>
          </p:cNvCxnSpPr>
          <p:nvPr/>
        </p:nvCxnSpPr>
        <p:spPr>
          <a:xfrm rot="5400000" flipH="1" flipV="1">
            <a:off x="4452984" y="3315522"/>
            <a:ext cx="32657" cy="1530716"/>
          </a:xfrm>
          <a:prstGeom prst="curvedConnector3">
            <a:avLst>
              <a:gd name="adj1" fmla="val 800003"/>
            </a:avLst>
          </a:prstGeom>
          <a:noFill/>
          <a:ln w="25400" cap="flat" cmpd="sng">
            <a:solidFill>
              <a:schemeClr val="accent2"/>
            </a:solidFill>
            <a:prstDash val="solid"/>
            <a:round/>
            <a:headEnd type="triangle" w="med" len="med"/>
            <a:tailEnd type="triangle" w="med" len="med"/>
          </a:ln>
        </p:spPr>
      </p:cxnSp>
      <p:cxnSp>
        <p:nvCxnSpPr>
          <p:cNvPr id="62" name="Shape 651">
            <a:extLst>
              <a:ext uri="{FF2B5EF4-FFF2-40B4-BE49-F238E27FC236}">
                <a16:creationId xmlns:a16="http://schemas.microsoft.com/office/drawing/2014/main" id="{304DC1E6-F587-4CB3-915F-6C1AD488FE57}"/>
              </a:ext>
            </a:extLst>
          </p:cNvPr>
          <p:cNvCxnSpPr>
            <a:cxnSpLocks/>
            <a:stCxn id="58" idx="6"/>
            <a:endCxn id="58" idx="7"/>
          </p:cNvCxnSpPr>
          <p:nvPr/>
        </p:nvCxnSpPr>
        <p:spPr>
          <a:xfrm flipH="1" flipV="1">
            <a:off x="5604638" y="4191029"/>
            <a:ext cx="153247" cy="305345"/>
          </a:xfrm>
          <a:prstGeom prst="curvedConnector4">
            <a:avLst>
              <a:gd name="adj1" fmla="val -149171"/>
              <a:gd name="adj2" fmla="val 216287"/>
            </a:avLst>
          </a:prstGeom>
          <a:noFill/>
          <a:ln w="25400" cap="flat" cmpd="sng">
            <a:solidFill>
              <a:srgbClr val="3F3F3F"/>
            </a:solidFill>
            <a:prstDash val="solid"/>
            <a:round/>
            <a:headEnd type="none" w="sm" len="sm"/>
            <a:tailEnd type="triangle" w="lg" len="lg"/>
          </a:ln>
        </p:spPr>
      </p:cxnSp>
      <p:cxnSp>
        <p:nvCxnSpPr>
          <p:cNvPr id="65" name="Shape 651">
            <a:extLst>
              <a:ext uri="{FF2B5EF4-FFF2-40B4-BE49-F238E27FC236}">
                <a16:creationId xmlns:a16="http://schemas.microsoft.com/office/drawing/2014/main" id="{B07C418A-5FBB-4259-9C37-90045EAF98D6}"/>
              </a:ext>
            </a:extLst>
          </p:cNvPr>
          <p:cNvCxnSpPr>
            <a:cxnSpLocks/>
            <a:stCxn id="58" idx="3"/>
            <a:endCxn id="38" idx="6"/>
          </p:cNvCxnSpPr>
          <p:nvPr/>
        </p:nvCxnSpPr>
        <p:spPr>
          <a:xfrm flipH="1">
            <a:off x="3297656" y="4801719"/>
            <a:ext cx="1567042" cy="1128678"/>
          </a:xfrm>
          <a:prstGeom prst="straightConnector1">
            <a:avLst/>
          </a:prstGeom>
          <a:noFill/>
          <a:ln w="25400" cap="flat" cmpd="sng">
            <a:solidFill>
              <a:srgbClr val="3F3F3F"/>
            </a:solidFill>
            <a:prstDash val="solid"/>
            <a:round/>
            <a:headEnd type="none" w="sm" len="sm"/>
            <a:tailEnd type="triangle" w="lg" len="lg"/>
          </a:ln>
        </p:spPr>
      </p:cxnSp>
      <p:sp>
        <p:nvSpPr>
          <p:cNvPr id="68" name="Rectangle 67">
            <a:extLst>
              <a:ext uri="{FF2B5EF4-FFF2-40B4-BE49-F238E27FC236}">
                <a16:creationId xmlns:a16="http://schemas.microsoft.com/office/drawing/2014/main" id="{9706C428-6221-4805-92E8-72487E2C41C4}"/>
              </a:ext>
            </a:extLst>
          </p:cNvPr>
          <p:cNvSpPr/>
          <p:nvPr/>
        </p:nvSpPr>
        <p:spPr>
          <a:xfrm>
            <a:off x="4601494" y="5780067"/>
            <a:ext cx="4236673" cy="369332"/>
          </a:xfrm>
          <a:prstGeom prst="rect">
            <a:avLst/>
          </a:prstGeom>
        </p:spPr>
        <p:txBody>
          <a:bodyPr wrap="none">
            <a:spAutoFit/>
          </a:bodyPr>
          <a:lstStyle/>
          <a:p>
            <a:r>
              <a:rPr lang="en-US" dirty="0"/>
              <a:t>Healthy – Sick – Recovered - Dead</a:t>
            </a:r>
          </a:p>
        </p:txBody>
      </p:sp>
    </p:spTree>
    <p:extLst>
      <p:ext uri="{BB962C8B-B14F-4D97-AF65-F5344CB8AC3E}">
        <p14:creationId xmlns:p14="http://schemas.microsoft.com/office/powerpoint/2010/main" val="584585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6EA5-E20C-FB4A-BDBD-F07A33B97767}"/>
              </a:ext>
            </a:extLst>
          </p:cNvPr>
          <p:cNvSpPr>
            <a:spLocks noGrp="1"/>
          </p:cNvSpPr>
          <p:nvPr>
            <p:ph type="title"/>
          </p:nvPr>
        </p:nvSpPr>
        <p:spPr/>
        <p:txBody>
          <a:bodyPr/>
          <a:lstStyle/>
          <a:p>
            <a:r>
              <a:rPr lang="en-US" dirty="0"/>
              <a:t>Tunnel states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EF7100-5C32-8D4B-A087-27C5ABE623F6}"/>
                  </a:ext>
                </a:extLst>
              </p:cNvPr>
              <p:cNvSpPr>
                <a:spLocks noGrp="1"/>
              </p:cNvSpPr>
              <p:nvPr>
                <p:ph idx="1"/>
              </p:nvPr>
            </p:nvSpPr>
            <p:spPr/>
            <p:txBody>
              <a:bodyPr>
                <a:noAutofit/>
              </a:bodyPr>
              <a:lstStyle/>
              <a:p>
                <a:pPr>
                  <a:spcBef>
                    <a:spcPts val="600"/>
                  </a:spcBef>
                  <a:spcAft>
                    <a:spcPts val="600"/>
                  </a:spcAft>
                </a:pPr>
                <a:r>
                  <a:rPr lang="en-US" sz="2400" dirty="0"/>
                  <a:t>Sometimes, transition probabilities depend on the time since an event in the model</a:t>
                </a:r>
              </a:p>
              <a:p>
                <a:pPr lvl="1">
                  <a:spcBef>
                    <a:spcPts val="600"/>
                  </a:spcBef>
                  <a:spcAft>
                    <a:spcPts val="1800"/>
                  </a:spcAft>
                </a:pPr>
                <a:r>
                  <a:rPr lang="en-US" sz="2200" dirty="0"/>
                  <a:t>E.g., Cohort of healthy patients at risk for cancer, but once cancer is diagnosed the risk of recurrence depends on time since diagnosis</a:t>
                </a:r>
              </a:p>
              <a:p>
                <a:pPr>
                  <a:spcBef>
                    <a:spcPts val="600"/>
                  </a:spcBef>
                  <a:spcAft>
                    <a:spcPts val="1800"/>
                  </a:spcAft>
                </a:pPr>
                <a:r>
                  <a:rPr lang="en-US" sz="2400" dirty="0"/>
                  <a:t>Replacing </a:t>
                </a:r>
                <a14:m>
                  <m:oMath xmlns:m="http://schemas.openxmlformats.org/officeDocument/2006/math">
                    <m:r>
                      <a:rPr lang="en-US" sz="2400" i="1" dirty="0" smtClean="0">
                        <a:latin typeface="Cambria Math" panose="02040503050406030204" pitchFamily="18" charset="0"/>
                      </a:rPr>
                      <m:t>𝑃</m:t>
                    </m:r>
                  </m:oMath>
                </a14:m>
                <a:r>
                  <a:rPr lang="en-US" sz="2400" dirty="0"/>
                  <a:t> with </a:t>
                </a:r>
                <a14:m>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𝑃</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 </m:t>
                    </m:r>
                  </m:oMath>
                </a14:m>
                <a:r>
                  <a:rPr lang="en-US" sz="2400" dirty="0"/>
                  <a:t>does not work, because it’s not since model start</a:t>
                </a:r>
              </a:p>
              <a:p>
                <a:pPr>
                  <a:spcBef>
                    <a:spcPts val="600"/>
                  </a:spcBef>
                </a:pPr>
                <a:r>
                  <a:rPr lang="en-US" sz="2400" dirty="0"/>
                  <a:t>Solution?</a:t>
                </a:r>
              </a:p>
              <a:p>
                <a:pPr lvl="1">
                  <a:spcBef>
                    <a:spcPts val="600"/>
                  </a:spcBef>
                  <a:spcAft>
                    <a:spcPts val="1800"/>
                  </a:spcAft>
                </a:pPr>
                <a:r>
                  <a:rPr lang="en-US" sz="2200" dirty="0"/>
                  <a:t>Create “tunnel” states</a:t>
                </a:r>
              </a:p>
              <a:p>
                <a:pPr>
                  <a:spcBef>
                    <a:spcPts val="600"/>
                  </a:spcBef>
                  <a:spcAft>
                    <a:spcPts val="1800"/>
                  </a:spcAft>
                </a:pPr>
                <a:endParaRPr lang="en-US" sz="2400" dirty="0"/>
              </a:p>
              <a:p>
                <a:pPr>
                  <a:spcBef>
                    <a:spcPts val="600"/>
                  </a:spcBef>
                  <a:spcAft>
                    <a:spcPts val="1800"/>
                  </a:spcAft>
                </a:pPr>
                <a:endParaRPr lang="en-US" sz="2400" dirty="0"/>
              </a:p>
              <a:p>
                <a:pPr>
                  <a:spcBef>
                    <a:spcPts val="600"/>
                  </a:spcBef>
                  <a:spcAft>
                    <a:spcPts val="1800"/>
                  </a:spcAft>
                </a:pPr>
                <a:endParaRPr lang="en-US" sz="2400" dirty="0"/>
              </a:p>
              <a:p>
                <a:pPr>
                  <a:spcBef>
                    <a:spcPts val="600"/>
                  </a:spcBef>
                  <a:spcAft>
                    <a:spcPts val="1800"/>
                  </a:spcAft>
                </a:pPr>
                <a:endParaRPr lang="en-US" sz="2400" dirty="0"/>
              </a:p>
            </p:txBody>
          </p:sp>
        </mc:Choice>
        <mc:Fallback xmlns="">
          <p:sp>
            <p:nvSpPr>
              <p:cNvPr id="3" name="Content Placeholder 2">
                <a:extLst>
                  <a:ext uri="{FF2B5EF4-FFF2-40B4-BE49-F238E27FC236}">
                    <a16:creationId xmlns:a16="http://schemas.microsoft.com/office/drawing/2014/main" id="{EBEF7100-5C32-8D4B-A087-27C5ABE623F6}"/>
                  </a:ext>
                </a:extLst>
              </p:cNvPr>
              <p:cNvSpPr>
                <a:spLocks noGrp="1" noRot="1" noChangeAspect="1" noMove="1" noResize="1" noEditPoints="1" noAdjustHandles="1" noChangeArrowheads="1" noChangeShapeType="1" noTextEdit="1"/>
              </p:cNvSpPr>
              <p:nvPr>
                <p:ph idx="1"/>
              </p:nvPr>
            </p:nvSpPr>
            <p:spPr>
              <a:blipFill>
                <a:blip r:embed="rId2"/>
                <a:stretch>
                  <a:fillRect t="-1018" r="-2496"/>
                </a:stretch>
              </a:blipFill>
            </p:spPr>
            <p:txBody>
              <a:bodyPr/>
              <a:lstStyle/>
              <a:p>
                <a:r>
                  <a:rPr lang="en-US">
                    <a:noFill/>
                  </a:rPr>
                  <a:t> </a:t>
                </a:r>
              </a:p>
            </p:txBody>
          </p:sp>
        </mc:Fallback>
      </mc:AlternateContent>
      <p:pic>
        <p:nvPicPr>
          <p:cNvPr id="4" name="Picture 2" descr="Image result for maastunnel&quot;">
            <a:extLst>
              <a:ext uri="{FF2B5EF4-FFF2-40B4-BE49-F238E27FC236}">
                <a16:creationId xmlns:a16="http://schemas.microsoft.com/office/drawing/2014/main" id="{4F05D6C1-1A57-184A-B8DD-4315D3B68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812" y="4376057"/>
            <a:ext cx="3369168" cy="224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37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840432" y="274638"/>
            <a:ext cx="7963100" cy="11430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nl-NL" dirty="0">
                <a:solidFill>
                  <a:srgbClr val="000000"/>
                </a:solidFill>
              </a:rPr>
              <a:t>State Time</a:t>
            </a:r>
            <a:endParaRPr sz="4000" i="0" u="none" strike="noStrike" cap="none" dirty="0">
              <a:solidFill>
                <a:srgbClr val="000000"/>
              </a:solidFill>
            </a:endParaRPr>
          </a:p>
        </p:txBody>
      </p:sp>
      <p:sp>
        <p:nvSpPr>
          <p:cNvPr id="640" name="Shape 640"/>
          <p:cNvSpPr txBox="1">
            <a:spLocks noGrp="1"/>
          </p:cNvSpPr>
          <p:nvPr>
            <p:ph type="sldNum" sz="quarter" idx="12"/>
          </p:nvPr>
        </p:nvSpPr>
        <p:spPr>
          <a:xfrm>
            <a:off x="8595360" y="6430187"/>
            <a:ext cx="548640" cy="39624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rgbClr val="000000"/>
              </a:buClr>
              <a:buFont typeface="Arial"/>
              <a:buNone/>
            </a:pPr>
            <a:fld id="{00000000-1234-1234-1234-123412341234}" type="slidenum">
              <a:rPr lang="nl-NL"/>
              <a:t>42</a:t>
            </a:fld>
            <a:endParaRPr dirty="0"/>
          </a:p>
        </p:txBody>
      </p:sp>
      <p:sp>
        <p:nvSpPr>
          <p:cNvPr id="47" name="Shape 646"/>
          <p:cNvSpPr/>
          <p:nvPr/>
        </p:nvSpPr>
        <p:spPr>
          <a:xfrm>
            <a:off x="1345543" y="2270696"/>
            <a:ext cx="1200600" cy="840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600" b="1" dirty="0" err="1">
                <a:solidFill>
                  <a:srgbClr val="3F3F3F"/>
                </a:solidFill>
                <a:latin typeface="Calibri"/>
                <a:ea typeface="Calibri"/>
                <a:cs typeface="Calibri"/>
                <a:sym typeface="Calibri"/>
              </a:rPr>
              <a:t>Healthy</a:t>
            </a:r>
            <a:endParaRPr sz="1600" b="1" dirty="0">
              <a:solidFill>
                <a:srgbClr val="3F3F3F"/>
              </a:solidFill>
              <a:latin typeface="Calibri"/>
              <a:ea typeface="Calibri"/>
              <a:cs typeface="Calibri"/>
              <a:sym typeface="Calibri"/>
            </a:endParaRPr>
          </a:p>
        </p:txBody>
      </p:sp>
      <p:sp>
        <p:nvSpPr>
          <p:cNvPr id="48" name="Shape 647"/>
          <p:cNvSpPr/>
          <p:nvPr/>
        </p:nvSpPr>
        <p:spPr>
          <a:xfrm>
            <a:off x="3123543" y="2270696"/>
            <a:ext cx="1200600" cy="840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600" b="1" dirty="0">
                <a:solidFill>
                  <a:srgbClr val="3F3F3F"/>
                </a:solidFill>
                <a:latin typeface="Calibri"/>
                <a:ea typeface="Calibri"/>
                <a:cs typeface="Calibri"/>
                <a:sym typeface="Calibri"/>
              </a:rPr>
              <a:t>Cancer</a:t>
            </a:r>
            <a:endParaRPr sz="1600" b="1" dirty="0">
              <a:solidFill>
                <a:srgbClr val="3F3F3F"/>
              </a:solidFill>
              <a:latin typeface="Calibri"/>
              <a:ea typeface="Calibri"/>
              <a:cs typeface="Calibri"/>
              <a:sym typeface="Calibri"/>
            </a:endParaRPr>
          </a:p>
        </p:txBody>
      </p:sp>
      <p:sp>
        <p:nvSpPr>
          <p:cNvPr id="49" name="Shape 648"/>
          <p:cNvSpPr/>
          <p:nvPr/>
        </p:nvSpPr>
        <p:spPr>
          <a:xfrm>
            <a:off x="5026233" y="2266078"/>
            <a:ext cx="1200600" cy="840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600" b="1" dirty="0" err="1">
                <a:solidFill>
                  <a:srgbClr val="3F3F3F"/>
                </a:solidFill>
                <a:latin typeface="Calibri"/>
                <a:ea typeface="Calibri"/>
                <a:cs typeface="Calibri"/>
                <a:sym typeface="Calibri"/>
              </a:rPr>
              <a:t>Recur</a:t>
            </a:r>
            <a:endParaRPr sz="1600" b="1" dirty="0">
              <a:solidFill>
                <a:srgbClr val="3F3F3F"/>
              </a:solidFill>
              <a:latin typeface="Calibri"/>
              <a:ea typeface="Calibri"/>
              <a:cs typeface="Calibri"/>
              <a:sym typeface="Calibri"/>
            </a:endParaRPr>
          </a:p>
        </p:txBody>
      </p:sp>
      <p:cxnSp>
        <p:nvCxnSpPr>
          <p:cNvPr id="50" name="Shape 649"/>
          <p:cNvCxnSpPr/>
          <p:nvPr/>
        </p:nvCxnSpPr>
        <p:spPr>
          <a:xfrm rot="16200000" flipH="1">
            <a:off x="2834593" y="1381946"/>
            <a:ext cx="600" cy="1778100"/>
          </a:xfrm>
          <a:prstGeom prst="curvedConnector3">
            <a:avLst>
              <a:gd name="adj1" fmla="val -26835667"/>
            </a:avLst>
          </a:prstGeom>
          <a:noFill/>
          <a:ln w="25400" cap="flat" cmpd="sng">
            <a:solidFill>
              <a:srgbClr val="3F3F3F"/>
            </a:solidFill>
            <a:prstDash val="solid"/>
            <a:round/>
            <a:headEnd type="none" w="sm" len="sm"/>
            <a:tailEnd type="triangle" w="lg" len="lg"/>
          </a:ln>
        </p:spPr>
      </p:cxnSp>
      <p:cxnSp>
        <p:nvCxnSpPr>
          <p:cNvPr id="51" name="Shape 650"/>
          <p:cNvCxnSpPr/>
          <p:nvPr/>
        </p:nvCxnSpPr>
        <p:spPr>
          <a:xfrm rot="16200000">
            <a:off x="4672893" y="1317146"/>
            <a:ext cx="4500" cy="1902600"/>
          </a:xfrm>
          <a:prstGeom prst="curvedConnector3">
            <a:avLst>
              <a:gd name="adj1" fmla="val 3136645"/>
            </a:avLst>
          </a:prstGeom>
          <a:noFill/>
          <a:ln w="25400" cap="flat" cmpd="sng">
            <a:solidFill>
              <a:srgbClr val="3F3F3F"/>
            </a:solidFill>
            <a:prstDash val="solid"/>
            <a:round/>
            <a:headEnd type="none" w="sm" len="sm"/>
            <a:tailEnd type="triangle" w="lg" len="lg"/>
          </a:ln>
        </p:spPr>
      </p:cxnSp>
      <p:cxnSp>
        <p:nvCxnSpPr>
          <p:cNvPr id="53" name="Shape 652"/>
          <p:cNvCxnSpPr/>
          <p:nvPr/>
        </p:nvCxnSpPr>
        <p:spPr>
          <a:xfrm rot="10800000" flipH="1">
            <a:off x="1345543" y="2393800"/>
            <a:ext cx="175824" cy="297197"/>
          </a:xfrm>
          <a:prstGeom prst="curvedConnector4">
            <a:avLst>
              <a:gd name="adj1" fmla="val -130016"/>
              <a:gd name="adj2" fmla="val 218340"/>
            </a:avLst>
          </a:prstGeom>
          <a:noFill/>
          <a:ln w="25400" cap="flat" cmpd="sng">
            <a:solidFill>
              <a:srgbClr val="3F3F3F"/>
            </a:solidFill>
            <a:prstDash val="solid"/>
            <a:round/>
            <a:headEnd type="none" w="sm" len="sm"/>
            <a:tailEnd type="triangle" w="lg" len="lg"/>
          </a:ln>
        </p:spPr>
      </p:cxnSp>
      <p:cxnSp>
        <p:nvCxnSpPr>
          <p:cNvPr id="54" name="Shape 653"/>
          <p:cNvCxnSpPr/>
          <p:nvPr/>
        </p:nvCxnSpPr>
        <p:spPr>
          <a:xfrm rot="10800000" flipH="1" flipV="1">
            <a:off x="3123543" y="2690995"/>
            <a:ext cx="175824" cy="297197"/>
          </a:xfrm>
          <a:prstGeom prst="curvedConnector4">
            <a:avLst>
              <a:gd name="adj1" fmla="val -130016"/>
              <a:gd name="adj2" fmla="val 218340"/>
            </a:avLst>
          </a:prstGeom>
          <a:noFill/>
          <a:ln w="25400" cap="flat" cmpd="sng">
            <a:solidFill>
              <a:srgbClr val="3F3F3F"/>
            </a:solidFill>
            <a:prstDash val="solid"/>
            <a:round/>
            <a:headEnd type="none" w="sm" len="sm"/>
            <a:tailEnd type="triangle" w="lg" len="lg"/>
          </a:ln>
        </p:spPr>
      </p:cxnSp>
      <p:cxnSp>
        <p:nvCxnSpPr>
          <p:cNvPr id="55" name="Shape 654"/>
          <p:cNvCxnSpPr/>
          <p:nvPr/>
        </p:nvCxnSpPr>
        <p:spPr>
          <a:xfrm rot="10800000" flipH="1" flipV="1">
            <a:off x="5026233" y="2686377"/>
            <a:ext cx="175824" cy="297197"/>
          </a:xfrm>
          <a:prstGeom prst="curvedConnector4">
            <a:avLst>
              <a:gd name="adj1" fmla="val -130016"/>
              <a:gd name="adj2" fmla="val 218340"/>
            </a:avLst>
          </a:prstGeom>
          <a:noFill/>
          <a:ln w="25400" cap="flat" cmpd="sng">
            <a:solidFill>
              <a:srgbClr val="3F3F3F"/>
            </a:solidFill>
            <a:prstDash val="solid"/>
            <a:round/>
            <a:headEnd type="none" w="sm" len="sm"/>
            <a:tailEnd type="triangle" w="lg" len="lg"/>
          </a:ln>
        </p:spPr>
      </p:cxnSp>
      <p:sp>
        <p:nvSpPr>
          <p:cNvPr id="63" name="Shape 648">
            <a:extLst>
              <a:ext uri="{FF2B5EF4-FFF2-40B4-BE49-F238E27FC236}">
                <a16:creationId xmlns:a16="http://schemas.microsoft.com/office/drawing/2014/main" id="{717BA8C9-D866-EB40-BA08-4982E37CCE9B}"/>
              </a:ext>
            </a:extLst>
          </p:cNvPr>
          <p:cNvSpPr/>
          <p:nvPr/>
        </p:nvSpPr>
        <p:spPr>
          <a:xfrm>
            <a:off x="6905933" y="2266078"/>
            <a:ext cx="1200600" cy="840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600" b="1" dirty="0">
                <a:solidFill>
                  <a:srgbClr val="3F3F3F"/>
                </a:solidFill>
                <a:latin typeface="Calibri"/>
                <a:ea typeface="Calibri"/>
                <a:cs typeface="Calibri"/>
                <a:sym typeface="Calibri"/>
              </a:rPr>
              <a:t>Dead</a:t>
            </a:r>
            <a:endParaRPr sz="1600" b="1" dirty="0">
              <a:solidFill>
                <a:srgbClr val="3F3F3F"/>
              </a:solidFill>
              <a:latin typeface="Calibri"/>
              <a:ea typeface="Calibri"/>
              <a:cs typeface="Calibri"/>
              <a:sym typeface="Calibri"/>
            </a:endParaRPr>
          </a:p>
        </p:txBody>
      </p:sp>
      <p:sp>
        <p:nvSpPr>
          <p:cNvPr id="6" name="Right Brace 5">
            <a:extLst>
              <a:ext uri="{FF2B5EF4-FFF2-40B4-BE49-F238E27FC236}">
                <a16:creationId xmlns:a16="http://schemas.microsoft.com/office/drawing/2014/main" id="{A9A6508D-CC88-914F-88E1-E9ACFD1730C3}"/>
              </a:ext>
            </a:extLst>
          </p:cNvPr>
          <p:cNvSpPr/>
          <p:nvPr/>
        </p:nvSpPr>
        <p:spPr>
          <a:xfrm>
            <a:off x="6377502" y="2025570"/>
            <a:ext cx="325012" cy="14121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F8554EC1-D5B9-0A4F-8723-C7833CA25D76}"/>
              </a:ext>
            </a:extLst>
          </p:cNvPr>
          <p:cNvSpPr txBox="1"/>
          <p:nvPr/>
        </p:nvSpPr>
        <p:spPr>
          <a:xfrm>
            <a:off x="1808339" y="1691514"/>
            <a:ext cx="1835759" cy="369332"/>
          </a:xfrm>
          <a:prstGeom prst="rect">
            <a:avLst/>
          </a:prstGeom>
          <a:noFill/>
        </p:spPr>
        <p:txBody>
          <a:bodyPr wrap="none" rtlCol="0">
            <a:spAutoFit/>
          </a:bodyPr>
          <a:lstStyle/>
          <a:p>
            <a:r>
              <a:rPr lang="en-US" dirty="0"/>
              <a:t>f(model time)</a:t>
            </a:r>
          </a:p>
        </p:txBody>
      </p:sp>
      <p:sp>
        <p:nvSpPr>
          <p:cNvPr id="64" name="TextBox 63">
            <a:extLst>
              <a:ext uri="{FF2B5EF4-FFF2-40B4-BE49-F238E27FC236}">
                <a16:creationId xmlns:a16="http://schemas.microsoft.com/office/drawing/2014/main" id="{98F6581F-8BDF-7D4C-9D09-90FD5179B082}"/>
              </a:ext>
            </a:extLst>
          </p:cNvPr>
          <p:cNvSpPr txBox="1"/>
          <p:nvPr/>
        </p:nvSpPr>
        <p:spPr>
          <a:xfrm>
            <a:off x="3894910" y="1691514"/>
            <a:ext cx="1653017" cy="369332"/>
          </a:xfrm>
          <a:prstGeom prst="rect">
            <a:avLst/>
          </a:prstGeom>
          <a:noFill/>
        </p:spPr>
        <p:txBody>
          <a:bodyPr wrap="none" rtlCol="0">
            <a:spAutoFit/>
          </a:bodyPr>
          <a:lstStyle/>
          <a:p>
            <a:r>
              <a:rPr lang="en-US" dirty="0"/>
              <a:t>f(state time)</a:t>
            </a:r>
          </a:p>
        </p:txBody>
      </p:sp>
      <p:sp>
        <p:nvSpPr>
          <p:cNvPr id="8" name="TextBox 7">
            <a:extLst>
              <a:ext uri="{FF2B5EF4-FFF2-40B4-BE49-F238E27FC236}">
                <a16:creationId xmlns:a16="http://schemas.microsoft.com/office/drawing/2014/main" id="{69F2D24B-FA25-4547-92AD-497B42119E1B}"/>
              </a:ext>
            </a:extLst>
          </p:cNvPr>
          <p:cNvSpPr txBox="1"/>
          <p:nvPr/>
        </p:nvSpPr>
        <p:spPr>
          <a:xfrm>
            <a:off x="2684745" y="3976527"/>
            <a:ext cx="2078197" cy="461665"/>
          </a:xfrm>
          <a:prstGeom prst="rect">
            <a:avLst/>
          </a:prstGeom>
          <a:noFill/>
        </p:spPr>
        <p:txBody>
          <a:bodyPr wrap="none" rtlCol="0">
            <a:spAutoFit/>
          </a:bodyPr>
          <a:lstStyle/>
          <a:p>
            <a:pPr algn="ctr"/>
            <a:r>
              <a:rPr lang="en-US" sz="2400" dirty="0"/>
              <a:t>Tunnel state</a:t>
            </a:r>
          </a:p>
        </p:txBody>
      </p:sp>
      <p:cxnSp>
        <p:nvCxnSpPr>
          <p:cNvPr id="10" name="Straight Arrow Connector 9">
            <a:extLst>
              <a:ext uri="{FF2B5EF4-FFF2-40B4-BE49-F238E27FC236}">
                <a16:creationId xmlns:a16="http://schemas.microsoft.com/office/drawing/2014/main" id="{F17790A9-3CC1-7D46-A683-CB8930C8756E}"/>
              </a:ext>
            </a:extLst>
          </p:cNvPr>
          <p:cNvCxnSpPr>
            <a:cxnSpLocks/>
          </p:cNvCxnSpPr>
          <p:nvPr/>
        </p:nvCxnSpPr>
        <p:spPr>
          <a:xfrm flipV="1">
            <a:off x="3726022" y="3220300"/>
            <a:ext cx="0" cy="6593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03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val 2"/>
          <p:cNvSpPr>
            <a:spLocks noChangeArrowheads="1"/>
          </p:cNvSpPr>
          <p:nvPr/>
        </p:nvSpPr>
        <p:spPr bwMode="auto">
          <a:xfrm>
            <a:off x="1095375" y="990600"/>
            <a:ext cx="1371600" cy="685800"/>
          </a:xfrm>
          <a:prstGeom prst="ellipse">
            <a:avLst/>
          </a:prstGeom>
          <a:solidFill>
            <a:schemeClr val="accent2">
              <a:lumMod val="75000"/>
              <a:alpha val="15000"/>
            </a:schemeClr>
          </a:solidFill>
          <a:ln w="9525">
            <a:solidFill>
              <a:schemeClr val="tx1"/>
            </a:solidFill>
            <a:round/>
            <a:headEnd/>
            <a:tailEnd/>
          </a:ln>
        </p:spPr>
        <p:txBody>
          <a:bodyPr wrap="none" anchor="ctr"/>
          <a:lstStyle/>
          <a:p>
            <a:pPr algn="ctr">
              <a:defRPr/>
            </a:pPr>
            <a:r>
              <a:rPr lang="en-US" sz="2000" dirty="0">
                <a:latin typeface="+mn-lt"/>
              </a:rPr>
              <a:t>Cancer 1</a:t>
            </a:r>
          </a:p>
        </p:txBody>
      </p:sp>
      <p:sp>
        <p:nvSpPr>
          <p:cNvPr id="57347" name="Oval 3"/>
          <p:cNvSpPr>
            <a:spLocks noChangeArrowheads="1"/>
          </p:cNvSpPr>
          <p:nvPr/>
        </p:nvSpPr>
        <p:spPr bwMode="auto">
          <a:xfrm>
            <a:off x="1095375" y="2041525"/>
            <a:ext cx="1371600" cy="685800"/>
          </a:xfrm>
          <a:prstGeom prst="ellipse">
            <a:avLst/>
          </a:prstGeom>
          <a:solidFill>
            <a:schemeClr val="accent2">
              <a:lumMod val="75000"/>
              <a:alpha val="15000"/>
            </a:schemeClr>
          </a:solidFill>
          <a:ln w="9525">
            <a:solidFill>
              <a:schemeClr val="tx1"/>
            </a:solidFill>
            <a:round/>
            <a:headEnd/>
            <a:tailEnd/>
          </a:ln>
        </p:spPr>
        <p:txBody>
          <a:bodyPr wrap="none" anchor="ctr"/>
          <a:lstStyle/>
          <a:p>
            <a:pPr algn="ctr">
              <a:defRPr/>
            </a:pPr>
            <a:r>
              <a:rPr lang="en-US" sz="2000" dirty="0">
                <a:latin typeface="+mn-lt"/>
              </a:rPr>
              <a:t>Cancer 2</a:t>
            </a:r>
          </a:p>
        </p:txBody>
      </p:sp>
      <p:sp>
        <p:nvSpPr>
          <p:cNvPr id="57348" name="Oval 4"/>
          <p:cNvSpPr>
            <a:spLocks noChangeArrowheads="1"/>
          </p:cNvSpPr>
          <p:nvPr/>
        </p:nvSpPr>
        <p:spPr bwMode="auto">
          <a:xfrm>
            <a:off x="1095375" y="3092450"/>
            <a:ext cx="1371600" cy="685800"/>
          </a:xfrm>
          <a:prstGeom prst="ellipse">
            <a:avLst/>
          </a:prstGeom>
          <a:solidFill>
            <a:schemeClr val="accent2">
              <a:lumMod val="75000"/>
              <a:alpha val="15000"/>
            </a:schemeClr>
          </a:solidFill>
          <a:ln w="9525">
            <a:solidFill>
              <a:schemeClr val="tx1"/>
            </a:solidFill>
            <a:round/>
            <a:headEnd/>
            <a:tailEnd/>
          </a:ln>
        </p:spPr>
        <p:txBody>
          <a:bodyPr wrap="none" anchor="ctr"/>
          <a:lstStyle/>
          <a:p>
            <a:pPr algn="ctr">
              <a:defRPr/>
            </a:pPr>
            <a:r>
              <a:rPr lang="en-US" sz="2000" dirty="0">
                <a:latin typeface="+mn-lt"/>
              </a:rPr>
              <a:t>Cancer 3</a:t>
            </a:r>
          </a:p>
        </p:txBody>
      </p:sp>
      <p:sp>
        <p:nvSpPr>
          <p:cNvPr id="57349" name="Oval 5"/>
          <p:cNvSpPr>
            <a:spLocks noChangeArrowheads="1"/>
          </p:cNvSpPr>
          <p:nvPr/>
        </p:nvSpPr>
        <p:spPr bwMode="auto">
          <a:xfrm>
            <a:off x="1095375" y="4143375"/>
            <a:ext cx="1371600" cy="685800"/>
          </a:xfrm>
          <a:prstGeom prst="ellipse">
            <a:avLst/>
          </a:prstGeom>
          <a:solidFill>
            <a:schemeClr val="accent2">
              <a:lumMod val="75000"/>
              <a:alpha val="15000"/>
            </a:schemeClr>
          </a:solidFill>
          <a:ln w="9525">
            <a:solidFill>
              <a:schemeClr val="tx1"/>
            </a:solidFill>
            <a:round/>
            <a:headEnd/>
            <a:tailEnd/>
          </a:ln>
        </p:spPr>
        <p:txBody>
          <a:bodyPr wrap="none" anchor="ctr"/>
          <a:lstStyle/>
          <a:p>
            <a:pPr algn="ctr">
              <a:defRPr/>
            </a:pPr>
            <a:r>
              <a:rPr lang="en-US" sz="2000" dirty="0">
                <a:latin typeface="+mn-lt"/>
              </a:rPr>
              <a:t>Cancer 4</a:t>
            </a:r>
          </a:p>
        </p:txBody>
      </p:sp>
      <p:sp>
        <p:nvSpPr>
          <p:cNvPr id="57350" name="Oval 6"/>
          <p:cNvSpPr>
            <a:spLocks noChangeArrowheads="1"/>
          </p:cNvSpPr>
          <p:nvPr/>
        </p:nvSpPr>
        <p:spPr bwMode="auto">
          <a:xfrm>
            <a:off x="1095375" y="5470525"/>
            <a:ext cx="1371600" cy="685800"/>
          </a:xfrm>
          <a:prstGeom prst="ellipse">
            <a:avLst/>
          </a:prstGeom>
          <a:solidFill>
            <a:schemeClr val="accent2">
              <a:lumMod val="75000"/>
              <a:alpha val="15000"/>
            </a:schemeClr>
          </a:solidFill>
          <a:ln w="9525">
            <a:solidFill>
              <a:schemeClr val="tx1"/>
            </a:solidFill>
            <a:round/>
            <a:headEnd/>
            <a:tailEnd/>
          </a:ln>
        </p:spPr>
        <p:txBody>
          <a:bodyPr wrap="none" anchor="ctr"/>
          <a:lstStyle/>
          <a:p>
            <a:pPr algn="ctr">
              <a:defRPr/>
            </a:pPr>
            <a:r>
              <a:rPr lang="en-US" sz="2000" dirty="0">
                <a:latin typeface="+mn-lt"/>
              </a:rPr>
              <a:t>Cancer </a:t>
            </a:r>
            <a:r>
              <a:rPr lang="en-US" sz="2000" i="1" dirty="0">
                <a:latin typeface="+mn-lt"/>
              </a:rPr>
              <a:t>n</a:t>
            </a:r>
          </a:p>
        </p:txBody>
      </p:sp>
      <p:sp>
        <p:nvSpPr>
          <p:cNvPr id="57351" name="Line 7"/>
          <p:cNvSpPr>
            <a:spLocks noChangeShapeType="1"/>
          </p:cNvSpPr>
          <p:nvPr/>
        </p:nvSpPr>
        <p:spPr bwMode="auto">
          <a:xfrm>
            <a:off x="1781175" y="1677988"/>
            <a:ext cx="0" cy="365125"/>
          </a:xfrm>
          <a:prstGeom prst="line">
            <a:avLst/>
          </a:prstGeom>
          <a:noFill/>
          <a:ln w="9525">
            <a:solidFill>
              <a:schemeClr val="tx1"/>
            </a:solidFill>
            <a:round/>
            <a:headEnd/>
            <a:tailEnd type="triangle" w="med" len="med"/>
          </a:ln>
        </p:spPr>
        <p:txBody>
          <a:bodyPr/>
          <a:lstStyle/>
          <a:p>
            <a:pPr>
              <a:defRPr/>
            </a:pPr>
            <a:endParaRPr lang="en-US">
              <a:latin typeface="+mn-lt"/>
            </a:endParaRPr>
          </a:p>
        </p:txBody>
      </p:sp>
      <p:sp>
        <p:nvSpPr>
          <p:cNvPr id="57352" name="Line 8"/>
          <p:cNvSpPr>
            <a:spLocks noChangeShapeType="1"/>
          </p:cNvSpPr>
          <p:nvPr/>
        </p:nvSpPr>
        <p:spPr bwMode="auto">
          <a:xfrm>
            <a:off x="1781175" y="2728913"/>
            <a:ext cx="0" cy="365125"/>
          </a:xfrm>
          <a:prstGeom prst="line">
            <a:avLst/>
          </a:prstGeom>
          <a:noFill/>
          <a:ln w="9525">
            <a:solidFill>
              <a:schemeClr val="tx1"/>
            </a:solidFill>
            <a:round/>
            <a:headEnd/>
            <a:tailEnd type="triangle" w="med" len="med"/>
          </a:ln>
        </p:spPr>
        <p:txBody>
          <a:bodyPr/>
          <a:lstStyle/>
          <a:p>
            <a:pPr>
              <a:defRPr/>
            </a:pPr>
            <a:endParaRPr lang="en-US">
              <a:latin typeface="+mn-lt"/>
            </a:endParaRPr>
          </a:p>
        </p:txBody>
      </p:sp>
      <p:sp>
        <p:nvSpPr>
          <p:cNvPr id="57353" name="Line 9"/>
          <p:cNvSpPr>
            <a:spLocks noChangeShapeType="1"/>
          </p:cNvSpPr>
          <p:nvPr/>
        </p:nvSpPr>
        <p:spPr bwMode="auto">
          <a:xfrm>
            <a:off x="1781175" y="3779838"/>
            <a:ext cx="0" cy="365125"/>
          </a:xfrm>
          <a:prstGeom prst="line">
            <a:avLst/>
          </a:prstGeom>
          <a:noFill/>
          <a:ln w="9525">
            <a:solidFill>
              <a:schemeClr val="tx1"/>
            </a:solidFill>
            <a:round/>
            <a:headEnd/>
            <a:tailEnd type="triangle" w="med" len="med"/>
          </a:ln>
        </p:spPr>
        <p:txBody>
          <a:bodyPr/>
          <a:lstStyle/>
          <a:p>
            <a:pPr>
              <a:defRPr/>
            </a:pPr>
            <a:endParaRPr lang="en-US">
              <a:latin typeface="+mn-lt"/>
            </a:endParaRPr>
          </a:p>
        </p:txBody>
      </p:sp>
      <p:sp>
        <p:nvSpPr>
          <p:cNvPr id="57354" name="Line 10"/>
          <p:cNvSpPr>
            <a:spLocks noChangeShapeType="1"/>
          </p:cNvSpPr>
          <p:nvPr/>
        </p:nvSpPr>
        <p:spPr bwMode="auto">
          <a:xfrm flipH="1">
            <a:off x="1781175" y="4830763"/>
            <a:ext cx="0" cy="639762"/>
          </a:xfrm>
          <a:prstGeom prst="line">
            <a:avLst/>
          </a:prstGeom>
          <a:noFill/>
          <a:ln w="9525">
            <a:solidFill>
              <a:schemeClr val="tx1"/>
            </a:solidFill>
            <a:prstDash val="dash"/>
            <a:round/>
            <a:headEnd/>
            <a:tailEnd type="triangle" w="med" len="med"/>
          </a:ln>
        </p:spPr>
        <p:txBody>
          <a:bodyPr/>
          <a:lstStyle/>
          <a:p>
            <a:pPr>
              <a:defRPr/>
            </a:pPr>
            <a:endParaRPr lang="en-US">
              <a:latin typeface="+mn-lt"/>
            </a:endParaRPr>
          </a:p>
        </p:txBody>
      </p:sp>
      <p:sp>
        <p:nvSpPr>
          <p:cNvPr id="57355" name="Freeform 11"/>
          <p:cNvSpPr>
            <a:spLocks/>
          </p:cNvSpPr>
          <p:nvPr/>
        </p:nvSpPr>
        <p:spPr bwMode="auto">
          <a:xfrm rot="253913">
            <a:off x="685800" y="5486400"/>
            <a:ext cx="546100" cy="558800"/>
          </a:xfrm>
          <a:custGeom>
            <a:avLst/>
            <a:gdLst>
              <a:gd name="T0" fmla="*/ 546100 w 344"/>
              <a:gd name="T1" fmla="*/ 88900 h 352"/>
              <a:gd name="T2" fmla="*/ 393700 w 344"/>
              <a:gd name="T3" fmla="*/ 12700 h 352"/>
              <a:gd name="T4" fmla="*/ 241300 w 344"/>
              <a:gd name="T5" fmla="*/ 12700 h 352"/>
              <a:gd name="T6" fmla="*/ 88900 w 344"/>
              <a:gd name="T7" fmla="*/ 88900 h 352"/>
              <a:gd name="T8" fmla="*/ 12700 w 344"/>
              <a:gd name="T9" fmla="*/ 241300 h 352"/>
              <a:gd name="T10" fmla="*/ 12700 w 344"/>
              <a:gd name="T11" fmla="*/ 393700 h 352"/>
              <a:gd name="T12" fmla="*/ 88900 w 344"/>
              <a:gd name="T13" fmla="*/ 469900 h 352"/>
              <a:gd name="T14" fmla="*/ 241300 w 344"/>
              <a:gd name="T15" fmla="*/ 546100 h 352"/>
              <a:gd name="T16" fmla="*/ 393700 w 344"/>
              <a:gd name="T17" fmla="*/ 546100 h 352"/>
              <a:gd name="T18" fmla="*/ 546100 w 344"/>
              <a:gd name="T19" fmla="*/ 469900 h 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
              <a:gd name="T31" fmla="*/ 0 h 352"/>
              <a:gd name="T32" fmla="*/ 344 w 344"/>
              <a:gd name="T33" fmla="*/ 352 h 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 h="352">
                <a:moveTo>
                  <a:pt x="344" y="56"/>
                </a:moveTo>
                <a:cubicBezTo>
                  <a:pt x="312" y="36"/>
                  <a:pt x="280" y="16"/>
                  <a:pt x="248" y="8"/>
                </a:cubicBezTo>
                <a:cubicBezTo>
                  <a:pt x="216" y="0"/>
                  <a:pt x="184" y="0"/>
                  <a:pt x="152" y="8"/>
                </a:cubicBezTo>
                <a:cubicBezTo>
                  <a:pt x="120" y="16"/>
                  <a:pt x="80" y="32"/>
                  <a:pt x="56" y="56"/>
                </a:cubicBezTo>
                <a:cubicBezTo>
                  <a:pt x="32" y="80"/>
                  <a:pt x="16" y="120"/>
                  <a:pt x="8" y="152"/>
                </a:cubicBezTo>
                <a:cubicBezTo>
                  <a:pt x="0" y="184"/>
                  <a:pt x="0" y="224"/>
                  <a:pt x="8" y="248"/>
                </a:cubicBezTo>
                <a:cubicBezTo>
                  <a:pt x="16" y="272"/>
                  <a:pt x="32" y="280"/>
                  <a:pt x="56" y="296"/>
                </a:cubicBezTo>
                <a:cubicBezTo>
                  <a:pt x="80" y="312"/>
                  <a:pt x="120" y="336"/>
                  <a:pt x="152" y="344"/>
                </a:cubicBezTo>
                <a:cubicBezTo>
                  <a:pt x="184" y="352"/>
                  <a:pt x="216" y="352"/>
                  <a:pt x="248" y="344"/>
                </a:cubicBezTo>
                <a:cubicBezTo>
                  <a:pt x="280" y="336"/>
                  <a:pt x="312" y="316"/>
                  <a:pt x="344" y="296"/>
                </a:cubicBezTo>
              </a:path>
            </a:pathLst>
          </a:custGeom>
          <a:noFill/>
          <a:ln w="9525">
            <a:solidFill>
              <a:schemeClr val="tx1"/>
            </a:solidFill>
            <a:round/>
            <a:headEnd/>
            <a:tailEnd type="triangle" w="med" len="med"/>
          </a:ln>
        </p:spPr>
        <p:txBody>
          <a:bodyPr/>
          <a:lstStyle/>
          <a:p>
            <a:pPr>
              <a:defRPr/>
            </a:pPr>
            <a:endParaRPr lang="en-US">
              <a:latin typeface="+mn-lt"/>
            </a:endParaRPr>
          </a:p>
        </p:txBody>
      </p:sp>
      <p:sp>
        <p:nvSpPr>
          <p:cNvPr id="57356" name="Line 12"/>
          <p:cNvSpPr>
            <a:spLocks noChangeShapeType="1"/>
          </p:cNvSpPr>
          <p:nvPr/>
        </p:nvSpPr>
        <p:spPr bwMode="auto">
          <a:xfrm>
            <a:off x="2466975" y="1323975"/>
            <a:ext cx="2101850" cy="0"/>
          </a:xfrm>
          <a:prstGeom prst="line">
            <a:avLst/>
          </a:prstGeom>
          <a:noFill/>
          <a:ln w="9525">
            <a:solidFill>
              <a:schemeClr val="tx1"/>
            </a:solidFill>
            <a:round/>
            <a:headEnd/>
            <a:tailEnd type="triangle" w="med" len="med"/>
          </a:ln>
        </p:spPr>
        <p:txBody>
          <a:bodyPr/>
          <a:lstStyle/>
          <a:p>
            <a:pPr>
              <a:defRPr/>
            </a:pPr>
            <a:endParaRPr lang="en-US">
              <a:latin typeface="+mn-lt"/>
            </a:endParaRPr>
          </a:p>
        </p:txBody>
      </p:sp>
      <p:sp>
        <p:nvSpPr>
          <p:cNvPr id="57357" name="Text Box 13"/>
          <p:cNvSpPr txBox="1">
            <a:spLocks noChangeArrowheads="1"/>
          </p:cNvSpPr>
          <p:nvPr/>
        </p:nvSpPr>
        <p:spPr bwMode="auto">
          <a:xfrm>
            <a:off x="2741613" y="839788"/>
            <a:ext cx="1812547" cy="523220"/>
          </a:xfrm>
          <a:prstGeom prst="rect">
            <a:avLst/>
          </a:prstGeom>
          <a:noFill/>
          <a:ln w="9525">
            <a:noFill/>
            <a:miter lim="800000"/>
            <a:headEnd/>
            <a:tailEnd/>
          </a:ln>
        </p:spPr>
        <p:txBody>
          <a:bodyPr wrap="none">
            <a:spAutoFit/>
          </a:bodyPr>
          <a:lstStyle/>
          <a:p>
            <a:pPr>
              <a:defRPr/>
            </a:pPr>
            <a:r>
              <a:rPr lang="en-US" sz="2800" dirty="0"/>
              <a:t>p</a:t>
            </a:r>
            <a:r>
              <a:rPr lang="en-US" sz="2800" dirty="0">
                <a:latin typeface="+mn-lt"/>
              </a:rPr>
              <a:t>_Recur</a:t>
            </a:r>
            <a:r>
              <a:rPr lang="en-US" sz="2800" baseline="-25000" dirty="0">
                <a:latin typeface="+mn-lt"/>
              </a:rPr>
              <a:t>1</a:t>
            </a:r>
          </a:p>
        </p:txBody>
      </p:sp>
      <p:sp>
        <p:nvSpPr>
          <p:cNvPr id="57358" name="Line 14"/>
          <p:cNvSpPr>
            <a:spLocks noChangeShapeType="1"/>
          </p:cNvSpPr>
          <p:nvPr/>
        </p:nvSpPr>
        <p:spPr bwMode="auto">
          <a:xfrm>
            <a:off x="2466975" y="2376488"/>
            <a:ext cx="2101850" cy="0"/>
          </a:xfrm>
          <a:prstGeom prst="line">
            <a:avLst/>
          </a:prstGeom>
          <a:noFill/>
          <a:ln w="9525">
            <a:solidFill>
              <a:schemeClr val="tx1"/>
            </a:solidFill>
            <a:round/>
            <a:headEnd/>
            <a:tailEnd type="triangle" w="med" len="med"/>
          </a:ln>
        </p:spPr>
        <p:txBody>
          <a:bodyPr/>
          <a:lstStyle/>
          <a:p>
            <a:pPr>
              <a:defRPr/>
            </a:pPr>
            <a:endParaRPr lang="en-US">
              <a:latin typeface="+mn-lt"/>
            </a:endParaRPr>
          </a:p>
        </p:txBody>
      </p:sp>
      <p:sp>
        <p:nvSpPr>
          <p:cNvPr id="57359" name="Text Box 15"/>
          <p:cNvSpPr txBox="1">
            <a:spLocks noChangeArrowheads="1"/>
          </p:cNvSpPr>
          <p:nvPr/>
        </p:nvSpPr>
        <p:spPr bwMode="auto">
          <a:xfrm>
            <a:off x="2743200" y="1890713"/>
            <a:ext cx="1812547" cy="523220"/>
          </a:xfrm>
          <a:prstGeom prst="rect">
            <a:avLst/>
          </a:prstGeom>
          <a:noFill/>
          <a:ln w="9525">
            <a:noFill/>
            <a:miter lim="800000"/>
            <a:headEnd/>
            <a:tailEnd/>
          </a:ln>
        </p:spPr>
        <p:txBody>
          <a:bodyPr wrap="none">
            <a:spAutoFit/>
          </a:bodyPr>
          <a:lstStyle/>
          <a:p>
            <a:pPr>
              <a:defRPr/>
            </a:pPr>
            <a:r>
              <a:rPr lang="en-US" sz="2800" dirty="0"/>
              <a:t>p</a:t>
            </a:r>
            <a:r>
              <a:rPr lang="en-US" sz="2800" dirty="0">
                <a:latin typeface="+mn-lt"/>
              </a:rPr>
              <a:t>_Recur</a:t>
            </a:r>
            <a:r>
              <a:rPr lang="en-US" sz="2800" baseline="-25000" dirty="0">
                <a:latin typeface="+mn-lt"/>
              </a:rPr>
              <a:t>2</a:t>
            </a:r>
          </a:p>
        </p:txBody>
      </p:sp>
      <p:sp>
        <p:nvSpPr>
          <p:cNvPr id="57360" name="Line 16"/>
          <p:cNvSpPr>
            <a:spLocks noChangeShapeType="1"/>
          </p:cNvSpPr>
          <p:nvPr/>
        </p:nvSpPr>
        <p:spPr bwMode="auto">
          <a:xfrm>
            <a:off x="2466975" y="3429000"/>
            <a:ext cx="2101850" cy="0"/>
          </a:xfrm>
          <a:prstGeom prst="line">
            <a:avLst/>
          </a:prstGeom>
          <a:noFill/>
          <a:ln w="9525">
            <a:solidFill>
              <a:schemeClr val="tx1"/>
            </a:solidFill>
            <a:round/>
            <a:headEnd/>
            <a:tailEnd type="triangle" w="med" len="med"/>
          </a:ln>
        </p:spPr>
        <p:txBody>
          <a:bodyPr/>
          <a:lstStyle/>
          <a:p>
            <a:pPr>
              <a:defRPr/>
            </a:pPr>
            <a:endParaRPr lang="en-US">
              <a:latin typeface="+mn-lt"/>
            </a:endParaRPr>
          </a:p>
        </p:txBody>
      </p:sp>
      <p:sp>
        <p:nvSpPr>
          <p:cNvPr id="57361" name="Text Box 17"/>
          <p:cNvSpPr txBox="1">
            <a:spLocks noChangeArrowheads="1"/>
          </p:cNvSpPr>
          <p:nvPr/>
        </p:nvSpPr>
        <p:spPr bwMode="auto">
          <a:xfrm>
            <a:off x="2741613" y="2943225"/>
            <a:ext cx="1812547" cy="523220"/>
          </a:xfrm>
          <a:prstGeom prst="rect">
            <a:avLst/>
          </a:prstGeom>
          <a:noFill/>
          <a:ln w="9525">
            <a:noFill/>
            <a:miter lim="800000"/>
            <a:headEnd/>
            <a:tailEnd/>
          </a:ln>
        </p:spPr>
        <p:txBody>
          <a:bodyPr wrap="none">
            <a:spAutoFit/>
          </a:bodyPr>
          <a:lstStyle/>
          <a:p>
            <a:pPr>
              <a:defRPr/>
            </a:pPr>
            <a:r>
              <a:rPr lang="en-US" sz="2800" dirty="0"/>
              <a:t>p</a:t>
            </a:r>
            <a:r>
              <a:rPr lang="en-US" sz="2800" dirty="0">
                <a:latin typeface="+mn-lt"/>
              </a:rPr>
              <a:t>_Recur</a:t>
            </a:r>
            <a:r>
              <a:rPr lang="en-US" sz="2800" baseline="-25000" dirty="0">
                <a:latin typeface="+mn-lt"/>
              </a:rPr>
              <a:t>3</a:t>
            </a:r>
          </a:p>
        </p:txBody>
      </p:sp>
      <p:sp>
        <p:nvSpPr>
          <p:cNvPr id="57362" name="Line 18"/>
          <p:cNvSpPr>
            <a:spLocks noChangeShapeType="1"/>
          </p:cNvSpPr>
          <p:nvPr/>
        </p:nvSpPr>
        <p:spPr bwMode="auto">
          <a:xfrm>
            <a:off x="2466975" y="4478338"/>
            <a:ext cx="2101850" cy="0"/>
          </a:xfrm>
          <a:prstGeom prst="line">
            <a:avLst/>
          </a:prstGeom>
          <a:noFill/>
          <a:ln w="9525">
            <a:solidFill>
              <a:schemeClr val="tx1"/>
            </a:solidFill>
            <a:round/>
            <a:headEnd/>
            <a:tailEnd type="triangle" w="med" len="med"/>
          </a:ln>
        </p:spPr>
        <p:txBody>
          <a:bodyPr/>
          <a:lstStyle/>
          <a:p>
            <a:pPr>
              <a:defRPr/>
            </a:pPr>
            <a:endParaRPr lang="en-US">
              <a:latin typeface="+mn-lt"/>
            </a:endParaRPr>
          </a:p>
        </p:txBody>
      </p:sp>
      <p:sp>
        <p:nvSpPr>
          <p:cNvPr id="57363" name="Text Box 19"/>
          <p:cNvSpPr txBox="1">
            <a:spLocks noChangeArrowheads="1"/>
          </p:cNvSpPr>
          <p:nvPr/>
        </p:nvSpPr>
        <p:spPr bwMode="auto">
          <a:xfrm>
            <a:off x="2741613" y="3994150"/>
            <a:ext cx="1812547" cy="523220"/>
          </a:xfrm>
          <a:prstGeom prst="rect">
            <a:avLst/>
          </a:prstGeom>
          <a:noFill/>
          <a:ln w="9525">
            <a:noFill/>
            <a:miter lim="800000"/>
            <a:headEnd/>
            <a:tailEnd/>
          </a:ln>
        </p:spPr>
        <p:txBody>
          <a:bodyPr wrap="none">
            <a:spAutoFit/>
          </a:bodyPr>
          <a:lstStyle/>
          <a:p>
            <a:pPr>
              <a:defRPr/>
            </a:pPr>
            <a:r>
              <a:rPr lang="en-US" sz="2800" dirty="0"/>
              <a:t>p</a:t>
            </a:r>
            <a:r>
              <a:rPr lang="en-US" sz="2800" dirty="0">
                <a:latin typeface="+mn-lt"/>
              </a:rPr>
              <a:t>_Recur</a:t>
            </a:r>
            <a:r>
              <a:rPr lang="en-US" sz="2800" baseline="-25000" dirty="0">
                <a:latin typeface="+mn-lt"/>
              </a:rPr>
              <a:t>4</a:t>
            </a:r>
          </a:p>
        </p:txBody>
      </p:sp>
      <p:sp>
        <p:nvSpPr>
          <p:cNvPr id="57364" name="Line 20"/>
          <p:cNvSpPr>
            <a:spLocks noChangeShapeType="1"/>
          </p:cNvSpPr>
          <p:nvPr/>
        </p:nvSpPr>
        <p:spPr bwMode="auto">
          <a:xfrm>
            <a:off x="2466975" y="5803900"/>
            <a:ext cx="2101850" cy="0"/>
          </a:xfrm>
          <a:prstGeom prst="line">
            <a:avLst/>
          </a:prstGeom>
          <a:noFill/>
          <a:ln w="9525">
            <a:solidFill>
              <a:schemeClr val="tx1"/>
            </a:solidFill>
            <a:round/>
            <a:headEnd/>
            <a:tailEnd type="triangle" w="med" len="med"/>
          </a:ln>
        </p:spPr>
        <p:txBody>
          <a:bodyPr/>
          <a:lstStyle/>
          <a:p>
            <a:pPr>
              <a:defRPr/>
            </a:pPr>
            <a:endParaRPr lang="en-US">
              <a:latin typeface="+mn-lt"/>
            </a:endParaRPr>
          </a:p>
        </p:txBody>
      </p:sp>
      <p:sp>
        <p:nvSpPr>
          <p:cNvPr id="57365" name="Text Box 21"/>
          <p:cNvSpPr txBox="1">
            <a:spLocks noChangeArrowheads="1"/>
          </p:cNvSpPr>
          <p:nvPr/>
        </p:nvSpPr>
        <p:spPr bwMode="auto">
          <a:xfrm>
            <a:off x="2741613" y="5319713"/>
            <a:ext cx="1810945" cy="523220"/>
          </a:xfrm>
          <a:prstGeom prst="rect">
            <a:avLst/>
          </a:prstGeom>
          <a:noFill/>
          <a:ln w="9525">
            <a:noFill/>
            <a:miter lim="800000"/>
            <a:headEnd/>
            <a:tailEnd/>
          </a:ln>
        </p:spPr>
        <p:txBody>
          <a:bodyPr wrap="none">
            <a:spAutoFit/>
          </a:bodyPr>
          <a:lstStyle/>
          <a:p>
            <a:pPr>
              <a:defRPr/>
            </a:pPr>
            <a:r>
              <a:rPr lang="en-US" sz="2800" dirty="0" err="1"/>
              <a:t>p</a:t>
            </a:r>
            <a:r>
              <a:rPr lang="en-US" sz="2800" dirty="0" err="1">
                <a:latin typeface="+mn-lt"/>
              </a:rPr>
              <a:t>_Recur</a:t>
            </a:r>
            <a:r>
              <a:rPr lang="en-US" sz="2800" baseline="-25000" dirty="0" err="1">
                <a:latin typeface="+mn-lt"/>
              </a:rPr>
              <a:t>n</a:t>
            </a:r>
            <a:endParaRPr lang="en-US" sz="2800" baseline="-25000" dirty="0">
              <a:latin typeface="+mn-lt"/>
            </a:endParaRPr>
          </a:p>
        </p:txBody>
      </p:sp>
      <p:sp>
        <p:nvSpPr>
          <p:cNvPr id="57366" name="AutoShape 22"/>
          <p:cNvSpPr>
            <a:spLocks/>
          </p:cNvSpPr>
          <p:nvPr/>
        </p:nvSpPr>
        <p:spPr bwMode="auto">
          <a:xfrm>
            <a:off x="4724400" y="1066800"/>
            <a:ext cx="914400" cy="4876800"/>
          </a:xfrm>
          <a:prstGeom prst="rightBrace">
            <a:avLst>
              <a:gd name="adj1" fmla="val 44444"/>
              <a:gd name="adj2" fmla="val 50000"/>
            </a:avLst>
          </a:prstGeom>
          <a:noFill/>
          <a:ln w="9525">
            <a:solidFill>
              <a:schemeClr val="tx1"/>
            </a:solidFill>
            <a:round/>
            <a:headEnd/>
            <a:tailEnd/>
          </a:ln>
        </p:spPr>
        <p:txBody>
          <a:bodyPr wrap="none" anchor="ctr"/>
          <a:lstStyle/>
          <a:p>
            <a:pPr>
              <a:defRPr/>
            </a:pPr>
            <a:endParaRPr lang="en-US">
              <a:latin typeface="+mn-lt"/>
            </a:endParaRPr>
          </a:p>
        </p:txBody>
      </p:sp>
      <p:sp>
        <p:nvSpPr>
          <p:cNvPr id="57367" name="Oval 23"/>
          <p:cNvSpPr>
            <a:spLocks noChangeArrowheads="1"/>
          </p:cNvSpPr>
          <p:nvPr/>
        </p:nvSpPr>
        <p:spPr bwMode="auto">
          <a:xfrm>
            <a:off x="5940425" y="3162300"/>
            <a:ext cx="1371600" cy="685800"/>
          </a:xfrm>
          <a:prstGeom prst="ellipse">
            <a:avLst/>
          </a:prstGeom>
          <a:solidFill>
            <a:schemeClr val="accent2">
              <a:lumMod val="75000"/>
              <a:alpha val="15000"/>
            </a:schemeClr>
          </a:solidFill>
          <a:ln w="9525">
            <a:solidFill>
              <a:schemeClr val="tx1"/>
            </a:solidFill>
            <a:round/>
            <a:headEnd/>
            <a:tailEnd/>
          </a:ln>
        </p:spPr>
        <p:txBody>
          <a:bodyPr wrap="none" anchor="ctr"/>
          <a:lstStyle/>
          <a:p>
            <a:pPr algn="ctr">
              <a:defRPr/>
            </a:pPr>
            <a:r>
              <a:rPr lang="en-US" sz="2400">
                <a:latin typeface="+mn-lt"/>
              </a:rPr>
              <a:t>Recur</a:t>
            </a:r>
          </a:p>
        </p:txBody>
      </p:sp>
      <p:sp>
        <p:nvSpPr>
          <p:cNvPr id="57371" name="Text Box 27"/>
          <p:cNvSpPr txBox="1">
            <a:spLocks noChangeArrowheads="1"/>
          </p:cNvSpPr>
          <p:nvPr/>
        </p:nvSpPr>
        <p:spPr bwMode="auto">
          <a:xfrm>
            <a:off x="5533299" y="5581650"/>
            <a:ext cx="3245644" cy="830997"/>
          </a:xfrm>
          <a:prstGeom prst="rect">
            <a:avLst/>
          </a:prstGeom>
          <a:noFill/>
          <a:ln w="9525">
            <a:noFill/>
            <a:miter lim="800000"/>
            <a:headEnd/>
            <a:tailEnd/>
          </a:ln>
        </p:spPr>
        <p:txBody>
          <a:bodyPr wrap="square">
            <a:spAutoFit/>
          </a:bodyPr>
          <a:lstStyle/>
          <a:p>
            <a:pPr>
              <a:defRPr/>
            </a:pPr>
            <a:r>
              <a:rPr lang="en-US" sz="2400" dirty="0">
                <a:latin typeface="+mn-lt"/>
              </a:rPr>
              <a:t>Transitions to Dead also allowed.</a:t>
            </a:r>
          </a:p>
        </p:txBody>
      </p:sp>
      <p:sp>
        <p:nvSpPr>
          <p:cNvPr id="57372" name="Text Box 28"/>
          <p:cNvSpPr txBox="1">
            <a:spLocks noChangeArrowheads="1"/>
          </p:cNvSpPr>
          <p:nvPr/>
        </p:nvSpPr>
        <p:spPr bwMode="auto">
          <a:xfrm>
            <a:off x="5562600" y="381000"/>
            <a:ext cx="2997200" cy="646113"/>
          </a:xfrm>
          <a:prstGeom prst="rect">
            <a:avLst/>
          </a:prstGeom>
          <a:noFill/>
          <a:ln w="9525">
            <a:noFill/>
            <a:miter lim="800000"/>
            <a:headEnd/>
            <a:tailEnd/>
          </a:ln>
        </p:spPr>
        <p:txBody>
          <a:bodyPr wrap="none">
            <a:spAutoFit/>
          </a:bodyPr>
          <a:lstStyle/>
          <a:p>
            <a:pPr>
              <a:defRPr/>
            </a:pPr>
            <a:r>
              <a:rPr lang="en-US" sz="3600" i="1" u="sng">
                <a:latin typeface="+mn-lt"/>
              </a:rPr>
              <a:t>Tunnel States</a:t>
            </a:r>
          </a:p>
        </p:txBody>
      </p:sp>
      <p:sp>
        <p:nvSpPr>
          <p:cNvPr id="29" name="Slide Number Placeholder 28"/>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7E73E1-F280-4386-87FD-01754258053D}" type="slidenum">
              <a:rPr lang="en-US">
                <a:solidFill>
                  <a:schemeClr val="accent1"/>
                </a:solidFill>
              </a:rPr>
              <a:pPr eaLnBrk="1" hangingPunct="1"/>
              <a:t>43</a:t>
            </a:fld>
            <a:endParaRPr lang="en-US" dirty="0">
              <a:solidFill>
                <a:schemeClr val="accent1"/>
              </a:solidFill>
            </a:endParaRPr>
          </a:p>
        </p:txBody>
      </p:sp>
      <p:cxnSp>
        <p:nvCxnSpPr>
          <p:cNvPr id="3" name="Straight Arrow Connector 2">
            <a:extLst>
              <a:ext uri="{FF2B5EF4-FFF2-40B4-BE49-F238E27FC236}">
                <a16:creationId xmlns:a16="http://schemas.microsoft.com/office/drawing/2014/main" id="{62253F7C-73B3-AA4E-8A29-41AC09233B0B}"/>
              </a:ext>
            </a:extLst>
          </p:cNvPr>
          <p:cNvCxnSpPr/>
          <p:nvPr/>
        </p:nvCxnSpPr>
        <p:spPr>
          <a:xfrm>
            <a:off x="914400" y="381000"/>
            <a:ext cx="337374" cy="6461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13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Time-dependent probabilities</a:t>
            </a:r>
          </a:p>
        </p:txBody>
      </p:sp>
      <p:sp>
        <p:nvSpPr>
          <p:cNvPr id="18" name="Content Placeholder 3">
            <a:extLst>
              <a:ext uri="{FF2B5EF4-FFF2-40B4-BE49-F238E27FC236}">
                <a16:creationId xmlns:a16="http://schemas.microsoft.com/office/drawing/2014/main" id="{C199CCA0-EC0C-F74D-97FB-0C3A4D978437}"/>
              </a:ext>
            </a:extLst>
          </p:cNvPr>
          <p:cNvSpPr txBox="1">
            <a:spLocks/>
          </p:cNvSpPr>
          <p:nvPr/>
        </p:nvSpPr>
        <p:spPr>
          <a:xfrm>
            <a:off x="840432" y="1387493"/>
            <a:ext cx="7620000" cy="256150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400" dirty="0"/>
              <a:t>Expand the states of the 3D </a:t>
            </a:r>
            <a:r>
              <a:rPr lang="en-US" sz="2400" u="sng" dirty="0"/>
              <a:t>array</a:t>
            </a:r>
            <a:r>
              <a:rPr lang="en-US" sz="2400" dirty="0"/>
              <a:t> by the number of cycles considered in the time-dependency variable(s)</a:t>
            </a:r>
          </a:p>
          <a:p>
            <a:r>
              <a:rPr lang="en-US" sz="2400" dirty="0"/>
              <a:t>For the Sick-Sicker Markov model:</a:t>
            </a:r>
          </a:p>
          <a:p>
            <a:endParaRPr lang="en-US" sz="2400" dirty="0"/>
          </a:p>
        </p:txBody>
      </p:sp>
      <p:pic>
        <p:nvPicPr>
          <p:cNvPr id="4" name="Picture 3">
            <a:extLst>
              <a:ext uri="{FF2B5EF4-FFF2-40B4-BE49-F238E27FC236}">
                <a16:creationId xmlns:a16="http://schemas.microsoft.com/office/drawing/2014/main" id="{CBC91326-13A8-7A4E-8A04-16C414B3FACC}"/>
              </a:ext>
            </a:extLst>
          </p:cNvPr>
          <p:cNvPicPr>
            <a:picLocks noChangeAspect="1"/>
          </p:cNvPicPr>
          <p:nvPr/>
        </p:nvPicPr>
        <p:blipFill>
          <a:blip r:embed="rId2"/>
          <a:stretch>
            <a:fillRect/>
          </a:stretch>
        </p:blipFill>
        <p:spPr>
          <a:xfrm>
            <a:off x="999581" y="3011318"/>
            <a:ext cx="8076687" cy="3711215"/>
          </a:xfrm>
          <a:prstGeom prst="rect">
            <a:avLst/>
          </a:prstGeom>
        </p:spPr>
      </p:pic>
      <p:sp>
        <p:nvSpPr>
          <p:cNvPr id="5" name="Slide Number Placeholder 4">
            <a:extLst>
              <a:ext uri="{FF2B5EF4-FFF2-40B4-BE49-F238E27FC236}">
                <a16:creationId xmlns:a16="http://schemas.microsoft.com/office/drawing/2014/main" id="{EC218EBE-8CD5-C548-BAC1-41BD5E8BE69D}"/>
              </a:ext>
            </a:extLst>
          </p:cNvPr>
          <p:cNvSpPr>
            <a:spLocks noGrp="1"/>
          </p:cNvSpPr>
          <p:nvPr>
            <p:ph type="sldNum" sz="quarter" idx="12"/>
          </p:nvPr>
        </p:nvSpPr>
        <p:spPr/>
        <p:txBody>
          <a:bodyPr/>
          <a:lstStyle/>
          <a:p>
            <a:fld id="{0798D939-2D9E-2142-A80A-FFDECD1E5A9B}" type="slidenum">
              <a:rPr lang="en-US" smtClean="0"/>
              <a:t>44</a:t>
            </a:fld>
            <a:endParaRPr lang="en-US"/>
          </a:p>
        </p:txBody>
      </p:sp>
    </p:spTree>
    <p:extLst>
      <p:ext uri="{BB962C8B-B14F-4D97-AF65-F5344CB8AC3E}">
        <p14:creationId xmlns:p14="http://schemas.microsoft.com/office/powerpoint/2010/main" val="3021279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931"/>
        <p:cNvGrpSpPr/>
        <p:nvPr/>
      </p:nvGrpSpPr>
      <p:grpSpPr>
        <a:xfrm>
          <a:off x="0" y="0"/>
          <a:ext cx="0" cy="0"/>
          <a:chOff x="0" y="0"/>
          <a:chExt cx="0" cy="0"/>
        </a:xfrm>
      </p:grpSpPr>
      <p:sp>
        <p:nvSpPr>
          <p:cNvPr id="932" name="Shape 93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END?</a:t>
            </a:r>
            <a:endParaRPr dirty="0"/>
          </a:p>
        </p:txBody>
      </p:sp>
    </p:spTree>
    <p:extLst>
      <p:ext uri="{BB962C8B-B14F-4D97-AF65-F5344CB8AC3E}">
        <p14:creationId xmlns:p14="http://schemas.microsoft.com/office/powerpoint/2010/main" val="2566861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931"/>
        <p:cNvGrpSpPr/>
        <p:nvPr/>
      </p:nvGrpSpPr>
      <p:grpSpPr>
        <a:xfrm>
          <a:off x="0" y="0"/>
          <a:ext cx="0" cy="0"/>
          <a:chOff x="0" y="0"/>
          <a:chExt cx="0" cy="0"/>
        </a:xfrm>
      </p:grpSpPr>
      <p:sp>
        <p:nvSpPr>
          <p:cNvPr id="932" name="Shape 93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END?</a:t>
            </a:r>
            <a:endParaRPr dirty="0"/>
          </a:p>
        </p:txBody>
      </p:sp>
    </p:spTree>
    <p:extLst>
      <p:ext uri="{BB962C8B-B14F-4D97-AF65-F5344CB8AC3E}">
        <p14:creationId xmlns:p14="http://schemas.microsoft.com/office/powerpoint/2010/main" val="2969891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931"/>
        <p:cNvGrpSpPr/>
        <p:nvPr/>
      </p:nvGrpSpPr>
      <p:grpSpPr>
        <a:xfrm>
          <a:off x="0" y="0"/>
          <a:ext cx="0" cy="0"/>
          <a:chOff x="0" y="0"/>
          <a:chExt cx="0" cy="0"/>
        </a:xfrm>
      </p:grpSpPr>
      <p:sp>
        <p:nvSpPr>
          <p:cNvPr id="932" name="Shape 93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END?</a:t>
            </a:r>
            <a:endParaRPr dirty="0"/>
          </a:p>
        </p:txBody>
      </p:sp>
    </p:spTree>
    <p:extLst>
      <p:ext uri="{BB962C8B-B14F-4D97-AF65-F5344CB8AC3E}">
        <p14:creationId xmlns:p14="http://schemas.microsoft.com/office/powerpoint/2010/main" val="79329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EAB-9E55-7C40-93B8-B72726FF1741}"/>
              </a:ext>
            </a:extLst>
          </p:cNvPr>
          <p:cNvSpPr>
            <a:spLocks noGrp="1"/>
          </p:cNvSpPr>
          <p:nvPr>
            <p:ph type="title"/>
          </p:nvPr>
        </p:nvSpPr>
        <p:spPr/>
        <p:txBody>
          <a:bodyPr/>
          <a:lstStyle/>
          <a:p>
            <a:r>
              <a:rPr lang="en-US" dirty="0"/>
              <a:t>Time-dependency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7477C6-5987-F24E-B21A-5F1BD6165A46}"/>
                  </a:ext>
                </a:extLst>
              </p:cNvPr>
              <p:cNvSpPr>
                <a:spLocks noGrp="1"/>
              </p:cNvSpPr>
              <p:nvPr>
                <p:ph idx="1"/>
              </p:nvPr>
            </p:nvSpPr>
            <p:spPr/>
            <p:txBody>
              <a:bodyPr>
                <a:normAutofit fontScale="92500" lnSpcReduction="20000"/>
              </a:bodyPr>
              <a:lstStyle/>
              <a:p>
                <a:r>
                  <a:rPr lang="en-US" b="1" dirty="0"/>
                  <a:t>Since start of the model </a:t>
                </a:r>
              </a:p>
              <a:p>
                <a:r>
                  <a:rPr lang="en-US" sz="2400" dirty="0"/>
                  <a:t>Transition probabilities often depend on </a:t>
                </a:r>
                <a:r>
                  <a:rPr lang="en-US" sz="2400" u="sng" dirty="0"/>
                  <a:t>age</a:t>
                </a:r>
              </a:p>
              <a:p>
                <a:pPr lvl="1"/>
                <a:r>
                  <a:rPr lang="en-US" sz="2400" dirty="0"/>
                  <a:t>Background mortality</a:t>
                </a:r>
              </a:p>
              <a:p>
                <a:pPr lvl="1"/>
                <a:r>
                  <a:rPr lang="en-US" sz="2400" dirty="0"/>
                  <a:t>Risk of developing disease or experiencing an event</a:t>
                </a:r>
              </a:p>
              <a:p>
                <a:pPr marL="411480" lvl="1" indent="0">
                  <a:buNone/>
                </a:pPr>
                <a:endParaRPr lang="en-US" dirty="0"/>
              </a:p>
              <a:p>
                <a:r>
                  <a:rPr lang="en-US" b="1" dirty="0"/>
                  <a:t>Depending on state residency </a:t>
                </a:r>
              </a:p>
              <a:p>
                <a:r>
                  <a:rPr lang="en-US" sz="2400" dirty="0"/>
                  <a:t>Some transition probabilities depend on time since an event, not age</a:t>
                </a:r>
              </a:p>
              <a:p>
                <a:pPr lvl="1"/>
                <a:r>
                  <a:rPr lang="en-US" sz="2400" dirty="0"/>
                  <a:t>e.g., The risk of developing recurrence among newly diagnosed cancer patients declines with time</a:t>
                </a:r>
              </a:p>
              <a:p>
                <a:pPr marL="411480" lvl="1" indent="0">
                  <a:buNone/>
                </a:pPr>
                <a:endParaRPr lang="en-US" sz="2800" dirty="0"/>
              </a:p>
              <a:p>
                <a:r>
                  <a:rPr lang="en-US" sz="2400" dirty="0"/>
                  <a:t>In other words, matrix </a:t>
                </a:r>
                <a14:m>
                  <m:oMath xmlns:m="http://schemas.openxmlformats.org/officeDocument/2006/math">
                    <m:r>
                      <a:rPr lang="es-ES" sz="2400" i="1">
                        <a:latin typeface="Cambria Math" panose="02040503050406030204" pitchFamily="18" charset="0"/>
                      </a:rPr>
                      <m:t>𝑃</m:t>
                    </m:r>
                  </m:oMath>
                </a14:m>
                <a:r>
                  <a:rPr lang="en-US" sz="2400" dirty="0"/>
                  <a:t> is not the same every cycle</a:t>
                </a:r>
              </a:p>
              <a:p>
                <a:endParaRPr lang="en-US" dirty="0"/>
              </a:p>
            </p:txBody>
          </p:sp>
        </mc:Choice>
        <mc:Fallback xmlns="">
          <p:sp>
            <p:nvSpPr>
              <p:cNvPr id="3" name="Content Placeholder 2">
                <a:extLst>
                  <a:ext uri="{FF2B5EF4-FFF2-40B4-BE49-F238E27FC236}">
                    <a16:creationId xmlns:a16="http://schemas.microsoft.com/office/drawing/2014/main" id="{1E7477C6-5987-F24E-B21A-5F1BD6165A46}"/>
                  </a:ext>
                </a:extLst>
              </p:cNvPr>
              <p:cNvSpPr>
                <a:spLocks noGrp="1" noRot="1" noChangeAspect="1" noMove="1" noResize="1" noEditPoints="1" noAdjustHandles="1" noChangeArrowheads="1" noChangeShapeType="1" noTextEdit="1"/>
              </p:cNvSpPr>
              <p:nvPr>
                <p:ph idx="1"/>
              </p:nvPr>
            </p:nvSpPr>
            <p:spPr>
              <a:blipFill>
                <a:blip r:embed="rId2"/>
                <a:stretch>
                  <a:fillRect t="-1781"/>
                </a:stretch>
              </a:blipFill>
            </p:spPr>
            <p:txBody>
              <a:bodyPr/>
              <a:lstStyle/>
              <a:p>
                <a:r>
                  <a:rPr lang="en-US">
                    <a:noFill/>
                  </a:rPr>
                  <a:t> </a:t>
                </a:r>
              </a:p>
            </p:txBody>
          </p:sp>
        </mc:Fallback>
      </mc:AlternateContent>
    </p:spTree>
    <p:extLst>
      <p:ext uri="{BB962C8B-B14F-4D97-AF65-F5344CB8AC3E}">
        <p14:creationId xmlns:p14="http://schemas.microsoft.com/office/powerpoint/2010/main" val="2369444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Time-varying probabilities in R</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CD598D58-A38B-3944-B821-3E1964ACAFCB}"/>
                  </a:ext>
                </a:extLst>
              </p:cNvPr>
              <p:cNvSpPr>
                <a:spLocks noGrp="1"/>
              </p:cNvSpPr>
              <p:nvPr>
                <p:ph idx="1"/>
              </p:nvPr>
            </p:nvSpPr>
            <p:spPr>
              <a:xfrm>
                <a:off x="840432" y="1417637"/>
                <a:ext cx="7620000" cy="2561509"/>
              </a:xfrm>
            </p:spPr>
            <p:txBody>
              <a:bodyPr>
                <a:normAutofit/>
              </a:bodyPr>
              <a:lstStyle/>
              <a:p>
                <a:r>
                  <a:rPr lang="en-US" sz="2400" dirty="0"/>
                  <a:t>We create a 3D </a:t>
                </a:r>
                <a:r>
                  <a:rPr lang="en-US" sz="2400" u="sng" dirty="0"/>
                  <a:t>array,</a:t>
                </a:r>
                <a:r>
                  <a:rPr lang="en-US" sz="2400" dirty="0"/>
                  <a:t> </a:t>
                </a:r>
                <a:r>
                  <a:rPr lang="en-US" sz="2400" dirty="0" err="1">
                    <a:latin typeface="Courier New" panose="02070309020205020404" pitchFamily="49" charset="0"/>
                    <a:cs typeface="Courier New" panose="02070309020205020404" pitchFamily="49" charset="0"/>
                  </a:rPr>
                  <a:t>a_P</a:t>
                </a:r>
                <a:r>
                  <a:rPr lang="en-US" sz="2400" dirty="0">
                    <a:latin typeface="Courier New" panose="02070309020205020404" pitchFamily="49" charset="0"/>
                    <a:cs typeface="Courier New" panose="02070309020205020404" pitchFamily="49" charset="0"/>
                  </a:rPr>
                  <a:t>,</a:t>
                </a:r>
                <a:r>
                  <a:rPr lang="en-US" sz="2400" dirty="0"/>
                  <a:t> that stores a collection of time-varying transition matrices, </a:t>
                </a:r>
                <a14:m>
                  <m:oMath xmlns:m="http://schemas.openxmlformats.org/officeDocument/2006/math">
                    <m:sSub>
                      <m:sSubPr>
                        <m:ctrlPr>
                          <a:rPr lang="es-ES" sz="2400" i="1">
                            <a:latin typeface="Cambria Math" panose="02040503050406030204" pitchFamily="18" charset="0"/>
                          </a:rPr>
                        </m:ctrlPr>
                      </m:sSubPr>
                      <m:e>
                        <m:r>
                          <a:rPr lang="es-ES" sz="2400" i="1">
                            <a:latin typeface="Cambria Math" panose="02040503050406030204" pitchFamily="18" charset="0"/>
                          </a:rPr>
                          <m:t>𝑃</m:t>
                        </m:r>
                      </m:e>
                      <m:sub>
                        <m:r>
                          <a:rPr lang="es-ES" sz="2400" i="1">
                            <a:latin typeface="Cambria Math" panose="02040503050406030204" pitchFamily="18" charset="0"/>
                          </a:rPr>
                          <m:t>𝑡</m:t>
                        </m:r>
                      </m:sub>
                    </m:sSub>
                  </m:oMath>
                </a14:m>
                <a:r>
                  <a:rPr lang="en-US" sz="2400" dirty="0"/>
                  <a:t>, in the third dimension</a:t>
                </a:r>
              </a:p>
              <a:p>
                <a:endParaRPr lang="en-US" sz="2400" dirty="0"/>
              </a:p>
              <a:p>
                <a:r>
                  <a:rPr lang="en-US" sz="2400" dirty="0"/>
                  <a:t>For the Sick-Sicker Markov model:</a:t>
                </a:r>
              </a:p>
              <a:p>
                <a:endParaRPr lang="en-US" sz="2400" dirty="0"/>
              </a:p>
            </p:txBody>
          </p:sp>
        </mc:Choice>
        <mc:Fallback xmlns="">
          <p:sp>
            <p:nvSpPr>
              <p:cNvPr id="4" name="Content Placeholder 3">
                <a:extLst>
                  <a:ext uri="{FF2B5EF4-FFF2-40B4-BE49-F238E27FC236}">
                    <a16:creationId xmlns:a16="http://schemas.microsoft.com/office/drawing/2014/main" id="{CD598D58-A38B-3944-B821-3E1964ACAFCB}"/>
                  </a:ext>
                </a:extLst>
              </p:cNvPr>
              <p:cNvSpPr>
                <a:spLocks noGrp="1" noRot="1" noChangeAspect="1" noMove="1" noResize="1" noEditPoints="1" noAdjustHandles="1" noChangeArrowheads="1" noChangeShapeType="1" noTextEdit="1"/>
              </p:cNvSpPr>
              <p:nvPr>
                <p:ph idx="1"/>
              </p:nvPr>
            </p:nvSpPr>
            <p:spPr>
              <a:xfrm>
                <a:off x="840432" y="1417637"/>
                <a:ext cx="7620000" cy="2561509"/>
              </a:xfrm>
              <a:blipFill>
                <a:blip r:embed="rId2"/>
                <a:stretch>
                  <a:fillRect t="-2970" r="-116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47DCBF-5F75-874A-B1BB-47BF990C0ADF}"/>
              </a:ext>
            </a:extLst>
          </p:cNvPr>
          <p:cNvPicPr>
            <a:picLocks noChangeAspect="1"/>
          </p:cNvPicPr>
          <p:nvPr/>
        </p:nvPicPr>
        <p:blipFill>
          <a:blip r:embed="rId3"/>
          <a:stretch>
            <a:fillRect/>
          </a:stretch>
        </p:blipFill>
        <p:spPr>
          <a:xfrm>
            <a:off x="840432" y="3550033"/>
            <a:ext cx="7912725" cy="2867699"/>
          </a:xfrm>
          <a:prstGeom prst="rect">
            <a:avLst/>
          </a:prstGeom>
        </p:spPr>
      </p:pic>
      <p:sp>
        <p:nvSpPr>
          <p:cNvPr id="6" name="Slide Number Placeholder 5">
            <a:extLst>
              <a:ext uri="{FF2B5EF4-FFF2-40B4-BE49-F238E27FC236}">
                <a16:creationId xmlns:a16="http://schemas.microsoft.com/office/drawing/2014/main" id="{40C7104D-0C86-484F-842C-73BA039B070C}"/>
              </a:ext>
            </a:extLst>
          </p:cNvPr>
          <p:cNvSpPr>
            <a:spLocks noGrp="1"/>
          </p:cNvSpPr>
          <p:nvPr>
            <p:ph type="sldNum" sz="quarter" idx="12"/>
          </p:nvPr>
        </p:nvSpPr>
        <p:spPr/>
        <p:txBody>
          <a:bodyPr/>
          <a:lstStyle/>
          <a:p>
            <a:fld id="{0798D939-2D9E-2142-A80A-FFDECD1E5A9B}" type="slidenum">
              <a:rPr lang="en-US" smtClean="0"/>
              <a:t>49</a:t>
            </a:fld>
            <a:endParaRPr lang="en-US"/>
          </a:p>
        </p:txBody>
      </p:sp>
    </p:spTree>
    <p:extLst>
      <p:ext uri="{BB962C8B-B14F-4D97-AF65-F5344CB8AC3E}">
        <p14:creationId xmlns:p14="http://schemas.microsoft.com/office/powerpoint/2010/main" val="300239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NL"/>
              <a:t>Simple State-</a:t>
            </a:r>
            <a:r>
              <a:rPr lang="nl-NL" err="1"/>
              <a:t>Transition</a:t>
            </a:r>
            <a:r>
              <a:rPr lang="nl-NL"/>
              <a:t> Model of HIV Progression</a:t>
            </a:r>
            <a:endParaRPr/>
          </a:p>
        </p:txBody>
      </p:sp>
      <p:sp>
        <p:nvSpPr>
          <p:cNvPr id="581" name="Shape 581"/>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5</a:t>
            </a:fld>
            <a:endParaRPr/>
          </a:p>
        </p:txBody>
      </p:sp>
      <p:pic>
        <p:nvPicPr>
          <p:cNvPr id="577" name="Shape 577" descr="Markov_HIV.png"/>
          <p:cNvPicPr preferRelativeResize="0"/>
          <p:nvPr/>
        </p:nvPicPr>
        <p:blipFill>
          <a:blip r:embed="rId3">
            <a:alphaModFix/>
          </a:blip>
          <a:stretch>
            <a:fillRect/>
          </a:stretch>
        </p:blipFill>
        <p:spPr>
          <a:xfrm>
            <a:off x="871871" y="1879781"/>
            <a:ext cx="5029198" cy="4059021"/>
          </a:xfrm>
          <a:prstGeom prst="rect">
            <a:avLst/>
          </a:prstGeom>
          <a:noFill/>
          <a:ln>
            <a:noFill/>
          </a:ln>
        </p:spPr>
      </p:pic>
      <p:sp>
        <p:nvSpPr>
          <p:cNvPr id="578" name="Shape 578"/>
          <p:cNvSpPr txBox="1"/>
          <p:nvPr/>
        </p:nvSpPr>
        <p:spPr>
          <a:xfrm>
            <a:off x="764993" y="6144770"/>
            <a:ext cx="7368914" cy="276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nl-NL" sz="1200" dirty="0">
                <a:solidFill>
                  <a:schemeClr val="accent1">
                    <a:lumMod val="75000"/>
                  </a:schemeClr>
                </a:solidFill>
              </a:rPr>
              <a:t>Drummond, Michael F. </a:t>
            </a:r>
            <a:r>
              <a:rPr lang="nl-NL" sz="1200" i="1" dirty="0" err="1">
                <a:solidFill>
                  <a:schemeClr val="accent1">
                    <a:lumMod val="75000"/>
                  </a:schemeClr>
                </a:solidFill>
              </a:rPr>
              <a:t>Methods</a:t>
            </a:r>
            <a:r>
              <a:rPr lang="nl-NL" sz="1200" i="1" dirty="0">
                <a:solidFill>
                  <a:schemeClr val="accent1">
                    <a:lumMod val="75000"/>
                  </a:schemeClr>
                </a:solidFill>
              </a:rPr>
              <a:t> </a:t>
            </a:r>
            <a:r>
              <a:rPr lang="nl-NL" sz="1200" i="1" dirty="0" err="1">
                <a:solidFill>
                  <a:schemeClr val="accent1">
                    <a:lumMod val="75000"/>
                  </a:schemeClr>
                </a:solidFill>
              </a:rPr>
              <a:t>for</a:t>
            </a:r>
            <a:r>
              <a:rPr lang="nl-NL" sz="1200" i="1" dirty="0">
                <a:solidFill>
                  <a:schemeClr val="accent1">
                    <a:lumMod val="75000"/>
                  </a:schemeClr>
                </a:solidFill>
              </a:rPr>
              <a:t> </a:t>
            </a:r>
            <a:r>
              <a:rPr lang="nl-NL" sz="1200" i="1" dirty="0" err="1">
                <a:solidFill>
                  <a:schemeClr val="accent1">
                    <a:lumMod val="75000"/>
                  </a:schemeClr>
                </a:solidFill>
              </a:rPr>
              <a:t>the</a:t>
            </a:r>
            <a:r>
              <a:rPr lang="nl-NL" sz="1200" i="1" dirty="0">
                <a:solidFill>
                  <a:schemeClr val="accent1">
                    <a:lumMod val="75000"/>
                  </a:schemeClr>
                </a:solidFill>
              </a:rPr>
              <a:t> </a:t>
            </a:r>
            <a:r>
              <a:rPr lang="nl-NL" sz="1200" i="1" dirty="0" err="1">
                <a:solidFill>
                  <a:schemeClr val="accent1">
                    <a:lumMod val="75000"/>
                  </a:schemeClr>
                </a:solidFill>
              </a:rPr>
              <a:t>economic</a:t>
            </a:r>
            <a:r>
              <a:rPr lang="nl-NL" sz="1200" i="1" dirty="0">
                <a:solidFill>
                  <a:schemeClr val="accent1">
                    <a:lumMod val="75000"/>
                  </a:schemeClr>
                </a:solidFill>
              </a:rPr>
              <a:t> </a:t>
            </a:r>
            <a:r>
              <a:rPr lang="nl-NL" sz="1200" i="1" dirty="0" err="1">
                <a:solidFill>
                  <a:schemeClr val="accent1">
                    <a:lumMod val="75000"/>
                  </a:schemeClr>
                </a:solidFill>
              </a:rPr>
              <a:t>evaluation</a:t>
            </a:r>
            <a:r>
              <a:rPr lang="nl-NL" sz="1200" i="1" dirty="0">
                <a:solidFill>
                  <a:schemeClr val="accent1">
                    <a:lumMod val="75000"/>
                  </a:schemeClr>
                </a:solidFill>
              </a:rPr>
              <a:t> of health care </a:t>
            </a:r>
            <a:r>
              <a:rPr lang="nl-NL" sz="1200" i="1" dirty="0" err="1">
                <a:solidFill>
                  <a:schemeClr val="accent1">
                    <a:lumMod val="75000"/>
                  </a:schemeClr>
                </a:solidFill>
              </a:rPr>
              <a:t>programmes</a:t>
            </a:r>
            <a:r>
              <a:rPr lang="nl-NL" sz="1200" dirty="0">
                <a:solidFill>
                  <a:schemeClr val="accent1">
                    <a:lumMod val="75000"/>
                  </a:schemeClr>
                </a:solidFill>
              </a:rPr>
              <a:t>. Oxford </a:t>
            </a:r>
            <a:r>
              <a:rPr lang="nl-NL" sz="1200" dirty="0" err="1">
                <a:solidFill>
                  <a:schemeClr val="accent1">
                    <a:lumMod val="75000"/>
                  </a:schemeClr>
                </a:solidFill>
              </a:rPr>
              <a:t>university</a:t>
            </a:r>
            <a:r>
              <a:rPr lang="nl-NL" sz="1200" dirty="0">
                <a:solidFill>
                  <a:schemeClr val="accent1">
                    <a:lumMod val="75000"/>
                  </a:schemeClr>
                </a:solidFill>
              </a:rPr>
              <a:t> </a:t>
            </a:r>
            <a:r>
              <a:rPr lang="nl-NL" sz="1200" dirty="0" err="1">
                <a:solidFill>
                  <a:schemeClr val="accent1">
                    <a:lumMod val="75000"/>
                  </a:schemeClr>
                </a:solidFill>
              </a:rPr>
              <a:t>press</a:t>
            </a:r>
            <a:r>
              <a:rPr lang="nl-NL" sz="1200" dirty="0">
                <a:solidFill>
                  <a:schemeClr val="accent1">
                    <a:lumMod val="75000"/>
                  </a:schemeClr>
                </a:solidFill>
              </a:rPr>
              <a:t>, 2005.</a:t>
            </a:r>
            <a:endParaRPr sz="1200" dirty="0">
              <a:solidFill>
                <a:schemeClr val="accent1">
                  <a:lumMod val="75000"/>
                </a:schemeClr>
              </a:solidFill>
            </a:endParaRPr>
          </a:p>
        </p:txBody>
      </p:sp>
      <p:sp>
        <p:nvSpPr>
          <p:cNvPr id="11" name="Shape 576">
            <a:extLst>
              <a:ext uri="{FF2B5EF4-FFF2-40B4-BE49-F238E27FC236}">
                <a16:creationId xmlns:a16="http://schemas.microsoft.com/office/drawing/2014/main" id="{774D47CA-0B9B-8B41-83D6-7EE1BA182947}"/>
              </a:ext>
            </a:extLst>
          </p:cNvPr>
          <p:cNvSpPr txBox="1">
            <a:spLocks noGrp="1"/>
          </p:cNvSpPr>
          <p:nvPr>
            <p:ph idx="1"/>
          </p:nvPr>
        </p:nvSpPr>
        <p:spPr>
          <a:xfrm>
            <a:off x="2605437" y="5337544"/>
            <a:ext cx="4273829" cy="595424"/>
          </a:xfrm>
          <a:prstGeom prst="rect">
            <a:avLst/>
          </a:prstGeom>
        </p:spPr>
        <p:txBody>
          <a:bodyPr spcFirstLastPara="1" wrap="square" lIns="91425" tIns="91425" rIns="91425" bIns="91425" anchor="t" anchorCtr="0">
            <a:noAutofit/>
          </a:bodyPr>
          <a:lstStyle/>
          <a:p>
            <a:pPr marL="342900" lvl="0" indent="-88900" rtl="0">
              <a:spcBef>
                <a:spcPts val="440"/>
              </a:spcBef>
              <a:spcAft>
                <a:spcPts val="0"/>
              </a:spcAft>
              <a:buNone/>
            </a:pPr>
            <a:r>
              <a:rPr lang="en-US" sz="2400" dirty="0">
                <a:solidFill>
                  <a:schemeClr val="accent1">
                    <a:lumMod val="75000"/>
                  </a:schemeClr>
                </a:solidFill>
              </a:rPr>
              <a:t>S</a:t>
            </a:r>
            <a:r>
              <a:rPr lang="nl-NL" sz="2400" dirty="0" err="1">
                <a:solidFill>
                  <a:schemeClr val="accent1">
                    <a:lumMod val="75000"/>
                  </a:schemeClr>
                </a:solidFill>
              </a:rPr>
              <a:t>tate-transition</a:t>
            </a:r>
            <a:r>
              <a:rPr lang="nl-NL" sz="2400" dirty="0">
                <a:solidFill>
                  <a:schemeClr val="accent1">
                    <a:lumMod val="75000"/>
                  </a:schemeClr>
                </a:solidFill>
              </a:rPr>
              <a:t> diagram</a:t>
            </a:r>
            <a:endParaRPr sz="2400" dirty="0">
              <a:solidFill>
                <a:schemeClr val="accent1">
                  <a:lumMod val="75000"/>
                </a:schemeClr>
              </a:solidFill>
            </a:endParaRPr>
          </a:p>
        </p:txBody>
      </p:sp>
      <p:grpSp>
        <p:nvGrpSpPr>
          <p:cNvPr id="4" name="Group 3">
            <a:extLst>
              <a:ext uri="{FF2B5EF4-FFF2-40B4-BE49-F238E27FC236}">
                <a16:creationId xmlns:a16="http://schemas.microsoft.com/office/drawing/2014/main" id="{B02FE3E5-9F83-134B-B450-E3CA654D6D72}"/>
              </a:ext>
            </a:extLst>
          </p:cNvPr>
          <p:cNvGrpSpPr/>
          <p:nvPr/>
        </p:nvGrpSpPr>
        <p:grpSpPr>
          <a:xfrm>
            <a:off x="4237650" y="1494253"/>
            <a:ext cx="4906350" cy="2113792"/>
            <a:chOff x="4237650" y="1494253"/>
            <a:chExt cx="4906350" cy="2113792"/>
          </a:xfrm>
        </p:grpSpPr>
        <p:pic>
          <p:nvPicPr>
            <p:cNvPr id="579" name="Shape 579" descr="Markov_HIV_TransMat.png"/>
            <p:cNvPicPr preferRelativeResize="0"/>
            <p:nvPr/>
          </p:nvPicPr>
          <p:blipFill rotWithShape="1">
            <a:blip r:embed="rId4">
              <a:alphaModFix/>
            </a:blip>
            <a:srcRect t="13631"/>
            <a:stretch/>
          </p:blipFill>
          <p:spPr>
            <a:xfrm>
              <a:off x="4798511" y="2083981"/>
              <a:ext cx="4047225" cy="1524064"/>
            </a:xfrm>
            <a:prstGeom prst="rect">
              <a:avLst/>
            </a:prstGeom>
            <a:noFill/>
            <a:ln>
              <a:noFill/>
            </a:ln>
          </p:spPr>
        </p:pic>
        <p:sp>
          <p:nvSpPr>
            <p:cNvPr id="12" name="Shape 576">
              <a:extLst>
                <a:ext uri="{FF2B5EF4-FFF2-40B4-BE49-F238E27FC236}">
                  <a16:creationId xmlns:a16="http://schemas.microsoft.com/office/drawing/2014/main" id="{A78FB002-50B6-1D42-A5AA-3B3D3AFED814}"/>
                </a:ext>
              </a:extLst>
            </p:cNvPr>
            <p:cNvSpPr txBox="1">
              <a:spLocks/>
            </p:cNvSpPr>
            <p:nvPr/>
          </p:nvSpPr>
          <p:spPr>
            <a:xfrm>
              <a:off x="4237650" y="1494253"/>
              <a:ext cx="4906350" cy="595424"/>
            </a:xfrm>
            <a:prstGeom prst="rect">
              <a:avLst/>
            </a:prstGeom>
          </p:spPr>
          <p:txBody>
            <a:bodyPr spcFirstLastPara="1" vert="horz" wrap="square" lIns="91425" tIns="91425" rIns="91425" bIns="91425" rtlCol="0" anchor="t" anchorCtr="0">
              <a:noAutofit/>
            </a:bodyPr>
            <a:lstStyle>
              <a:lvl1pPr marL="342900" indent="-228600" algn="l" defTabSz="914400" rtl="0" eaLnBrk="1" latinLnBrk="0" hangingPunct="1">
                <a:spcBef>
                  <a:spcPct val="20000"/>
                </a:spcBef>
                <a:buClr>
                  <a:schemeClr val="accent1"/>
                </a:buClr>
                <a:buSzPct val="100000"/>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SzPct val="100000"/>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SzPct val="100000"/>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SzPct val="10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88900">
                <a:spcBef>
                  <a:spcPts val="440"/>
                </a:spcBef>
                <a:buFont typeface="Arial" pitchFamily="34" charset="0"/>
                <a:buNone/>
              </a:pPr>
              <a:r>
                <a:rPr lang="en-US" sz="2400" dirty="0">
                  <a:solidFill>
                    <a:schemeClr val="accent1">
                      <a:lumMod val="75000"/>
                    </a:schemeClr>
                  </a:solidFill>
                </a:rPr>
                <a:t>Transition probability matrix</a:t>
              </a:r>
            </a:p>
          </p:txBody>
        </p:sp>
      </p:grpSp>
      <p:cxnSp>
        <p:nvCxnSpPr>
          <p:cNvPr id="14" name="Shape 580">
            <a:extLst>
              <a:ext uri="{FF2B5EF4-FFF2-40B4-BE49-F238E27FC236}">
                <a16:creationId xmlns:a16="http://schemas.microsoft.com/office/drawing/2014/main" id="{5C11B3C2-D7E5-B14F-B373-DB3F7ACEE4DA}"/>
              </a:ext>
            </a:extLst>
          </p:cNvPr>
          <p:cNvCxnSpPr>
            <a:cxnSpLocks/>
          </p:cNvCxnSpPr>
          <p:nvPr/>
        </p:nvCxnSpPr>
        <p:spPr>
          <a:xfrm flipV="1">
            <a:off x="5869169" y="3721395"/>
            <a:ext cx="1275910" cy="1637417"/>
          </a:xfrm>
          <a:prstGeom prst="straightConnector1">
            <a:avLst/>
          </a:prstGeom>
          <a:noFill/>
          <a:ln w="28575" cap="flat" cmpd="sng">
            <a:solidFill>
              <a:schemeClr val="accent1">
                <a:lumMod val="75000"/>
              </a:schemeClr>
            </a:solidFill>
            <a:prstDash val="solid"/>
            <a:round/>
            <a:headEnd type="none" w="med" len="med"/>
            <a:tailEnd type="stealth" w="lg" len="lg"/>
          </a:ln>
        </p:spPr>
      </p:cxnSp>
    </p:spTree>
    <p:extLst>
      <p:ext uri="{BB962C8B-B14F-4D97-AF65-F5344CB8AC3E}">
        <p14:creationId xmlns:p14="http://schemas.microsoft.com/office/powerpoint/2010/main" val="58238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2002"/>
        <p:cNvGrpSpPr/>
        <p:nvPr/>
      </p:nvGrpSpPr>
      <p:grpSpPr>
        <a:xfrm>
          <a:off x="0" y="0"/>
          <a:ext cx="0" cy="0"/>
          <a:chOff x="0" y="0"/>
          <a:chExt cx="0" cy="0"/>
        </a:xfrm>
      </p:grpSpPr>
      <p:sp>
        <p:nvSpPr>
          <p:cNvPr id="2003" name="Shape 2003"/>
          <p:cNvSpPr>
            <a:spLocks noGrp="1"/>
          </p:cNvSpPr>
          <p:nvPr>
            <p:ph type="sldNum" idx="12"/>
          </p:nvPr>
        </p:nvSpPr>
        <p:spPr>
          <a:xfrm>
            <a:off x="8559864" y="6453336"/>
            <a:ext cx="548700" cy="396300"/>
          </a:xfrm>
          <a:prstGeom prst="bracketPair">
            <a:avLst/>
          </a:prstGeom>
        </p:spPr>
        <p:txBody>
          <a:bodyPr spcFirstLastPara="1" wrap="square" lIns="0" tIns="0" rIns="0" bIns="0" anchor="ctr" anchorCtr="0">
            <a:noAutofit/>
          </a:bodyPr>
          <a:lstStyle/>
          <a:p>
            <a:pPr marL="0" lvl="0" indent="0" rtl="0">
              <a:spcBef>
                <a:spcPts val="0"/>
              </a:spcBef>
              <a:spcAft>
                <a:spcPts val="0"/>
              </a:spcAft>
              <a:buClr>
                <a:srgbClr val="000000"/>
              </a:buClr>
              <a:buFont typeface="Arial"/>
              <a:buNone/>
            </a:pPr>
            <a:fld id="{00000000-1234-1234-1234-123412341234}" type="slidenum">
              <a:rPr lang="nl-NL"/>
              <a:t>50</a:t>
            </a:fld>
            <a:endParaRPr/>
          </a:p>
        </p:txBody>
      </p:sp>
      <p:sp>
        <p:nvSpPr>
          <p:cNvPr id="2004" name="Shape 2004"/>
          <p:cNvSpPr txBox="1"/>
          <p:nvPr/>
        </p:nvSpPr>
        <p:spPr>
          <a:xfrm>
            <a:off x="3071999" y="1764075"/>
            <a:ext cx="4220051"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l-NL" sz="4800" dirty="0">
                <a:solidFill>
                  <a:schemeClr val="dk1"/>
                </a:solidFill>
                <a:latin typeface="Courier New"/>
                <a:ea typeface="Courier New"/>
                <a:cs typeface="Courier New"/>
                <a:sym typeface="Courier New"/>
              </a:rPr>
              <a:t>R</a:t>
            </a:r>
            <a:r>
              <a:rPr lang="nl-NL" sz="3600" dirty="0">
                <a:solidFill>
                  <a:schemeClr val="dk1"/>
                </a:solidFill>
                <a:latin typeface="Verdana"/>
                <a:ea typeface="Verdana"/>
                <a:cs typeface="Verdana"/>
                <a:sym typeface="Verdana"/>
              </a:rPr>
              <a:t> </a:t>
            </a:r>
            <a:r>
              <a:rPr lang="nl-NL" sz="3600" dirty="0" err="1">
                <a:solidFill>
                  <a:schemeClr val="dk1"/>
                </a:solidFill>
                <a:latin typeface="Verdana"/>
                <a:ea typeface="Verdana"/>
                <a:cs typeface="Verdana"/>
                <a:sym typeface="Verdana"/>
              </a:rPr>
              <a:t>Session</a:t>
            </a:r>
            <a:r>
              <a:rPr lang="nl-NL" sz="3600" dirty="0">
                <a:solidFill>
                  <a:schemeClr val="dk1"/>
                </a:solidFill>
                <a:latin typeface="Verdana"/>
                <a:ea typeface="Verdana"/>
                <a:cs typeface="Verdana"/>
                <a:sym typeface="Verdana"/>
              </a:rPr>
              <a:t> – </a:t>
            </a:r>
          </a:p>
          <a:p>
            <a:pPr marL="0" lvl="0" indent="0" algn="ctr" rtl="0">
              <a:spcBef>
                <a:spcPts val="0"/>
              </a:spcBef>
              <a:spcAft>
                <a:spcPts val="0"/>
              </a:spcAft>
              <a:buNone/>
            </a:pPr>
            <a:r>
              <a:rPr lang="nl-NL" sz="3600" dirty="0">
                <a:solidFill>
                  <a:schemeClr val="dk1"/>
                </a:solidFill>
                <a:latin typeface="Verdana"/>
                <a:ea typeface="Verdana"/>
                <a:cs typeface="Verdana"/>
                <a:sym typeface="Verdana"/>
              </a:rPr>
              <a:t>3 state </a:t>
            </a:r>
            <a:r>
              <a:rPr lang="nl-NL" sz="3600" dirty="0" err="1">
                <a:solidFill>
                  <a:schemeClr val="dk1"/>
                </a:solidFill>
                <a:latin typeface="Verdana"/>
                <a:ea typeface="Verdana"/>
                <a:cs typeface="Verdana"/>
                <a:sym typeface="Verdana"/>
              </a:rPr>
              <a:t>example</a:t>
            </a:r>
            <a:endParaRPr sz="3600"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7726337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846"/>
        <p:cNvGrpSpPr/>
        <p:nvPr/>
      </p:nvGrpSpPr>
      <p:grpSpPr>
        <a:xfrm>
          <a:off x="0" y="0"/>
          <a:ext cx="0" cy="0"/>
          <a:chOff x="0" y="0"/>
          <a:chExt cx="0" cy="0"/>
        </a:xfrm>
      </p:grpSpPr>
      <p:sp>
        <p:nvSpPr>
          <p:cNvPr id="847" name="Shape 84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NL"/>
              <a:t>Conceptualizing the Markov model in R</a:t>
            </a:r>
            <a:endParaRPr/>
          </a:p>
        </p:txBody>
      </p:sp>
      <p:sp>
        <p:nvSpPr>
          <p:cNvPr id="848" name="Shape 848"/>
          <p:cNvSpPr txBox="1">
            <a:spLocks noGrp="1"/>
          </p:cNvSpPr>
          <p:nvPr>
            <p:ph type="sldNum" idx="12"/>
          </p:nvPr>
        </p:nvSpPr>
        <p:spPr>
          <a:prstGeom prst="rect">
            <a:avLst/>
          </a:prstGeom>
        </p:spPr>
        <p:txBody>
          <a:bodyPr spcFirstLastPara="1" wrap="square" lIns="0" tIns="0" rIns="0" bIns="0" anchor="ctr" anchorCtr="0">
            <a:noAutofit/>
          </a:bodyPr>
          <a:lstStyle/>
          <a:p>
            <a:pPr marL="0" lvl="0" indent="0">
              <a:spcBef>
                <a:spcPts val="0"/>
              </a:spcBef>
              <a:spcAft>
                <a:spcPts val="0"/>
              </a:spcAft>
              <a:buNone/>
            </a:pPr>
            <a:fld id="{00000000-1234-1234-1234-123412341234}" type="slidenum">
              <a:rPr lang="nl-NL"/>
              <a:t>51</a:t>
            </a:fld>
            <a:endParaRPr/>
          </a:p>
        </p:txBody>
      </p:sp>
    </p:spTree>
    <p:extLst>
      <p:ext uri="{BB962C8B-B14F-4D97-AF65-F5344CB8AC3E}">
        <p14:creationId xmlns:p14="http://schemas.microsoft.com/office/powerpoint/2010/main" val="127132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852"/>
        <p:cNvGrpSpPr/>
        <p:nvPr/>
      </p:nvGrpSpPr>
      <p:grpSpPr>
        <a:xfrm>
          <a:off x="0" y="0"/>
          <a:ext cx="0" cy="0"/>
          <a:chOff x="0" y="0"/>
          <a:chExt cx="0" cy="0"/>
        </a:xfrm>
      </p:grpSpPr>
      <p:sp>
        <p:nvSpPr>
          <p:cNvPr id="853" name="Shape 85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NL"/>
              <a:t>Simple state transition model in R</a:t>
            </a:r>
            <a:endParaRPr/>
          </a:p>
        </p:txBody>
      </p:sp>
      <p:sp>
        <p:nvSpPr>
          <p:cNvPr id="854" name="Shape 854"/>
          <p:cNvSpPr txBox="1">
            <a:spLocks noGrp="1"/>
          </p:cNvSpPr>
          <p:nvPr>
            <p:ph type="sldNum" idx="12"/>
          </p:nvPr>
        </p:nvSpPr>
        <p:spPr>
          <a:prstGeom prst="rect">
            <a:avLst/>
          </a:prstGeom>
        </p:spPr>
        <p:txBody>
          <a:bodyPr spcFirstLastPara="1" wrap="square" lIns="0" tIns="0" rIns="0" bIns="0" anchor="ctr" anchorCtr="0">
            <a:noAutofit/>
          </a:bodyPr>
          <a:lstStyle/>
          <a:p>
            <a:pPr marL="0" lvl="0" indent="0">
              <a:spcBef>
                <a:spcPts val="0"/>
              </a:spcBef>
              <a:spcAft>
                <a:spcPts val="0"/>
              </a:spcAft>
              <a:buNone/>
            </a:pPr>
            <a:fld id="{00000000-1234-1234-1234-123412341234}" type="slidenum">
              <a:rPr lang="nl-NL"/>
              <a:t>52</a:t>
            </a:fld>
            <a:endParaRPr/>
          </a:p>
        </p:txBody>
      </p:sp>
      <p:grpSp>
        <p:nvGrpSpPr>
          <p:cNvPr id="5" name="Group 4"/>
          <p:cNvGrpSpPr/>
          <p:nvPr/>
        </p:nvGrpSpPr>
        <p:grpSpPr>
          <a:xfrm>
            <a:off x="2064060" y="1735707"/>
            <a:ext cx="5015880" cy="4450219"/>
            <a:chOff x="2335461" y="1846641"/>
            <a:chExt cx="5015880" cy="4450219"/>
          </a:xfrm>
        </p:grpSpPr>
        <p:sp>
          <p:nvSpPr>
            <p:cNvPr id="6" name="Shape 646"/>
            <p:cNvSpPr/>
            <p:nvPr/>
          </p:nvSpPr>
          <p:spPr>
            <a:xfrm>
              <a:off x="2335461" y="2798535"/>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err="1">
                  <a:solidFill>
                    <a:srgbClr val="3F3F3F"/>
                  </a:solidFill>
                  <a:latin typeface="Calibri"/>
                  <a:ea typeface="Calibri"/>
                  <a:cs typeface="Calibri"/>
                  <a:sym typeface="Calibri"/>
                </a:rPr>
                <a:t>Healthy</a:t>
              </a:r>
              <a:r>
                <a:rPr lang="nl-NL" b="1">
                  <a:solidFill>
                    <a:srgbClr val="3F3F3F"/>
                  </a:solidFill>
                  <a:latin typeface="Calibri"/>
                  <a:ea typeface="Calibri"/>
                  <a:cs typeface="Calibri"/>
                  <a:sym typeface="Calibri"/>
                </a:rPr>
                <a:t> (H)</a:t>
              </a:r>
              <a:endParaRPr b="1">
                <a:solidFill>
                  <a:srgbClr val="3F3F3F"/>
                </a:solidFill>
                <a:latin typeface="Calibri"/>
                <a:ea typeface="Calibri"/>
                <a:cs typeface="Calibri"/>
                <a:sym typeface="Calibri"/>
              </a:endParaRPr>
            </a:p>
          </p:txBody>
        </p:sp>
        <p:sp>
          <p:nvSpPr>
            <p:cNvPr id="7" name="Shape 646"/>
            <p:cNvSpPr/>
            <p:nvPr/>
          </p:nvSpPr>
          <p:spPr>
            <a:xfrm>
              <a:off x="5522541" y="2798535"/>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a:solidFill>
                    <a:srgbClr val="3F3F3F"/>
                  </a:solidFill>
                  <a:latin typeface="Calibri"/>
                  <a:ea typeface="Calibri"/>
                  <a:cs typeface="Calibri"/>
                  <a:sym typeface="Calibri"/>
                </a:rPr>
                <a:t>Sick (S)</a:t>
              </a:r>
              <a:endParaRPr b="1">
                <a:solidFill>
                  <a:srgbClr val="3F3F3F"/>
                </a:solidFill>
                <a:latin typeface="Calibri"/>
                <a:ea typeface="Calibri"/>
                <a:cs typeface="Calibri"/>
                <a:sym typeface="Calibri"/>
              </a:endParaRPr>
            </a:p>
          </p:txBody>
        </p:sp>
        <p:sp>
          <p:nvSpPr>
            <p:cNvPr id="8" name="Shape 646"/>
            <p:cNvSpPr/>
            <p:nvPr/>
          </p:nvSpPr>
          <p:spPr>
            <a:xfrm>
              <a:off x="3929001" y="4925260"/>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a:solidFill>
                    <a:srgbClr val="3F3F3F"/>
                  </a:solidFill>
                  <a:latin typeface="Calibri"/>
                  <a:ea typeface="Calibri"/>
                  <a:cs typeface="Calibri"/>
                  <a:sym typeface="Calibri"/>
                </a:rPr>
                <a:t>Dead</a:t>
              </a:r>
              <a:r>
                <a:rPr lang="nl-NL" sz="1600" b="1">
                  <a:solidFill>
                    <a:srgbClr val="3F3F3F"/>
                  </a:solidFill>
                  <a:latin typeface="Calibri"/>
                  <a:ea typeface="Calibri"/>
                  <a:cs typeface="Calibri"/>
                  <a:sym typeface="Calibri"/>
                </a:rPr>
                <a:t> (D)</a:t>
              </a:r>
              <a:endParaRPr sz="1600" b="1">
                <a:solidFill>
                  <a:srgbClr val="3F3F3F"/>
                </a:solidFill>
                <a:latin typeface="Calibri"/>
                <a:ea typeface="Calibri"/>
                <a:cs typeface="Calibri"/>
                <a:sym typeface="Calibri"/>
              </a:endParaRPr>
            </a:p>
          </p:txBody>
        </p:sp>
        <p:cxnSp>
          <p:nvCxnSpPr>
            <p:cNvPr id="9" name="Shape 651"/>
            <p:cNvCxnSpPr>
              <a:stCxn id="8" idx="0"/>
              <a:endCxn id="11" idx="0"/>
            </p:cNvCxnSpPr>
            <p:nvPr/>
          </p:nvCxnSpPr>
          <p:spPr>
            <a:xfrm rot="5400000" flipH="1" flipV="1">
              <a:off x="4843401" y="1204995"/>
              <a:ext cx="12700" cy="3187080"/>
            </a:xfrm>
            <a:prstGeom prst="curvedConnector3">
              <a:avLst>
                <a:gd name="adj1" fmla="val 4090906"/>
              </a:avLst>
            </a:prstGeom>
            <a:noFill/>
            <a:ln w="25400" cap="flat" cmpd="sng">
              <a:solidFill>
                <a:srgbClr val="3F3F3F"/>
              </a:solidFill>
              <a:prstDash val="solid"/>
              <a:round/>
              <a:headEnd type="none" w="sm" len="sm"/>
              <a:tailEnd type="triangle" w="lg" len="lg"/>
            </a:ln>
          </p:spPr>
        </p:cxnSp>
        <p:cxnSp>
          <p:nvCxnSpPr>
            <p:cNvPr id="10" name="Shape 651"/>
            <p:cNvCxnSpPr>
              <a:stCxn id="8" idx="2"/>
              <a:endCxn id="8" idx="1"/>
            </p:cNvCxnSpPr>
            <p:nvPr/>
          </p:nvCxnSpPr>
          <p:spPr>
            <a:xfrm rot="10800000" flipH="1">
              <a:off x="2335461" y="2999401"/>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1" name="Shape 651"/>
            <p:cNvCxnSpPr>
              <a:stCxn id="11" idx="6"/>
              <a:endCxn id="11" idx="7"/>
            </p:cNvCxnSpPr>
            <p:nvPr/>
          </p:nvCxnSpPr>
          <p:spPr>
            <a:xfrm flipH="1" flipV="1">
              <a:off x="7083519" y="2999401"/>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2" name="Shape 651"/>
            <p:cNvCxnSpPr>
              <a:stCxn id="12" idx="2"/>
              <a:endCxn id="12" idx="3"/>
            </p:cNvCxnSpPr>
            <p:nvPr/>
          </p:nvCxnSpPr>
          <p:spPr>
            <a:xfrm rot="10800000" flipH="1" flipV="1">
              <a:off x="3929001" y="5611060"/>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3" name="Shape 651"/>
            <p:cNvCxnSpPr>
              <a:stCxn id="8" idx="4"/>
              <a:endCxn id="12" idx="1"/>
            </p:cNvCxnSpPr>
            <p:nvPr/>
          </p:nvCxnSpPr>
          <p:spPr>
            <a:xfrm>
              <a:off x="3249861" y="4170135"/>
              <a:ext cx="946962" cy="955991"/>
            </a:xfrm>
            <a:prstGeom prst="straightConnector1">
              <a:avLst/>
            </a:prstGeom>
            <a:noFill/>
            <a:ln w="25400" cap="flat" cmpd="sng">
              <a:solidFill>
                <a:srgbClr val="3F3F3F"/>
              </a:solidFill>
              <a:prstDash val="solid"/>
              <a:round/>
              <a:headEnd type="none" w="sm" len="sm"/>
              <a:tailEnd type="triangle" w="lg" len="lg"/>
            </a:ln>
          </p:spPr>
        </p:cxnSp>
        <p:cxnSp>
          <p:nvCxnSpPr>
            <p:cNvPr id="14" name="Shape 651"/>
            <p:cNvCxnSpPr>
              <a:stCxn id="11" idx="4"/>
              <a:endCxn id="12" idx="7"/>
            </p:cNvCxnSpPr>
            <p:nvPr/>
          </p:nvCxnSpPr>
          <p:spPr>
            <a:xfrm flipH="1">
              <a:off x="5489979" y="4170135"/>
              <a:ext cx="946962" cy="955991"/>
            </a:xfrm>
            <a:prstGeom prst="straightConnector1">
              <a:avLst/>
            </a:prstGeom>
            <a:noFill/>
            <a:ln w="25400" cap="flat" cmpd="sng">
              <a:solidFill>
                <a:srgbClr val="3F3F3F"/>
              </a:solidFill>
              <a:prstDash val="solid"/>
              <a:round/>
              <a:headEnd type="none" w="sm" len="sm"/>
              <a:tailEnd type="triangle" w="lg" len="lg"/>
            </a:ln>
          </p:spPr>
        </p:cxnSp>
        <p:sp>
          <p:nvSpPr>
            <p:cNvPr id="15" name="Shape 671"/>
            <p:cNvSpPr txBox="1"/>
            <p:nvPr/>
          </p:nvSpPr>
          <p:spPr>
            <a:xfrm>
              <a:off x="4425574" y="1846641"/>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err="1">
                  <a:solidFill>
                    <a:schemeClr val="dk1"/>
                  </a:solidFill>
                  <a:latin typeface="Calibri"/>
                  <a:ea typeface="Calibri"/>
                  <a:cs typeface="Calibri"/>
                  <a:sym typeface="Calibri"/>
                </a:rPr>
                <a:t>p_HS</a:t>
              </a:r>
              <a:endParaRPr sz="2200">
                <a:solidFill>
                  <a:schemeClr val="dk1"/>
                </a:solidFill>
                <a:latin typeface="Calibri"/>
                <a:ea typeface="Calibri"/>
                <a:cs typeface="Calibri"/>
                <a:sym typeface="Calibri"/>
              </a:endParaRPr>
            </a:p>
          </p:txBody>
        </p:sp>
        <p:sp>
          <p:nvSpPr>
            <p:cNvPr id="16" name="Shape 671"/>
            <p:cNvSpPr txBox="1"/>
            <p:nvPr/>
          </p:nvSpPr>
          <p:spPr>
            <a:xfrm>
              <a:off x="2925011" y="4601602"/>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err="1">
                  <a:solidFill>
                    <a:schemeClr val="dk1"/>
                  </a:solidFill>
                  <a:latin typeface="Calibri"/>
                  <a:ea typeface="Calibri"/>
                  <a:cs typeface="Calibri"/>
                  <a:sym typeface="Calibri"/>
                </a:rPr>
                <a:t>p_HD</a:t>
              </a:r>
              <a:endParaRPr sz="2200">
                <a:solidFill>
                  <a:schemeClr val="dk1"/>
                </a:solidFill>
                <a:latin typeface="Calibri"/>
                <a:ea typeface="Calibri"/>
                <a:cs typeface="Calibri"/>
                <a:sym typeface="Calibri"/>
              </a:endParaRPr>
            </a:p>
          </p:txBody>
        </p:sp>
        <p:sp>
          <p:nvSpPr>
            <p:cNvPr id="17" name="Shape 671"/>
            <p:cNvSpPr txBox="1"/>
            <p:nvPr/>
          </p:nvSpPr>
          <p:spPr>
            <a:xfrm>
              <a:off x="5807556" y="4619151"/>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err="1">
                  <a:solidFill>
                    <a:schemeClr val="dk1"/>
                  </a:solidFill>
                  <a:latin typeface="Calibri"/>
                  <a:ea typeface="Calibri"/>
                  <a:cs typeface="Calibri"/>
                  <a:sym typeface="Calibri"/>
                </a:rPr>
                <a:t>p_SD</a:t>
              </a:r>
              <a:endParaRPr sz="22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86258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859"/>
        <p:cNvGrpSpPr/>
        <p:nvPr/>
      </p:nvGrpSpPr>
      <p:grpSpPr>
        <a:xfrm>
          <a:off x="0" y="0"/>
          <a:ext cx="0" cy="0"/>
          <a:chOff x="0" y="0"/>
          <a:chExt cx="0" cy="0"/>
        </a:xfrm>
      </p:grpSpPr>
      <p:sp>
        <p:nvSpPr>
          <p:cNvPr id="862" name="Shape 862"/>
          <p:cNvSpPr txBox="1">
            <a:spLocks noGrp="1"/>
          </p:cNvSpPr>
          <p:nvPr>
            <p:ph type="title"/>
          </p:nvPr>
        </p:nvSpPr>
        <p:spPr>
          <a:xfrm>
            <a:off x="840432" y="427038"/>
            <a:ext cx="7620000" cy="1143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NL"/>
              <a:t>Simple state transition model </a:t>
            </a:r>
            <a:endParaRPr/>
          </a:p>
        </p:txBody>
      </p:sp>
      <p:sp>
        <p:nvSpPr>
          <p:cNvPr id="860" name="Shape 860"/>
          <p:cNvSpPr txBox="1">
            <a:spLocks noGrp="1"/>
          </p:cNvSpPr>
          <p:nvPr>
            <p:ph type="body" idx="1"/>
          </p:nvPr>
        </p:nvSpPr>
        <p:spPr>
          <a:xfrm>
            <a:off x="728075" y="1830375"/>
            <a:ext cx="8104200" cy="4261200"/>
          </a:xfrm>
          <a:prstGeom prst="rect">
            <a:avLst/>
          </a:prstGeom>
        </p:spPr>
        <p:txBody>
          <a:bodyPr spcFirstLastPara="1" wrap="square" lIns="91425" tIns="91425" rIns="91425" bIns="91425" anchor="t" anchorCtr="0">
            <a:noAutofit/>
          </a:bodyPr>
          <a:lstStyle/>
          <a:p>
            <a:pPr marL="342900" lvl="0" indent="-88900" rtl="0">
              <a:lnSpc>
                <a:spcPct val="100000"/>
              </a:lnSpc>
              <a:spcBef>
                <a:spcPts val="440"/>
              </a:spcBef>
              <a:spcAft>
                <a:spcPts val="0"/>
              </a:spcAft>
              <a:buNone/>
            </a:pPr>
            <a:r>
              <a:rPr lang="nl-NL" b="1">
                <a:solidFill>
                  <a:schemeClr val="accent1"/>
                </a:solidFill>
              </a:rPr>
              <a:t>Model input:</a:t>
            </a:r>
            <a:endParaRPr b="1">
              <a:solidFill>
                <a:schemeClr val="accent1"/>
              </a:solidFill>
            </a:endParaRPr>
          </a:p>
          <a:p>
            <a:pPr marL="342900" lvl="0" indent="-88900" rtl="0">
              <a:lnSpc>
                <a:spcPct val="100000"/>
              </a:lnSpc>
              <a:spcBef>
                <a:spcPts val="440"/>
              </a:spcBef>
              <a:spcAft>
                <a:spcPts val="0"/>
              </a:spcAft>
              <a:buNone/>
            </a:pPr>
            <a:r>
              <a:rPr lang="nl-NL" sz="2400" i="1" err="1">
                <a:latin typeface="Times New Roman"/>
                <a:ea typeface="Times New Roman"/>
                <a:cs typeface="Times New Roman"/>
                <a:sym typeface="Times New Roman"/>
              </a:rPr>
              <a:t>p</a:t>
            </a:r>
            <a:r>
              <a:rPr lang="nl-NL" sz="2400" i="1" baseline="-25000" err="1">
                <a:latin typeface="Times New Roman"/>
                <a:ea typeface="Times New Roman"/>
                <a:cs typeface="Times New Roman"/>
                <a:sym typeface="Times New Roman"/>
              </a:rPr>
              <a:t>HS</a:t>
            </a:r>
            <a:r>
              <a:rPr lang="nl-NL"/>
              <a:t>:  </a:t>
            </a:r>
            <a:r>
              <a:rPr lang="nl-NL" err="1"/>
              <a:t>transition</a:t>
            </a:r>
            <a:r>
              <a:rPr lang="nl-NL"/>
              <a:t> </a:t>
            </a:r>
            <a:r>
              <a:rPr lang="nl-NL" err="1"/>
              <a:t>probability</a:t>
            </a:r>
            <a:r>
              <a:rPr lang="nl-NL"/>
              <a:t> </a:t>
            </a:r>
            <a:r>
              <a:rPr lang="nl-NL" err="1"/>
              <a:t>from</a:t>
            </a:r>
            <a:r>
              <a:rPr lang="nl-NL"/>
              <a:t> </a:t>
            </a:r>
            <a:r>
              <a:rPr lang="nl-NL" i="1" err="1">
                <a:latin typeface="Times New Roman"/>
                <a:ea typeface="Times New Roman"/>
                <a:cs typeface="Times New Roman"/>
                <a:sym typeface="Times New Roman"/>
              </a:rPr>
              <a:t>Healthy</a:t>
            </a:r>
            <a:r>
              <a:rPr lang="nl-NL"/>
              <a:t> </a:t>
            </a:r>
            <a:r>
              <a:rPr lang="nl-NL" err="1"/>
              <a:t>to</a:t>
            </a:r>
            <a:r>
              <a:rPr lang="nl-NL"/>
              <a:t> </a:t>
            </a:r>
            <a:r>
              <a:rPr lang="nl-NL" i="1">
                <a:latin typeface="Times New Roman"/>
                <a:ea typeface="Times New Roman"/>
                <a:cs typeface="Times New Roman"/>
                <a:sym typeface="Times New Roman"/>
              </a:rPr>
              <a:t>Sick</a:t>
            </a:r>
            <a:endParaRPr i="1">
              <a:latin typeface="Times New Roman"/>
              <a:ea typeface="Times New Roman"/>
              <a:cs typeface="Times New Roman"/>
              <a:sym typeface="Times New Roman"/>
            </a:endParaRPr>
          </a:p>
          <a:p>
            <a:pPr marL="342900" lvl="0" indent="-88900" rtl="0">
              <a:lnSpc>
                <a:spcPct val="100000"/>
              </a:lnSpc>
              <a:spcBef>
                <a:spcPts val="440"/>
              </a:spcBef>
              <a:spcAft>
                <a:spcPts val="0"/>
              </a:spcAft>
              <a:buNone/>
            </a:pPr>
            <a:r>
              <a:rPr lang="nl-NL" i="1" err="1">
                <a:latin typeface="Times New Roman"/>
                <a:ea typeface="Times New Roman"/>
                <a:cs typeface="Times New Roman"/>
                <a:sym typeface="Times New Roman"/>
              </a:rPr>
              <a:t>p</a:t>
            </a:r>
            <a:r>
              <a:rPr lang="nl-NL" i="1" baseline="-25000" err="1">
                <a:latin typeface="Times New Roman"/>
                <a:ea typeface="Times New Roman"/>
                <a:cs typeface="Times New Roman"/>
                <a:sym typeface="Times New Roman"/>
              </a:rPr>
              <a:t>HD</a:t>
            </a:r>
            <a:r>
              <a:rPr lang="nl-NL"/>
              <a:t>: 	</a:t>
            </a:r>
            <a:r>
              <a:rPr lang="nl-NL" err="1"/>
              <a:t>transition</a:t>
            </a:r>
            <a:r>
              <a:rPr lang="nl-NL"/>
              <a:t> </a:t>
            </a:r>
            <a:r>
              <a:rPr lang="nl-NL" err="1"/>
              <a:t>probability</a:t>
            </a:r>
            <a:r>
              <a:rPr lang="nl-NL"/>
              <a:t> </a:t>
            </a:r>
            <a:r>
              <a:rPr lang="nl-NL" i="1" err="1">
                <a:latin typeface="Times New Roman"/>
                <a:ea typeface="Times New Roman"/>
                <a:cs typeface="Times New Roman"/>
                <a:sym typeface="Times New Roman"/>
              </a:rPr>
              <a:t>Healthy</a:t>
            </a:r>
            <a:r>
              <a:rPr lang="nl-NL"/>
              <a:t> </a:t>
            </a:r>
            <a:r>
              <a:rPr lang="nl-NL" err="1"/>
              <a:t>to</a:t>
            </a:r>
            <a:r>
              <a:rPr lang="nl-NL"/>
              <a:t> </a:t>
            </a:r>
            <a:r>
              <a:rPr lang="nl-NL" i="1">
                <a:latin typeface="Times New Roman"/>
                <a:ea typeface="Times New Roman"/>
                <a:cs typeface="Times New Roman"/>
                <a:sym typeface="Times New Roman"/>
              </a:rPr>
              <a:t>Dead</a:t>
            </a:r>
            <a:endParaRPr i="1">
              <a:latin typeface="Times New Roman"/>
              <a:ea typeface="Times New Roman"/>
              <a:cs typeface="Times New Roman"/>
              <a:sym typeface="Times New Roman"/>
            </a:endParaRPr>
          </a:p>
          <a:p>
            <a:pPr marL="342900" lvl="0" indent="-88900" rtl="0">
              <a:lnSpc>
                <a:spcPct val="100000"/>
              </a:lnSpc>
              <a:spcBef>
                <a:spcPts val="800"/>
              </a:spcBef>
              <a:spcAft>
                <a:spcPts val="0"/>
              </a:spcAft>
              <a:buNone/>
            </a:pPr>
            <a:r>
              <a:rPr lang="nl-NL" i="1" err="1">
                <a:latin typeface="Times New Roman"/>
                <a:ea typeface="Times New Roman"/>
                <a:cs typeface="Times New Roman"/>
                <a:sym typeface="Times New Roman"/>
              </a:rPr>
              <a:t>p</a:t>
            </a:r>
            <a:r>
              <a:rPr lang="nl-NL" i="1" baseline="-25000" err="1">
                <a:latin typeface="Times New Roman"/>
                <a:ea typeface="Times New Roman"/>
                <a:cs typeface="Times New Roman"/>
                <a:sym typeface="Times New Roman"/>
              </a:rPr>
              <a:t>SD</a:t>
            </a:r>
            <a:r>
              <a:rPr lang="nl-NL"/>
              <a:t>:  </a:t>
            </a:r>
            <a:r>
              <a:rPr lang="nl-NL" err="1"/>
              <a:t>transition</a:t>
            </a:r>
            <a:r>
              <a:rPr lang="nl-NL"/>
              <a:t> </a:t>
            </a:r>
            <a:r>
              <a:rPr lang="nl-NL" err="1"/>
              <a:t>probability</a:t>
            </a:r>
            <a:r>
              <a:rPr lang="nl-NL"/>
              <a:t> </a:t>
            </a:r>
            <a:r>
              <a:rPr lang="nl-NL" i="1">
                <a:latin typeface="Times New Roman"/>
                <a:ea typeface="Times New Roman"/>
                <a:cs typeface="Times New Roman"/>
                <a:sym typeface="Times New Roman"/>
              </a:rPr>
              <a:t>Sick</a:t>
            </a:r>
            <a:r>
              <a:rPr lang="nl-NL"/>
              <a:t> </a:t>
            </a:r>
            <a:r>
              <a:rPr lang="nl-NL" err="1"/>
              <a:t>to</a:t>
            </a:r>
            <a:r>
              <a:rPr lang="nl-NL"/>
              <a:t> </a:t>
            </a:r>
            <a:r>
              <a:rPr lang="nl-NL" i="1">
                <a:latin typeface="Times New Roman"/>
                <a:ea typeface="Times New Roman"/>
                <a:cs typeface="Times New Roman"/>
                <a:sym typeface="Times New Roman"/>
              </a:rPr>
              <a:t>Dead</a:t>
            </a:r>
            <a:endParaRPr i="1">
              <a:latin typeface="Times New Roman"/>
              <a:ea typeface="Times New Roman"/>
              <a:cs typeface="Times New Roman"/>
              <a:sym typeface="Times New Roman"/>
            </a:endParaRPr>
          </a:p>
          <a:p>
            <a:pPr marL="342900" lvl="0" indent="-88900" rtl="0">
              <a:lnSpc>
                <a:spcPct val="100000"/>
              </a:lnSpc>
              <a:spcBef>
                <a:spcPts val="800"/>
              </a:spcBef>
              <a:spcAft>
                <a:spcPts val="0"/>
              </a:spcAft>
              <a:buNone/>
            </a:pPr>
            <a:r>
              <a:rPr lang="nl-NL" sz="2400" i="1" err="1">
                <a:latin typeface="Times New Roman"/>
                <a:ea typeface="Times New Roman"/>
                <a:cs typeface="Times New Roman"/>
                <a:sym typeface="Times New Roman"/>
              </a:rPr>
              <a:t>c</a:t>
            </a:r>
            <a:r>
              <a:rPr lang="nl-NL" sz="2400" i="1" baseline="-25000" err="1">
                <a:latin typeface="Times New Roman"/>
                <a:ea typeface="Times New Roman"/>
                <a:cs typeface="Times New Roman"/>
                <a:sym typeface="Times New Roman"/>
              </a:rPr>
              <a:t>H</a:t>
            </a:r>
            <a:r>
              <a:rPr lang="nl-NL"/>
              <a:t>:   </a:t>
            </a:r>
            <a:r>
              <a:rPr lang="nl-NL" err="1"/>
              <a:t>cost</a:t>
            </a:r>
            <a:r>
              <a:rPr lang="nl-NL"/>
              <a:t> of </a:t>
            </a:r>
            <a:r>
              <a:rPr lang="nl-NL" err="1"/>
              <a:t>being</a:t>
            </a:r>
            <a:r>
              <a:rPr lang="nl-NL"/>
              <a:t> in state </a:t>
            </a:r>
            <a:r>
              <a:rPr lang="nl-NL" i="1" err="1">
                <a:latin typeface="Times New Roman"/>
                <a:ea typeface="Times New Roman"/>
                <a:cs typeface="Times New Roman"/>
                <a:sym typeface="Times New Roman"/>
              </a:rPr>
              <a:t>Healthy</a:t>
            </a:r>
            <a:endParaRPr i="1">
              <a:latin typeface="Times New Roman"/>
              <a:ea typeface="Times New Roman"/>
              <a:cs typeface="Times New Roman"/>
              <a:sym typeface="Times New Roman"/>
            </a:endParaRPr>
          </a:p>
          <a:p>
            <a:pPr marL="342900" lvl="0" indent="-88900" rtl="0">
              <a:spcBef>
                <a:spcPts val="800"/>
              </a:spcBef>
              <a:spcAft>
                <a:spcPts val="0"/>
              </a:spcAft>
              <a:buNone/>
            </a:pPr>
            <a:r>
              <a:rPr lang="nl-NL" sz="2400" i="1" err="1">
                <a:latin typeface="Times New Roman"/>
                <a:ea typeface="Times New Roman"/>
                <a:cs typeface="Times New Roman"/>
                <a:sym typeface="Times New Roman"/>
              </a:rPr>
              <a:t>c</a:t>
            </a:r>
            <a:r>
              <a:rPr lang="nl-NL" sz="2400" i="1" baseline="-25000" err="1">
                <a:latin typeface="Times New Roman"/>
                <a:ea typeface="Times New Roman"/>
                <a:cs typeface="Times New Roman"/>
                <a:sym typeface="Times New Roman"/>
              </a:rPr>
              <a:t>S</a:t>
            </a:r>
            <a:r>
              <a:rPr lang="nl-NL"/>
              <a:t>:   </a:t>
            </a:r>
            <a:r>
              <a:rPr lang="nl-NL" err="1"/>
              <a:t>cost</a:t>
            </a:r>
            <a:r>
              <a:rPr lang="nl-NL"/>
              <a:t> of </a:t>
            </a:r>
            <a:r>
              <a:rPr lang="nl-NL" err="1"/>
              <a:t>being</a:t>
            </a:r>
            <a:r>
              <a:rPr lang="nl-NL"/>
              <a:t> in state </a:t>
            </a:r>
            <a:r>
              <a:rPr lang="nl-NL" i="1">
                <a:latin typeface="Times New Roman"/>
                <a:ea typeface="Times New Roman"/>
                <a:cs typeface="Times New Roman"/>
                <a:sym typeface="Times New Roman"/>
              </a:rPr>
              <a:t>Sick</a:t>
            </a:r>
            <a:endParaRPr i="1">
              <a:latin typeface="Times New Roman"/>
              <a:ea typeface="Times New Roman"/>
              <a:cs typeface="Times New Roman"/>
              <a:sym typeface="Times New Roman"/>
            </a:endParaRPr>
          </a:p>
          <a:p>
            <a:pPr marL="342900" lvl="0" indent="-88900" rtl="0">
              <a:spcBef>
                <a:spcPts val="800"/>
              </a:spcBef>
              <a:spcAft>
                <a:spcPts val="0"/>
              </a:spcAft>
              <a:buNone/>
            </a:pPr>
            <a:r>
              <a:rPr lang="nl-NL" sz="2400" i="1" err="1">
                <a:latin typeface="Times New Roman"/>
                <a:ea typeface="Times New Roman"/>
                <a:cs typeface="Times New Roman"/>
                <a:sym typeface="Times New Roman"/>
              </a:rPr>
              <a:t>e</a:t>
            </a:r>
            <a:r>
              <a:rPr lang="nl-NL" sz="2400" i="1" baseline="-25000" err="1">
                <a:latin typeface="Times New Roman"/>
                <a:ea typeface="Times New Roman"/>
                <a:cs typeface="Times New Roman"/>
                <a:sym typeface="Times New Roman"/>
              </a:rPr>
              <a:t>H</a:t>
            </a:r>
            <a:r>
              <a:rPr lang="nl-NL"/>
              <a:t>:   </a:t>
            </a:r>
            <a:r>
              <a:rPr lang="nl-NL" err="1"/>
              <a:t>outcomes</a:t>
            </a:r>
            <a:r>
              <a:rPr lang="nl-NL"/>
              <a:t> </a:t>
            </a:r>
            <a:r>
              <a:rPr lang="nl-NL" err="1"/>
              <a:t>associated</a:t>
            </a:r>
            <a:r>
              <a:rPr lang="nl-NL"/>
              <a:t> </a:t>
            </a:r>
            <a:r>
              <a:rPr lang="nl-NL" err="1"/>
              <a:t>with</a:t>
            </a:r>
            <a:r>
              <a:rPr lang="nl-NL"/>
              <a:t> state </a:t>
            </a:r>
            <a:r>
              <a:rPr lang="en-US" i="1">
                <a:latin typeface="Times New Roman"/>
                <a:ea typeface="Times New Roman"/>
                <a:cs typeface="Times New Roman"/>
                <a:sym typeface="Times New Roman"/>
              </a:rPr>
              <a:t>Healthy</a:t>
            </a:r>
            <a:endParaRPr i="1">
              <a:latin typeface="Times New Roman"/>
              <a:ea typeface="Times New Roman"/>
              <a:cs typeface="Times New Roman"/>
              <a:sym typeface="Times New Roman"/>
            </a:endParaRPr>
          </a:p>
          <a:p>
            <a:pPr marL="342900" lvl="0" indent="-88900" rtl="0">
              <a:lnSpc>
                <a:spcPct val="100000"/>
              </a:lnSpc>
              <a:spcBef>
                <a:spcPts val="800"/>
              </a:spcBef>
              <a:spcAft>
                <a:spcPts val="0"/>
              </a:spcAft>
              <a:buNone/>
            </a:pPr>
            <a:r>
              <a:rPr lang="nl-NL" sz="2400" i="1" err="1">
                <a:latin typeface="Times New Roman"/>
                <a:ea typeface="Times New Roman"/>
                <a:cs typeface="Times New Roman"/>
                <a:sym typeface="Times New Roman"/>
              </a:rPr>
              <a:t>e</a:t>
            </a:r>
            <a:r>
              <a:rPr lang="nl-NL" sz="2400" i="1" baseline="-25000" err="1">
                <a:latin typeface="Times New Roman"/>
                <a:ea typeface="Times New Roman"/>
                <a:cs typeface="Times New Roman"/>
                <a:sym typeface="Times New Roman"/>
              </a:rPr>
              <a:t>S</a:t>
            </a:r>
            <a:r>
              <a:rPr lang="nl-NL"/>
              <a:t>:   </a:t>
            </a:r>
            <a:r>
              <a:rPr lang="nl-NL" err="1"/>
              <a:t>outcomes</a:t>
            </a:r>
            <a:r>
              <a:rPr lang="nl-NL"/>
              <a:t> </a:t>
            </a:r>
            <a:r>
              <a:rPr lang="nl-NL" err="1"/>
              <a:t>associated</a:t>
            </a:r>
            <a:r>
              <a:rPr lang="nl-NL"/>
              <a:t> </a:t>
            </a:r>
            <a:r>
              <a:rPr lang="nl-NL" err="1"/>
              <a:t>with</a:t>
            </a:r>
            <a:r>
              <a:rPr lang="nl-NL"/>
              <a:t> state </a:t>
            </a:r>
            <a:r>
              <a:rPr lang="nl-NL" i="1">
                <a:latin typeface="Times New Roman"/>
                <a:ea typeface="Times New Roman"/>
                <a:cs typeface="Times New Roman"/>
                <a:sym typeface="Times New Roman"/>
              </a:rPr>
              <a:t>Sick</a:t>
            </a:r>
            <a:br>
              <a:rPr lang="nl-NL" i="1"/>
            </a:br>
            <a:endParaRPr i="1"/>
          </a:p>
          <a:p>
            <a:pPr marL="342900" lvl="0" indent="-88900" rtl="0">
              <a:spcBef>
                <a:spcPts val="440"/>
              </a:spcBef>
              <a:spcAft>
                <a:spcPts val="0"/>
              </a:spcAft>
              <a:buNone/>
            </a:pPr>
            <a:r>
              <a:rPr lang="nl-NL"/>
              <a:t> No </a:t>
            </a:r>
            <a:r>
              <a:rPr lang="nl-NL" err="1"/>
              <a:t>cost</a:t>
            </a:r>
            <a:r>
              <a:rPr lang="nl-NL"/>
              <a:t> or </a:t>
            </a:r>
            <a:r>
              <a:rPr lang="nl-NL" err="1"/>
              <a:t>disutility</a:t>
            </a:r>
            <a:r>
              <a:rPr lang="nl-NL"/>
              <a:t> </a:t>
            </a:r>
            <a:r>
              <a:rPr lang="nl-NL" err="1"/>
              <a:t>associated</a:t>
            </a:r>
            <a:r>
              <a:rPr lang="nl-NL"/>
              <a:t> </a:t>
            </a:r>
            <a:r>
              <a:rPr lang="nl-NL" err="1"/>
              <a:t>with</a:t>
            </a:r>
            <a:r>
              <a:rPr lang="nl-NL"/>
              <a:t> </a:t>
            </a:r>
            <a:r>
              <a:rPr lang="nl-NL" err="1"/>
              <a:t>death</a:t>
            </a:r>
            <a:endParaRPr/>
          </a:p>
        </p:txBody>
      </p:sp>
      <p:sp>
        <p:nvSpPr>
          <p:cNvPr id="861" name="Shape 861"/>
          <p:cNvSpPr txBox="1">
            <a:spLocks noGrp="1"/>
          </p:cNvSpPr>
          <p:nvPr>
            <p:ph type="sldNum" idx="12"/>
          </p:nvPr>
        </p:nvSpPr>
        <p:spPr>
          <a:prstGeom prst="rect">
            <a:avLst/>
          </a:prstGeom>
        </p:spPr>
        <p:txBody>
          <a:bodyPr spcFirstLastPara="1" wrap="square" lIns="0" tIns="0" rIns="0" bIns="0" anchor="ctr" anchorCtr="0">
            <a:noAutofit/>
          </a:bodyPr>
          <a:lstStyle/>
          <a:p>
            <a:pPr marL="0" lvl="0" indent="0">
              <a:spcBef>
                <a:spcPts val="0"/>
              </a:spcBef>
              <a:spcAft>
                <a:spcPts val="0"/>
              </a:spcAft>
              <a:buNone/>
            </a:pPr>
            <a:fld id="{00000000-1234-1234-1234-123412341234}" type="slidenum">
              <a:rPr lang="nl-NL"/>
              <a:t>53</a:t>
            </a:fld>
            <a:endParaRPr/>
          </a:p>
        </p:txBody>
      </p:sp>
    </p:spTree>
    <p:extLst>
      <p:ext uri="{BB962C8B-B14F-4D97-AF65-F5344CB8AC3E}">
        <p14:creationId xmlns:p14="http://schemas.microsoft.com/office/powerpoint/2010/main" val="1671413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892"/>
        <p:cNvGrpSpPr/>
        <p:nvPr/>
      </p:nvGrpSpPr>
      <p:grpSpPr>
        <a:xfrm>
          <a:off x="0" y="0"/>
          <a:ext cx="0" cy="0"/>
          <a:chOff x="0" y="0"/>
          <a:chExt cx="0" cy="0"/>
        </a:xfrm>
      </p:grpSpPr>
      <p:sp>
        <p:nvSpPr>
          <p:cNvPr id="893" name="Shape 8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NL"/>
              <a:t>Matrix Implementation of the Markov Model</a:t>
            </a:r>
            <a:endParaRPr/>
          </a:p>
        </p:txBody>
      </p:sp>
      <p:sp>
        <p:nvSpPr>
          <p:cNvPr id="894" name="Shape 894"/>
          <p:cNvSpPr txBox="1">
            <a:spLocks noGrp="1"/>
          </p:cNvSpPr>
          <p:nvPr>
            <p:ph idx="1"/>
          </p:nvPr>
        </p:nvSpPr>
        <p:spPr>
          <a:xfrm>
            <a:off x="840432" y="1600200"/>
            <a:ext cx="7620000" cy="48006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r>
              <a:rPr lang="nl-NL" err="1">
                <a:solidFill>
                  <a:srgbClr val="004D99"/>
                </a:solidFill>
              </a:rPr>
              <a:t>Transition</a:t>
            </a:r>
            <a:r>
              <a:rPr lang="nl-NL">
                <a:solidFill>
                  <a:srgbClr val="004D99"/>
                </a:solidFill>
              </a:rPr>
              <a:t> </a:t>
            </a:r>
            <a:r>
              <a:rPr lang="nl-NL" err="1">
                <a:solidFill>
                  <a:srgbClr val="004D99"/>
                </a:solidFill>
              </a:rPr>
              <a:t>probability</a:t>
            </a:r>
            <a:r>
              <a:rPr lang="nl-NL">
                <a:solidFill>
                  <a:srgbClr val="004D99"/>
                </a:solidFill>
              </a:rPr>
              <a:t> matrix</a:t>
            </a:r>
            <a:endParaRPr>
              <a:solidFill>
                <a:srgbClr val="004D99"/>
              </a:solidFill>
            </a:endParaRPr>
          </a:p>
          <a:p>
            <a:pPr marL="0" lvl="0" indent="0" rtl="0">
              <a:spcBef>
                <a:spcPts val="440"/>
              </a:spcBef>
              <a:spcAft>
                <a:spcPts val="0"/>
              </a:spcAft>
              <a:buNone/>
            </a:pPr>
            <a:endParaRPr/>
          </a:p>
          <a:p>
            <a:pPr marL="0" lvl="0" indent="0" rtl="0">
              <a:spcBef>
                <a:spcPts val="440"/>
              </a:spcBef>
              <a:spcAft>
                <a:spcPts val="0"/>
              </a:spcAft>
              <a:buNone/>
            </a:pPr>
            <a:endParaRPr/>
          </a:p>
          <a:p>
            <a:pPr marL="0" lvl="0" indent="0" rtl="0">
              <a:spcBef>
                <a:spcPts val="440"/>
              </a:spcBef>
              <a:spcAft>
                <a:spcPts val="0"/>
              </a:spcAft>
              <a:buNone/>
            </a:pPr>
            <a:endParaRPr/>
          </a:p>
          <a:p>
            <a:pPr marL="0" lvl="0" indent="0" rtl="0">
              <a:spcBef>
                <a:spcPts val="440"/>
              </a:spcBef>
              <a:spcAft>
                <a:spcPts val="0"/>
              </a:spcAft>
              <a:buNone/>
            </a:pPr>
            <a:endParaRPr/>
          </a:p>
          <a:p>
            <a:pPr marL="0" lvl="0" indent="0" rtl="0">
              <a:spcBef>
                <a:spcPts val="440"/>
              </a:spcBef>
              <a:spcAft>
                <a:spcPts val="0"/>
              </a:spcAft>
              <a:buNone/>
            </a:pPr>
            <a:endParaRPr/>
          </a:p>
          <a:p>
            <a:pPr marL="0" lvl="0" indent="0" rtl="0">
              <a:spcBef>
                <a:spcPts val="440"/>
              </a:spcBef>
              <a:spcAft>
                <a:spcPts val="0"/>
              </a:spcAft>
              <a:buNone/>
            </a:pPr>
            <a:endParaRPr/>
          </a:p>
          <a:p>
            <a:pPr marL="0" lvl="0" indent="0" rtl="0">
              <a:spcBef>
                <a:spcPts val="440"/>
              </a:spcBef>
              <a:spcAft>
                <a:spcPts val="0"/>
              </a:spcAft>
              <a:buNone/>
            </a:pPr>
            <a:r>
              <a:rPr lang="nl-NL">
                <a:solidFill>
                  <a:srgbClr val="004D99"/>
                </a:solidFill>
              </a:rPr>
              <a:t>Vector of </a:t>
            </a:r>
            <a:r>
              <a:rPr lang="nl-NL" err="1">
                <a:solidFill>
                  <a:srgbClr val="004D99"/>
                </a:solidFill>
              </a:rPr>
              <a:t>cycle’s</a:t>
            </a:r>
            <a:r>
              <a:rPr lang="nl-NL">
                <a:solidFill>
                  <a:srgbClr val="004D99"/>
                </a:solidFill>
              </a:rPr>
              <a:t> </a:t>
            </a:r>
            <a:r>
              <a:rPr lang="nl-NL" err="1">
                <a:solidFill>
                  <a:srgbClr val="004D99"/>
                </a:solidFill>
              </a:rPr>
              <a:t>cost</a:t>
            </a:r>
            <a:r>
              <a:rPr lang="nl-NL">
                <a:solidFill>
                  <a:srgbClr val="004D99"/>
                </a:solidFill>
              </a:rPr>
              <a:t>/</a:t>
            </a:r>
            <a:r>
              <a:rPr lang="nl-NL" err="1">
                <a:solidFill>
                  <a:srgbClr val="004D99"/>
                </a:solidFill>
              </a:rPr>
              <a:t>outcomes</a:t>
            </a:r>
            <a:endParaRPr>
              <a:solidFill>
                <a:srgbClr val="004D99"/>
              </a:solidFill>
            </a:endParaRPr>
          </a:p>
        </p:txBody>
      </p:sp>
      <p:sp>
        <p:nvSpPr>
          <p:cNvPr id="895" name="Shape 895"/>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54</a:t>
            </a:fld>
            <a:endParaRPr/>
          </a:p>
        </p:txBody>
      </p:sp>
      <mc:AlternateContent xmlns:mc="http://schemas.openxmlformats.org/markup-compatibility/2006" xmlns:a14="http://schemas.microsoft.com/office/drawing/2010/main">
        <mc:Choice Requires="a14">
          <p:sp>
            <p:nvSpPr>
              <p:cNvPr id="5" name="TextBox 4"/>
              <p:cNvSpPr txBox="1"/>
              <p:nvPr/>
            </p:nvSpPr>
            <p:spPr>
              <a:xfrm>
                <a:off x="560660" y="2542242"/>
                <a:ext cx="4909212" cy="10060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charset="0"/>
                        </a:rPr>
                        <m:t>𝑃</m:t>
                      </m:r>
                      <m:r>
                        <a:rPr lang="en-US" sz="2200" b="0" i="1" smtClean="0">
                          <a:latin typeface="Cambria Math" charset="0"/>
                        </a:rPr>
                        <m:t>= </m:t>
                      </m:r>
                      <m:d>
                        <m:dPr>
                          <m:begChr m:val="["/>
                          <m:endChr m:val="]"/>
                          <m:ctrlPr>
                            <a:rPr lang="mr-IN" sz="2200" b="0" i="1" smtClean="0">
                              <a:latin typeface="Cambria Math" panose="02040503050406030204" pitchFamily="18" charset="0"/>
                            </a:rPr>
                          </m:ctrlPr>
                        </m:dPr>
                        <m:e>
                          <m:m>
                            <m:mPr>
                              <m:mcs>
                                <m:mc>
                                  <m:mcPr>
                                    <m:count m:val="3"/>
                                    <m:mcJc m:val="center"/>
                                  </m:mcPr>
                                </m:mc>
                              </m:mcs>
                              <m:ctrlPr>
                                <a:rPr lang="uk-UA" sz="2200" b="0" i="1" smtClean="0">
                                  <a:latin typeface="Cambria Math" panose="02040503050406030204" pitchFamily="18" charset="0"/>
                                </a:rPr>
                              </m:ctrlPr>
                            </m:mPr>
                            <m:mr>
                              <m:e>
                                <m:r>
                                  <m:rPr>
                                    <m:brk m:alnAt="7"/>
                                  </m:rPr>
                                  <a:rPr lang="en-US" sz="2200" b="0" i="1" smtClean="0">
                                    <a:latin typeface="Cambria Math" charset="0"/>
                                  </a:rPr>
                                  <m:t>1</m:t>
                                </m:r>
                                <m:r>
                                  <a:rPr lang="en-US" sz="2200" b="0" i="1" smtClean="0">
                                    <a:latin typeface="Cambria Math" charset="0"/>
                                  </a:rPr>
                                  <m:t>−</m:t>
                                </m:r>
                                <m:sSub>
                                  <m:sSubPr>
                                    <m:ctrlPr>
                                      <a:rPr lang="en-US" sz="2200" b="0" i="1" smtClean="0">
                                        <a:latin typeface="Cambria Math" panose="02040503050406030204" pitchFamily="18" charset="0"/>
                                      </a:rPr>
                                    </m:ctrlPr>
                                  </m:sSubPr>
                                  <m:e>
                                    <m:r>
                                      <a:rPr lang="en-US" sz="2200" b="0" i="1" smtClean="0">
                                        <a:latin typeface="Cambria Math" charset="0"/>
                                      </a:rPr>
                                      <m:t>𝑝</m:t>
                                    </m:r>
                                  </m:e>
                                  <m:sub>
                                    <m:r>
                                      <a:rPr lang="en-US" sz="2200" b="0" i="1" smtClean="0">
                                        <a:latin typeface="Cambria Math" charset="0"/>
                                      </a:rPr>
                                      <m:t>𝐻𝑆</m:t>
                                    </m:r>
                                  </m:sub>
                                </m:sSub>
                                <m:r>
                                  <m:rPr>
                                    <m:brk m:alnAt="7"/>
                                  </m:rPr>
                                  <a:rPr lang="en-US" sz="2200" b="0" i="1" smtClean="0">
                                    <a:latin typeface="Cambria Math" charset="0"/>
                                  </a:rPr>
                                  <m:t>−</m:t>
                                </m:r>
                                <m:sSub>
                                  <m:sSubPr>
                                    <m:ctrlPr>
                                      <a:rPr lang="en-US" sz="2200" b="0" i="1" smtClean="0">
                                        <a:latin typeface="Cambria Math" panose="02040503050406030204" pitchFamily="18" charset="0"/>
                                      </a:rPr>
                                    </m:ctrlPr>
                                  </m:sSubPr>
                                  <m:e>
                                    <m:r>
                                      <a:rPr lang="en-US" sz="2200" b="0" i="1" smtClean="0">
                                        <a:latin typeface="Cambria Math" charset="0"/>
                                      </a:rPr>
                                      <m:t>𝑝</m:t>
                                    </m:r>
                                  </m:e>
                                  <m:sub>
                                    <m:r>
                                      <a:rPr lang="en-US" sz="2200" b="0" i="1" smtClean="0">
                                        <a:latin typeface="Cambria Math" charset="0"/>
                                      </a:rPr>
                                      <m:t>𝐻𝐷</m:t>
                                    </m:r>
                                  </m:sub>
                                </m:sSub>
                              </m:e>
                              <m:e>
                                <m:sSub>
                                  <m:sSubPr>
                                    <m:ctrlPr>
                                      <a:rPr lang="en-US" sz="2200" i="1">
                                        <a:latin typeface="Cambria Math" panose="02040503050406030204" pitchFamily="18" charset="0"/>
                                      </a:rPr>
                                    </m:ctrlPr>
                                  </m:sSubPr>
                                  <m:e>
                                    <m:r>
                                      <a:rPr lang="en-US" sz="2200" i="1">
                                        <a:latin typeface="Cambria Math" charset="0"/>
                                      </a:rPr>
                                      <m:t>𝑝</m:t>
                                    </m:r>
                                  </m:e>
                                  <m:sub>
                                    <m:r>
                                      <a:rPr lang="en-US" sz="2200" i="1">
                                        <a:latin typeface="Cambria Math" charset="0"/>
                                      </a:rPr>
                                      <m:t>𝐻𝑆</m:t>
                                    </m:r>
                                  </m:sub>
                                </m:sSub>
                              </m:e>
                              <m:e>
                                <m:sSub>
                                  <m:sSubPr>
                                    <m:ctrlPr>
                                      <a:rPr lang="en-US" sz="2200" i="1">
                                        <a:latin typeface="Cambria Math" panose="02040503050406030204" pitchFamily="18" charset="0"/>
                                      </a:rPr>
                                    </m:ctrlPr>
                                  </m:sSubPr>
                                  <m:e>
                                    <m:r>
                                      <a:rPr lang="en-US" sz="2200" i="1">
                                        <a:latin typeface="Cambria Math" charset="0"/>
                                      </a:rPr>
                                      <m:t>𝑝</m:t>
                                    </m:r>
                                  </m:e>
                                  <m:sub>
                                    <m:r>
                                      <a:rPr lang="en-US" sz="2200" i="1">
                                        <a:latin typeface="Cambria Math" charset="0"/>
                                      </a:rPr>
                                      <m:t>𝐻𝐷</m:t>
                                    </m:r>
                                  </m:sub>
                                </m:sSub>
                              </m:e>
                            </m:mr>
                            <m:mr>
                              <m:e>
                                <m:r>
                                  <a:rPr lang="en-US" sz="2200" b="0" i="1" smtClean="0">
                                    <a:latin typeface="Cambria Math" charset="0"/>
                                  </a:rPr>
                                  <m:t>0</m:t>
                                </m:r>
                              </m:e>
                              <m:e>
                                <m:r>
                                  <a:rPr lang="en-US" sz="2200" b="0" i="1" smtClean="0">
                                    <a:latin typeface="Cambria Math" charset="0"/>
                                  </a:rPr>
                                  <m:t>1−</m:t>
                                </m:r>
                                <m:sSub>
                                  <m:sSubPr>
                                    <m:ctrlPr>
                                      <a:rPr lang="en-US" sz="2200" i="1">
                                        <a:latin typeface="Cambria Math" panose="02040503050406030204" pitchFamily="18" charset="0"/>
                                      </a:rPr>
                                    </m:ctrlPr>
                                  </m:sSubPr>
                                  <m:e>
                                    <m:r>
                                      <a:rPr lang="en-US" sz="2200" i="1">
                                        <a:latin typeface="Cambria Math" charset="0"/>
                                      </a:rPr>
                                      <m:t>𝑝</m:t>
                                    </m:r>
                                  </m:e>
                                  <m:sub>
                                    <m:r>
                                      <a:rPr lang="en-US" sz="2200" b="0" i="1" smtClean="0">
                                        <a:latin typeface="Cambria Math" charset="0"/>
                                      </a:rPr>
                                      <m:t>𝑆</m:t>
                                    </m:r>
                                    <m:r>
                                      <a:rPr lang="en-US" sz="2200" i="1">
                                        <a:latin typeface="Cambria Math" charset="0"/>
                                      </a:rPr>
                                      <m:t>𝐷</m:t>
                                    </m:r>
                                  </m:sub>
                                </m:sSub>
                              </m:e>
                              <m:e>
                                <m:sSub>
                                  <m:sSubPr>
                                    <m:ctrlPr>
                                      <a:rPr lang="en-US" sz="2200" i="1">
                                        <a:latin typeface="Cambria Math" panose="02040503050406030204" pitchFamily="18" charset="0"/>
                                      </a:rPr>
                                    </m:ctrlPr>
                                  </m:sSubPr>
                                  <m:e>
                                    <m:r>
                                      <a:rPr lang="en-US" sz="2200" i="1">
                                        <a:latin typeface="Cambria Math" charset="0"/>
                                      </a:rPr>
                                      <m:t>𝑝</m:t>
                                    </m:r>
                                  </m:e>
                                  <m:sub>
                                    <m:r>
                                      <a:rPr lang="en-US" sz="2200" b="0" i="1" smtClean="0">
                                        <a:latin typeface="Cambria Math" charset="0"/>
                                      </a:rPr>
                                      <m:t>𝑆</m:t>
                                    </m:r>
                                    <m:r>
                                      <a:rPr lang="en-US" sz="2200" i="1">
                                        <a:latin typeface="Cambria Math" charset="0"/>
                                      </a:rPr>
                                      <m:t>𝐷</m:t>
                                    </m:r>
                                  </m:sub>
                                </m:sSub>
                              </m:e>
                            </m:mr>
                            <m:mr>
                              <m:e>
                                <m:r>
                                  <a:rPr lang="en-US" sz="2200" b="0" i="1" smtClean="0">
                                    <a:latin typeface="Cambria Math" charset="0"/>
                                  </a:rPr>
                                  <m:t>0</m:t>
                                </m:r>
                              </m:e>
                              <m:e>
                                <m:r>
                                  <a:rPr lang="en-US" sz="2200" b="0" i="1" smtClean="0">
                                    <a:latin typeface="Cambria Math" charset="0"/>
                                  </a:rPr>
                                  <m:t>0</m:t>
                                </m:r>
                              </m:e>
                              <m:e>
                                <m:r>
                                  <a:rPr lang="en-US" sz="2200" b="0" i="1" smtClean="0">
                                    <a:latin typeface="Cambria Math" charset="0"/>
                                  </a:rPr>
                                  <m:t>1</m:t>
                                </m:r>
                              </m:e>
                            </m:mr>
                          </m:m>
                        </m:e>
                      </m:d>
                    </m:oMath>
                  </m:oMathPara>
                </a14:m>
                <a:endParaRPr lang="en-US" sz="2200"/>
              </a:p>
            </p:txBody>
          </p:sp>
        </mc:Choice>
        <mc:Fallback xmlns="">
          <p:sp>
            <p:nvSpPr>
              <p:cNvPr id="5" name="TextBox 4"/>
              <p:cNvSpPr txBox="1">
                <a:spLocks noRot="1" noChangeAspect="1" noMove="1" noResize="1" noEditPoints="1" noAdjustHandles="1" noChangeArrowheads="1" noChangeShapeType="1" noTextEdit="1"/>
              </p:cNvSpPr>
              <p:nvPr/>
            </p:nvSpPr>
            <p:spPr>
              <a:xfrm>
                <a:off x="560660" y="2542242"/>
                <a:ext cx="4909212" cy="1006045"/>
              </a:xfrm>
              <a:prstGeom prst="rect">
                <a:avLst/>
              </a:prstGeom>
              <a:blipFill rotWithShape="0">
                <a:blip r:embed="rId4"/>
                <a:stretch>
                  <a:fillRect/>
                </a:stretch>
              </a:blipFill>
            </p:spPr>
            <p:txBody>
              <a:bodyPr/>
              <a:lstStyle/>
              <a:p>
                <a:r>
                  <a:rPr lang="en-US">
                    <a:noFill/>
                  </a:rPr>
                  <a:t> </a:t>
                </a:r>
              </a:p>
            </p:txBody>
          </p:sp>
        </mc:Fallback>
      </mc:AlternateContent>
      <p:sp>
        <p:nvSpPr>
          <p:cNvPr id="7" name="TextBox 6"/>
          <p:cNvSpPr txBox="1"/>
          <p:nvPr/>
        </p:nvSpPr>
        <p:spPr>
          <a:xfrm>
            <a:off x="1923813" y="2141901"/>
            <a:ext cx="3132589" cy="369332"/>
          </a:xfrm>
          <a:prstGeom prst="rect">
            <a:avLst/>
          </a:prstGeom>
          <a:noFill/>
        </p:spPr>
        <p:txBody>
          <a:bodyPr wrap="none" rtlCol="0">
            <a:spAutoFit/>
          </a:bodyPr>
          <a:lstStyle/>
          <a:p>
            <a:r>
              <a:rPr lang="en-US" b="1"/>
              <a:t>H		S	D</a:t>
            </a:r>
          </a:p>
        </p:txBody>
      </p:sp>
      <p:sp>
        <p:nvSpPr>
          <p:cNvPr id="14" name="TextBox 13"/>
          <p:cNvSpPr txBox="1"/>
          <p:nvPr/>
        </p:nvSpPr>
        <p:spPr>
          <a:xfrm>
            <a:off x="5290470" y="2582810"/>
            <a:ext cx="711895" cy="923330"/>
          </a:xfrm>
          <a:prstGeom prst="rect">
            <a:avLst/>
          </a:prstGeom>
          <a:noFill/>
        </p:spPr>
        <p:txBody>
          <a:bodyPr wrap="square" rtlCol="0">
            <a:spAutoFit/>
          </a:bodyPr>
          <a:lstStyle/>
          <a:p>
            <a:r>
              <a:rPr lang="en-US" b="1"/>
              <a:t>H</a:t>
            </a:r>
          </a:p>
          <a:p>
            <a:r>
              <a:rPr lang="en-US" b="1"/>
              <a:t>S</a:t>
            </a:r>
          </a:p>
          <a:p>
            <a:r>
              <a:rPr lang="en-US" b="1"/>
              <a:t>D</a:t>
            </a:r>
          </a:p>
        </p:txBody>
      </p:sp>
      <p:sp>
        <p:nvSpPr>
          <p:cNvPr id="15" name="TextBox 14"/>
          <p:cNvSpPr txBox="1"/>
          <p:nvPr/>
        </p:nvSpPr>
        <p:spPr>
          <a:xfrm>
            <a:off x="5076636" y="5295144"/>
            <a:ext cx="711895" cy="923330"/>
          </a:xfrm>
          <a:prstGeom prst="rect">
            <a:avLst/>
          </a:prstGeom>
          <a:noFill/>
        </p:spPr>
        <p:txBody>
          <a:bodyPr wrap="square" rtlCol="0">
            <a:spAutoFit/>
          </a:bodyPr>
          <a:lstStyle/>
          <a:p>
            <a:r>
              <a:rPr lang="en-US" b="1"/>
              <a:t>H</a:t>
            </a:r>
          </a:p>
          <a:p>
            <a:r>
              <a:rPr lang="en-US" b="1"/>
              <a:t>S</a:t>
            </a:r>
          </a:p>
          <a:p>
            <a:r>
              <a:rPr lang="en-US" b="1"/>
              <a:t>D</a:t>
            </a:r>
          </a:p>
        </p:txBody>
      </p:sp>
      <p:sp>
        <p:nvSpPr>
          <p:cNvPr id="16" name="TextBox 15"/>
          <p:cNvSpPr txBox="1"/>
          <p:nvPr/>
        </p:nvSpPr>
        <p:spPr>
          <a:xfrm>
            <a:off x="2866579" y="5295144"/>
            <a:ext cx="711895" cy="923330"/>
          </a:xfrm>
          <a:prstGeom prst="rect">
            <a:avLst/>
          </a:prstGeom>
          <a:noFill/>
        </p:spPr>
        <p:txBody>
          <a:bodyPr wrap="square" rtlCol="0">
            <a:spAutoFit/>
          </a:bodyPr>
          <a:lstStyle/>
          <a:p>
            <a:r>
              <a:rPr lang="en-US" b="1"/>
              <a:t>H</a:t>
            </a:r>
          </a:p>
          <a:p>
            <a:r>
              <a:rPr lang="en-US" b="1"/>
              <a:t>S</a:t>
            </a:r>
          </a:p>
          <a:p>
            <a:r>
              <a:rPr lang="en-US" b="1"/>
              <a:t>D</a:t>
            </a:r>
          </a:p>
        </p:txBody>
      </p:sp>
      <mc:AlternateContent xmlns:mc="http://schemas.openxmlformats.org/markup-compatibility/2006" xmlns:a14="http://schemas.microsoft.com/office/drawing/2010/main">
        <mc:Choice Requires="a14">
          <p:sp>
            <p:nvSpPr>
              <p:cNvPr id="8" name="TextBox 7"/>
              <p:cNvSpPr txBox="1"/>
              <p:nvPr/>
            </p:nvSpPr>
            <p:spPr>
              <a:xfrm>
                <a:off x="1374378" y="5286584"/>
                <a:ext cx="1754832" cy="9404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charset="0"/>
                        </a:rPr>
                        <m:t>𝐶</m:t>
                      </m:r>
                      <m:r>
                        <a:rPr lang="en-US" sz="2200" b="0" i="1" smtClean="0">
                          <a:latin typeface="Cambria Math" charset="0"/>
                        </a:rPr>
                        <m:t>= </m:t>
                      </m:r>
                      <m:d>
                        <m:dPr>
                          <m:begChr m:val="["/>
                          <m:endChr m:val="]"/>
                          <m:ctrlPr>
                            <a:rPr lang="mr-IN" sz="2200" b="0" i="1" smtClean="0">
                              <a:latin typeface="Cambria Math" panose="02040503050406030204" pitchFamily="18" charset="0"/>
                            </a:rPr>
                          </m:ctrlPr>
                        </m:dPr>
                        <m:e>
                          <m:m>
                            <m:mPr>
                              <m:mcs>
                                <m:mc>
                                  <m:mcPr>
                                    <m:count m:val="1"/>
                                    <m:mcJc m:val="center"/>
                                  </m:mcPr>
                                </m:mc>
                              </m:mcs>
                              <m:ctrlPr>
                                <a:rPr lang="mr-IN" sz="2200" b="0" i="1" smtClean="0">
                                  <a:latin typeface="Cambria Math" panose="02040503050406030204" pitchFamily="18" charset="0"/>
                                </a:rPr>
                              </m:ctrlPr>
                            </m:mPr>
                            <m:mr>
                              <m:e>
                                <m:sSub>
                                  <m:sSubPr>
                                    <m:ctrlPr>
                                      <a:rPr lang="en-US" sz="2200" b="0" i="1" smtClean="0">
                                        <a:latin typeface="Cambria Math" panose="02040503050406030204" pitchFamily="18" charset="0"/>
                                      </a:rPr>
                                    </m:ctrlPr>
                                  </m:sSubPr>
                                  <m:e>
                                    <m:r>
                                      <a:rPr lang="en-US" sz="2200" b="0" i="1" smtClean="0">
                                        <a:latin typeface="Cambria Math" charset="0"/>
                                      </a:rPr>
                                      <m:t>𝑐</m:t>
                                    </m:r>
                                  </m:e>
                                  <m:sub>
                                    <m:r>
                                      <a:rPr lang="en-US" sz="2200" b="0" i="1" smtClean="0">
                                        <a:latin typeface="Cambria Math" charset="0"/>
                                      </a:rPr>
                                      <m:t>𝐻</m:t>
                                    </m:r>
                                  </m:sub>
                                </m:sSub>
                              </m:e>
                            </m:mr>
                            <m:mr>
                              <m:e>
                                <m:sSub>
                                  <m:sSubPr>
                                    <m:ctrlPr>
                                      <a:rPr lang="en-US" sz="2200" b="0" i="1" smtClean="0">
                                        <a:latin typeface="Cambria Math" panose="02040503050406030204" pitchFamily="18" charset="0"/>
                                      </a:rPr>
                                    </m:ctrlPr>
                                  </m:sSubPr>
                                  <m:e>
                                    <m:r>
                                      <a:rPr lang="en-US" sz="2200" b="0" i="1" smtClean="0">
                                        <a:latin typeface="Cambria Math" charset="0"/>
                                      </a:rPr>
                                      <m:t>𝑐</m:t>
                                    </m:r>
                                  </m:e>
                                  <m:sub>
                                    <m:r>
                                      <a:rPr lang="en-US" sz="2200" b="0" i="1" smtClean="0">
                                        <a:latin typeface="Cambria Math" charset="0"/>
                                      </a:rPr>
                                      <m:t>𝑆</m:t>
                                    </m:r>
                                  </m:sub>
                                </m:sSub>
                              </m:e>
                            </m:mr>
                            <m:mr>
                              <m:e>
                                <m:r>
                                  <a:rPr lang="en-US" sz="2200" b="0" i="1" smtClean="0">
                                    <a:latin typeface="Cambria Math" charset="0"/>
                                  </a:rPr>
                                  <m:t>0</m:t>
                                </m:r>
                              </m:e>
                            </m:mr>
                          </m:m>
                        </m:e>
                      </m:d>
                    </m:oMath>
                  </m:oMathPara>
                </a14:m>
                <a:endParaRPr lang="en-US" sz="2200"/>
              </a:p>
            </p:txBody>
          </p:sp>
        </mc:Choice>
        <mc:Fallback xmlns="">
          <p:sp>
            <p:nvSpPr>
              <p:cNvPr id="8" name="TextBox 7"/>
              <p:cNvSpPr txBox="1">
                <a:spLocks noRot="1" noChangeAspect="1" noMove="1" noResize="1" noEditPoints="1" noAdjustHandles="1" noChangeArrowheads="1" noChangeShapeType="1" noTextEdit="1"/>
              </p:cNvSpPr>
              <p:nvPr/>
            </p:nvSpPr>
            <p:spPr>
              <a:xfrm>
                <a:off x="1374378" y="5286584"/>
                <a:ext cx="1754832" cy="94045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620229" y="5268406"/>
                <a:ext cx="1754832" cy="976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charset="0"/>
                        </a:rPr>
                        <m:t>𝐸</m:t>
                      </m:r>
                      <m:r>
                        <a:rPr lang="en-US" sz="2200" b="0" i="1" smtClean="0">
                          <a:latin typeface="Cambria Math" charset="0"/>
                        </a:rPr>
                        <m:t>= </m:t>
                      </m:r>
                      <m:d>
                        <m:dPr>
                          <m:begChr m:val="["/>
                          <m:endChr m:val="]"/>
                          <m:ctrlPr>
                            <a:rPr lang="mr-IN" sz="2200" b="0" i="1" smtClean="0">
                              <a:latin typeface="Cambria Math" panose="02040503050406030204" pitchFamily="18" charset="0"/>
                            </a:rPr>
                          </m:ctrlPr>
                        </m:dPr>
                        <m:e>
                          <m:m>
                            <m:mPr>
                              <m:mcs>
                                <m:mc>
                                  <m:mcPr>
                                    <m:count m:val="1"/>
                                    <m:mcJc m:val="center"/>
                                  </m:mcPr>
                                </m:mc>
                              </m:mcs>
                              <m:ctrlPr>
                                <a:rPr lang="mr-IN" sz="2200" b="0" i="1" smtClean="0">
                                  <a:latin typeface="Cambria Math" panose="02040503050406030204" pitchFamily="18" charset="0"/>
                                </a:rPr>
                              </m:ctrlPr>
                            </m:mPr>
                            <m:mr>
                              <m:e>
                                <m:sSub>
                                  <m:sSubPr>
                                    <m:ctrlPr>
                                      <a:rPr lang="en-US" sz="2200" b="0" i="1" smtClean="0">
                                        <a:latin typeface="Cambria Math" panose="02040503050406030204" pitchFamily="18" charset="0"/>
                                      </a:rPr>
                                    </m:ctrlPr>
                                  </m:sSubPr>
                                  <m:e>
                                    <m:r>
                                      <a:rPr lang="en-US" sz="2200" b="0" i="1" smtClean="0">
                                        <a:latin typeface="Cambria Math" charset="0"/>
                                      </a:rPr>
                                      <m:t>𝑒</m:t>
                                    </m:r>
                                  </m:e>
                                  <m:sub>
                                    <m:r>
                                      <a:rPr lang="en-US" sz="2200" b="0" i="1" smtClean="0">
                                        <a:latin typeface="Cambria Math" charset="0"/>
                                      </a:rPr>
                                      <m:t>𝐻</m:t>
                                    </m:r>
                                  </m:sub>
                                </m:sSub>
                              </m:e>
                            </m:mr>
                            <m:mr>
                              <m:e>
                                <m:sSub>
                                  <m:sSubPr>
                                    <m:ctrlPr>
                                      <a:rPr lang="en-US" sz="2200" b="0" i="1" smtClean="0">
                                        <a:latin typeface="Cambria Math" panose="02040503050406030204" pitchFamily="18" charset="0"/>
                                      </a:rPr>
                                    </m:ctrlPr>
                                  </m:sSubPr>
                                  <m:e>
                                    <m:r>
                                      <a:rPr lang="en-US" sz="2200" b="0" i="1" smtClean="0">
                                        <a:latin typeface="Cambria Math" charset="0"/>
                                      </a:rPr>
                                      <m:t>𝑒</m:t>
                                    </m:r>
                                  </m:e>
                                  <m:sub>
                                    <m:r>
                                      <a:rPr lang="en-US" sz="2200" b="0" i="1" smtClean="0">
                                        <a:latin typeface="Cambria Math" charset="0"/>
                                      </a:rPr>
                                      <m:t>𝑆</m:t>
                                    </m:r>
                                  </m:sub>
                                </m:sSub>
                              </m:e>
                            </m:mr>
                            <m:mr>
                              <m:e>
                                <m:r>
                                  <a:rPr lang="en-US" sz="2200" b="0" i="1" smtClean="0">
                                    <a:latin typeface="Cambria Math" charset="0"/>
                                  </a:rPr>
                                  <m:t>0</m:t>
                                </m:r>
                              </m:e>
                            </m:mr>
                          </m:m>
                        </m:e>
                      </m:d>
                    </m:oMath>
                  </m:oMathPara>
                </a14:m>
                <a:endParaRPr lang="en-US" sz="2200"/>
              </a:p>
            </p:txBody>
          </p:sp>
        </mc:Choice>
        <mc:Fallback xmlns="">
          <p:sp>
            <p:nvSpPr>
              <p:cNvPr id="18" name="TextBox 17"/>
              <p:cNvSpPr txBox="1">
                <a:spLocks noRot="1" noChangeAspect="1" noMove="1" noResize="1" noEditPoints="1" noAdjustHandles="1" noChangeArrowheads="1" noChangeShapeType="1" noTextEdit="1"/>
              </p:cNvSpPr>
              <p:nvPr/>
            </p:nvSpPr>
            <p:spPr>
              <a:xfrm>
                <a:off x="3620229" y="5268406"/>
                <a:ext cx="1754832" cy="976806"/>
              </a:xfrm>
              <a:prstGeom prst="rect">
                <a:avLst/>
              </a:prstGeom>
              <a:blipFill rotWithShape="0">
                <a:blip r:embed="rId6"/>
                <a:stretch>
                  <a:fillRect/>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EB04EAAC-44B8-4E89-9EA9-EB781DB7B26D}"/>
              </a:ext>
            </a:extLst>
          </p:cNvPr>
          <p:cNvGrpSpPr/>
          <p:nvPr/>
        </p:nvGrpSpPr>
        <p:grpSpPr>
          <a:xfrm>
            <a:off x="5683561" y="849765"/>
            <a:ext cx="3229057" cy="3036435"/>
            <a:chOff x="2335461" y="1846641"/>
            <a:chExt cx="5015880" cy="4450219"/>
          </a:xfrm>
        </p:grpSpPr>
        <p:sp>
          <p:nvSpPr>
            <p:cNvPr id="17" name="Shape 646">
              <a:extLst>
                <a:ext uri="{FF2B5EF4-FFF2-40B4-BE49-F238E27FC236}">
                  <a16:creationId xmlns:a16="http://schemas.microsoft.com/office/drawing/2014/main" id="{454CDF1B-36A3-496B-877A-6804A6266DFD}"/>
                </a:ext>
              </a:extLst>
            </p:cNvPr>
            <p:cNvSpPr/>
            <p:nvPr/>
          </p:nvSpPr>
          <p:spPr>
            <a:xfrm>
              <a:off x="2335461" y="2798535"/>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50" b="1" err="1">
                  <a:solidFill>
                    <a:srgbClr val="3F3F3F"/>
                  </a:solidFill>
                  <a:latin typeface="Calibri"/>
                  <a:ea typeface="Calibri"/>
                  <a:cs typeface="Calibri"/>
                  <a:sym typeface="Calibri"/>
                </a:rPr>
                <a:t>Healthy</a:t>
              </a:r>
              <a:r>
                <a:rPr lang="nl-NL" sz="1050" b="1">
                  <a:solidFill>
                    <a:srgbClr val="3F3F3F"/>
                  </a:solidFill>
                  <a:latin typeface="Calibri"/>
                  <a:ea typeface="Calibri"/>
                  <a:cs typeface="Calibri"/>
                  <a:sym typeface="Calibri"/>
                </a:rPr>
                <a:t> (H)</a:t>
              </a:r>
              <a:endParaRPr sz="1050" b="1">
                <a:solidFill>
                  <a:srgbClr val="3F3F3F"/>
                </a:solidFill>
                <a:latin typeface="Calibri"/>
                <a:ea typeface="Calibri"/>
                <a:cs typeface="Calibri"/>
                <a:sym typeface="Calibri"/>
              </a:endParaRPr>
            </a:p>
          </p:txBody>
        </p:sp>
        <p:sp>
          <p:nvSpPr>
            <p:cNvPr id="19" name="Shape 646">
              <a:extLst>
                <a:ext uri="{FF2B5EF4-FFF2-40B4-BE49-F238E27FC236}">
                  <a16:creationId xmlns:a16="http://schemas.microsoft.com/office/drawing/2014/main" id="{E9483EC5-67F4-4A5B-998D-82C23948395C}"/>
                </a:ext>
              </a:extLst>
            </p:cNvPr>
            <p:cNvSpPr/>
            <p:nvPr/>
          </p:nvSpPr>
          <p:spPr>
            <a:xfrm>
              <a:off x="5522541" y="2798535"/>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50" b="1">
                  <a:solidFill>
                    <a:srgbClr val="3F3F3F"/>
                  </a:solidFill>
                  <a:latin typeface="Calibri"/>
                  <a:ea typeface="Calibri"/>
                  <a:cs typeface="Calibri"/>
                  <a:sym typeface="Calibri"/>
                </a:rPr>
                <a:t>Sick (S)</a:t>
              </a:r>
              <a:endParaRPr sz="1050" b="1">
                <a:solidFill>
                  <a:srgbClr val="3F3F3F"/>
                </a:solidFill>
                <a:latin typeface="Calibri"/>
                <a:ea typeface="Calibri"/>
                <a:cs typeface="Calibri"/>
                <a:sym typeface="Calibri"/>
              </a:endParaRPr>
            </a:p>
          </p:txBody>
        </p:sp>
        <p:sp>
          <p:nvSpPr>
            <p:cNvPr id="20" name="Shape 646">
              <a:extLst>
                <a:ext uri="{FF2B5EF4-FFF2-40B4-BE49-F238E27FC236}">
                  <a16:creationId xmlns:a16="http://schemas.microsoft.com/office/drawing/2014/main" id="{E8940966-C66A-4BB5-8BE1-DF7026A8E66D}"/>
                </a:ext>
              </a:extLst>
            </p:cNvPr>
            <p:cNvSpPr/>
            <p:nvPr/>
          </p:nvSpPr>
          <p:spPr>
            <a:xfrm>
              <a:off x="3929001" y="4925260"/>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sz="1050" b="1">
                  <a:solidFill>
                    <a:srgbClr val="3F3F3F"/>
                  </a:solidFill>
                  <a:latin typeface="Calibri"/>
                  <a:ea typeface="Calibri"/>
                  <a:cs typeface="Calibri"/>
                  <a:sym typeface="Calibri"/>
                </a:rPr>
                <a:t>Dead</a:t>
              </a:r>
              <a:r>
                <a:rPr lang="nl-NL" sz="1000" b="1">
                  <a:solidFill>
                    <a:srgbClr val="3F3F3F"/>
                  </a:solidFill>
                  <a:latin typeface="Calibri"/>
                  <a:ea typeface="Calibri"/>
                  <a:cs typeface="Calibri"/>
                  <a:sym typeface="Calibri"/>
                </a:rPr>
                <a:t> (D)</a:t>
              </a:r>
              <a:endParaRPr sz="1000" b="1">
                <a:solidFill>
                  <a:srgbClr val="3F3F3F"/>
                </a:solidFill>
                <a:latin typeface="Calibri"/>
                <a:ea typeface="Calibri"/>
                <a:cs typeface="Calibri"/>
                <a:sym typeface="Calibri"/>
              </a:endParaRPr>
            </a:p>
          </p:txBody>
        </p:sp>
        <p:cxnSp>
          <p:nvCxnSpPr>
            <p:cNvPr id="21" name="Shape 651">
              <a:extLst>
                <a:ext uri="{FF2B5EF4-FFF2-40B4-BE49-F238E27FC236}">
                  <a16:creationId xmlns:a16="http://schemas.microsoft.com/office/drawing/2014/main" id="{96F63303-02EA-4465-8224-FD55446055D2}"/>
                </a:ext>
              </a:extLst>
            </p:cNvPr>
            <p:cNvCxnSpPr>
              <a:stCxn id="20" idx="0"/>
              <a:endCxn id="23" idx="0"/>
            </p:cNvCxnSpPr>
            <p:nvPr/>
          </p:nvCxnSpPr>
          <p:spPr>
            <a:xfrm rot="5400000" flipH="1" flipV="1">
              <a:off x="4843401" y="1204995"/>
              <a:ext cx="12700" cy="3187080"/>
            </a:xfrm>
            <a:prstGeom prst="curvedConnector3">
              <a:avLst>
                <a:gd name="adj1" fmla="val 4090906"/>
              </a:avLst>
            </a:prstGeom>
            <a:noFill/>
            <a:ln w="25400" cap="flat" cmpd="sng">
              <a:solidFill>
                <a:srgbClr val="3F3F3F"/>
              </a:solidFill>
              <a:prstDash val="solid"/>
              <a:round/>
              <a:headEnd type="none" w="sm" len="sm"/>
              <a:tailEnd type="triangle" w="lg" len="lg"/>
            </a:ln>
          </p:spPr>
        </p:cxnSp>
        <p:cxnSp>
          <p:nvCxnSpPr>
            <p:cNvPr id="22" name="Shape 651">
              <a:extLst>
                <a:ext uri="{FF2B5EF4-FFF2-40B4-BE49-F238E27FC236}">
                  <a16:creationId xmlns:a16="http://schemas.microsoft.com/office/drawing/2014/main" id="{8203223F-5850-4DF3-8DC9-D0F1B2F491DC}"/>
                </a:ext>
              </a:extLst>
            </p:cNvPr>
            <p:cNvCxnSpPr>
              <a:stCxn id="20" idx="2"/>
              <a:endCxn id="20" idx="1"/>
            </p:cNvCxnSpPr>
            <p:nvPr/>
          </p:nvCxnSpPr>
          <p:spPr>
            <a:xfrm rot="10800000" flipH="1">
              <a:off x="2335461" y="2999401"/>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3" name="Shape 651">
              <a:extLst>
                <a:ext uri="{FF2B5EF4-FFF2-40B4-BE49-F238E27FC236}">
                  <a16:creationId xmlns:a16="http://schemas.microsoft.com/office/drawing/2014/main" id="{6F337C90-2094-4C58-A1F8-231F12FC5995}"/>
                </a:ext>
              </a:extLst>
            </p:cNvPr>
            <p:cNvCxnSpPr>
              <a:stCxn id="23" idx="6"/>
              <a:endCxn id="23" idx="7"/>
            </p:cNvCxnSpPr>
            <p:nvPr/>
          </p:nvCxnSpPr>
          <p:spPr>
            <a:xfrm flipH="1" flipV="1">
              <a:off x="7083519" y="2999401"/>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4" name="Shape 651">
              <a:extLst>
                <a:ext uri="{FF2B5EF4-FFF2-40B4-BE49-F238E27FC236}">
                  <a16:creationId xmlns:a16="http://schemas.microsoft.com/office/drawing/2014/main" id="{73CCCBDC-DAB2-4B05-8BA7-E6D325C9138B}"/>
                </a:ext>
              </a:extLst>
            </p:cNvPr>
            <p:cNvCxnSpPr>
              <a:stCxn id="24" idx="2"/>
              <a:endCxn id="24" idx="3"/>
            </p:cNvCxnSpPr>
            <p:nvPr/>
          </p:nvCxnSpPr>
          <p:spPr>
            <a:xfrm rot="10800000" flipH="1" flipV="1">
              <a:off x="3929001" y="5611060"/>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5" name="Shape 651">
              <a:extLst>
                <a:ext uri="{FF2B5EF4-FFF2-40B4-BE49-F238E27FC236}">
                  <a16:creationId xmlns:a16="http://schemas.microsoft.com/office/drawing/2014/main" id="{665FE144-374A-49B3-B427-6D139453B328}"/>
                </a:ext>
              </a:extLst>
            </p:cNvPr>
            <p:cNvCxnSpPr>
              <a:stCxn id="20" idx="4"/>
              <a:endCxn id="24" idx="1"/>
            </p:cNvCxnSpPr>
            <p:nvPr/>
          </p:nvCxnSpPr>
          <p:spPr>
            <a:xfrm>
              <a:off x="3249861" y="4170135"/>
              <a:ext cx="946962" cy="955991"/>
            </a:xfrm>
            <a:prstGeom prst="straightConnector1">
              <a:avLst/>
            </a:prstGeom>
            <a:noFill/>
            <a:ln w="25400" cap="flat" cmpd="sng">
              <a:solidFill>
                <a:srgbClr val="3F3F3F"/>
              </a:solidFill>
              <a:prstDash val="solid"/>
              <a:round/>
              <a:headEnd type="none" w="sm" len="sm"/>
              <a:tailEnd type="triangle" w="lg" len="lg"/>
            </a:ln>
          </p:spPr>
        </p:cxnSp>
        <p:cxnSp>
          <p:nvCxnSpPr>
            <p:cNvPr id="26" name="Shape 651">
              <a:extLst>
                <a:ext uri="{FF2B5EF4-FFF2-40B4-BE49-F238E27FC236}">
                  <a16:creationId xmlns:a16="http://schemas.microsoft.com/office/drawing/2014/main" id="{5D553D4D-00AA-43E0-A71B-BCE1025DCD6B}"/>
                </a:ext>
              </a:extLst>
            </p:cNvPr>
            <p:cNvCxnSpPr>
              <a:stCxn id="23" idx="4"/>
              <a:endCxn id="24" idx="7"/>
            </p:cNvCxnSpPr>
            <p:nvPr/>
          </p:nvCxnSpPr>
          <p:spPr>
            <a:xfrm flipH="1">
              <a:off x="5489979" y="4170135"/>
              <a:ext cx="946962" cy="955991"/>
            </a:xfrm>
            <a:prstGeom prst="straightConnector1">
              <a:avLst/>
            </a:prstGeom>
            <a:noFill/>
            <a:ln w="25400" cap="flat" cmpd="sng">
              <a:solidFill>
                <a:srgbClr val="3F3F3F"/>
              </a:solidFill>
              <a:prstDash val="solid"/>
              <a:round/>
              <a:headEnd type="none" w="sm" len="sm"/>
              <a:tailEnd type="triangle" w="lg" len="lg"/>
            </a:ln>
          </p:spPr>
        </p:cxnSp>
        <p:sp>
          <p:nvSpPr>
            <p:cNvPr id="27" name="Shape 671">
              <a:extLst>
                <a:ext uri="{FF2B5EF4-FFF2-40B4-BE49-F238E27FC236}">
                  <a16:creationId xmlns:a16="http://schemas.microsoft.com/office/drawing/2014/main" id="{B5B696FD-B63F-4E6C-B2B5-9F8FA6141110}"/>
                </a:ext>
              </a:extLst>
            </p:cNvPr>
            <p:cNvSpPr txBox="1"/>
            <p:nvPr/>
          </p:nvSpPr>
          <p:spPr>
            <a:xfrm>
              <a:off x="4425574" y="1846641"/>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200" err="1">
                  <a:solidFill>
                    <a:schemeClr val="dk1"/>
                  </a:solidFill>
                  <a:latin typeface="Calibri"/>
                  <a:ea typeface="Calibri"/>
                  <a:cs typeface="Calibri"/>
                  <a:sym typeface="Calibri"/>
                </a:rPr>
                <a:t>p_HS</a:t>
              </a:r>
              <a:endParaRPr sz="1200">
                <a:solidFill>
                  <a:schemeClr val="dk1"/>
                </a:solidFill>
                <a:latin typeface="Calibri"/>
                <a:ea typeface="Calibri"/>
                <a:cs typeface="Calibri"/>
                <a:sym typeface="Calibri"/>
              </a:endParaRPr>
            </a:p>
          </p:txBody>
        </p:sp>
        <p:sp>
          <p:nvSpPr>
            <p:cNvPr id="28" name="Shape 671">
              <a:extLst>
                <a:ext uri="{FF2B5EF4-FFF2-40B4-BE49-F238E27FC236}">
                  <a16:creationId xmlns:a16="http://schemas.microsoft.com/office/drawing/2014/main" id="{9A1AD756-B1F5-4C7C-A37C-E3185E80FD04}"/>
                </a:ext>
              </a:extLst>
            </p:cNvPr>
            <p:cNvSpPr txBox="1"/>
            <p:nvPr/>
          </p:nvSpPr>
          <p:spPr>
            <a:xfrm>
              <a:off x="2925011" y="4601602"/>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200" err="1">
                  <a:solidFill>
                    <a:schemeClr val="dk1"/>
                  </a:solidFill>
                  <a:latin typeface="Calibri"/>
                  <a:ea typeface="Calibri"/>
                  <a:cs typeface="Calibri"/>
                  <a:sym typeface="Calibri"/>
                </a:rPr>
                <a:t>p_HD</a:t>
              </a:r>
              <a:endParaRPr sz="1200">
                <a:solidFill>
                  <a:schemeClr val="dk1"/>
                </a:solidFill>
                <a:latin typeface="Calibri"/>
                <a:ea typeface="Calibri"/>
                <a:cs typeface="Calibri"/>
                <a:sym typeface="Calibri"/>
              </a:endParaRPr>
            </a:p>
          </p:txBody>
        </p:sp>
        <p:sp>
          <p:nvSpPr>
            <p:cNvPr id="29" name="Shape 671">
              <a:extLst>
                <a:ext uri="{FF2B5EF4-FFF2-40B4-BE49-F238E27FC236}">
                  <a16:creationId xmlns:a16="http://schemas.microsoft.com/office/drawing/2014/main" id="{E0C2FD7C-8EF1-4BF6-B8F5-48D60FF2F68E}"/>
                </a:ext>
              </a:extLst>
            </p:cNvPr>
            <p:cNvSpPr txBox="1"/>
            <p:nvPr/>
          </p:nvSpPr>
          <p:spPr>
            <a:xfrm>
              <a:off x="5807556" y="4619151"/>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1200" err="1">
                  <a:solidFill>
                    <a:schemeClr val="dk1"/>
                  </a:solidFill>
                  <a:latin typeface="Calibri"/>
                  <a:ea typeface="Calibri"/>
                  <a:cs typeface="Calibri"/>
                  <a:sym typeface="Calibri"/>
                </a:rPr>
                <a:t>p_SD</a:t>
              </a:r>
              <a:endParaRPr sz="12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843887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902"/>
        <p:cNvGrpSpPr/>
        <p:nvPr/>
      </p:nvGrpSpPr>
      <p:grpSpPr>
        <a:xfrm>
          <a:off x="0" y="0"/>
          <a:ext cx="0" cy="0"/>
          <a:chOff x="0" y="0"/>
          <a:chExt cx="0" cy="0"/>
        </a:xfrm>
      </p:grpSpPr>
      <p:sp>
        <p:nvSpPr>
          <p:cNvPr id="903" name="Shape 90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NL"/>
              <a:t>Matrix Implementation of the Markov Model</a:t>
            </a:r>
            <a:endParaRPr/>
          </a:p>
        </p:txBody>
      </p:sp>
      <p:sp>
        <p:nvSpPr>
          <p:cNvPr id="904" name="Shape 904"/>
          <p:cNvSpPr txBox="1">
            <a:spLocks noGrp="1"/>
          </p:cNvSpPr>
          <p:nvPr>
            <p:ph idx="1"/>
          </p:nvPr>
        </p:nvSpPr>
        <p:spPr>
          <a:xfrm>
            <a:off x="840432" y="1600200"/>
            <a:ext cx="7620000" cy="4800600"/>
          </a:xfrm>
          <a:prstGeom prst="rect">
            <a:avLst/>
          </a:prstGeom>
        </p:spPr>
        <p:txBody>
          <a:bodyPr spcFirstLastPara="1" wrap="square" lIns="91425" tIns="91425" rIns="91425" bIns="91425" anchor="t" anchorCtr="0">
            <a:noAutofit/>
          </a:bodyPr>
          <a:lstStyle/>
          <a:p>
            <a:pPr marL="0" lvl="0" indent="0" rtl="0">
              <a:spcBef>
                <a:spcPts val="800"/>
              </a:spcBef>
              <a:spcAft>
                <a:spcPts val="0"/>
              </a:spcAft>
              <a:buNone/>
            </a:pPr>
            <a:r>
              <a:rPr lang="nl-NL"/>
              <a:t>Create the </a:t>
            </a:r>
            <a:r>
              <a:rPr lang="nl-NL" i="1">
                <a:latin typeface="Times New Roman"/>
                <a:ea typeface="Times New Roman"/>
                <a:cs typeface="Times New Roman"/>
                <a:sym typeface="Times New Roman"/>
              </a:rPr>
              <a:t>t</a:t>
            </a:r>
            <a:r>
              <a:rPr lang="nl-NL"/>
              <a:t> x 3 matrix </a:t>
            </a:r>
            <a:r>
              <a:rPr lang="nl-NL" i="1">
                <a:latin typeface="Times New Roman"/>
                <a:ea typeface="Times New Roman"/>
                <a:cs typeface="Times New Roman"/>
                <a:sym typeface="Times New Roman"/>
              </a:rPr>
              <a:t>M</a:t>
            </a:r>
            <a:r>
              <a:rPr lang="nl-NL" b="1" i="1"/>
              <a:t> </a:t>
            </a:r>
            <a:r>
              <a:rPr lang="nl-NL" i="1" baseline="-25000"/>
              <a:t> </a:t>
            </a:r>
            <a:r>
              <a:rPr lang="nl-NL"/>
              <a:t>that will store the proportion of the cohort at each state and cycle:</a:t>
            </a:r>
            <a:endParaRPr/>
          </a:p>
          <a:p>
            <a:pPr marL="0" lvl="0" indent="0" rtl="0">
              <a:spcBef>
                <a:spcPts val="440"/>
              </a:spcBef>
              <a:spcAft>
                <a:spcPts val="0"/>
              </a:spcAft>
              <a:buNone/>
            </a:pPr>
            <a:endParaRPr/>
          </a:p>
          <a:p>
            <a:pPr marL="342900" lvl="0" indent="-88900" rtl="0">
              <a:spcBef>
                <a:spcPts val="440"/>
              </a:spcBef>
              <a:spcAft>
                <a:spcPts val="0"/>
              </a:spcAft>
              <a:buNone/>
            </a:pPr>
            <a:r>
              <a:rPr lang="nl-NL"/>
              <a:t>At </a:t>
            </a:r>
            <a:r>
              <a:rPr lang="nl-NL" i="1">
                <a:latin typeface="Times New Roman"/>
                <a:ea typeface="Times New Roman"/>
                <a:cs typeface="Times New Roman"/>
                <a:sym typeface="Times New Roman"/>
              </a:rPr>
              <a:t>t </a:t>
            </a:r>
            <a:r>
              <a:rPr lang="nl-NL">
                <a:latin typeface="Times New Roman"/>
                <a:ea typeface="Times New Roman"/>
                <a:cs typeface="Times New Roman"/>
                <a:sym typeface="Times New Roman"/>
              </a:rPr>
              <a:t>=</a:t>
            </a:r>
            <a:r>
              <a:rPr lang="nl-NL" i="1">
                <a:latin typeface="Times New Roman"/>
                <a:ea typeface="Times New Roman"/>
                <a:cs typeface="Times New Roman"/>
                <a:sym typeface="Times New Roman"/>
              </a:rPr>
              <a:t> 0</a:t>
            </a:r>
            <a:r>
              <a:rPr lang="nl-NL" i="1"/>
              <a:t> </a:t>
            </a:r>
            <a:r>
              <a:rPr lang="nl-NL"/>
              <a:t>: </a:t>
            </a:r>
            <a:endParaRPr/>
          </a:p>
          <a:p>
            <a:pPr marL="342900" lvl="0" indent="-88900">
              <a:spcBef>
                <a:spcPts val="440"/>
              </a:spcBef>
              <a:spcAft>
                <a:spcPts val="0"/>
              </a:spcAft>
              <a:buNone/>
            </a:pPr>
            <a:r>
              <a:rPr lang="nl-NL"/>
              <a:t>			</a:t>
            </a:r>
            <a:r>
              <a:rPr lang="nl-NL" i="1">
                <a:latin typeface="Times New Roman"/>
                <a:ea typeface="Times New Roman"/>
                <a:cs typeface="Times New Roman"/>
                <a:sym typeface="Times New Roman"/>
              </a:rPr>
              <a:t>M</a:t>
            </a:r>
            <a:r>
              <a:rPr lang="nl-NL" baseline="-25000">
                <a:latin typeface="Times New Roman"/>
                <a:ea typeface="Times New Roman"/>
                <a:cs typeface="Times New Roman"/>
                <a:sym typeface="Times New Roman"/>
              </a:rPr>
              <a:t>0 </a:t>
            </a:r>
            <a:r>
              <a:rPr lang="nl-NL">
                <a:latin typeface="Times New Roman"/>
                <a:ea typeface="Times New Roman"/>
                <a:cs typeface="Times New Roman"/>
                <a:sym typeface="Times New Roman"/>
              </a:rPr>
              <a:t>= [1, 0, 0] </a:t>
            </a:r>
            <a:endParaRPr>
              <a:latin typeface="Times New Roman"/>
              <a:ea typeface="Times New Roman"/>
              <a:cs typeface="Times New Roman"/>
              <a:sym typeface="Times New Roman"/>
            </a:endParaRPr>
          </a:p>
          <a:p>
            <a:pPr marL="0" lvl="0" indent="0" rtl="0">
              <a:spcBef>
                <a:spcPts val="440"/>
              </a:spcBef>
              <a:spcAft>
                <a:spcPts val="0"/>
              </a:spcAft>
              <a:buNone/>
            </a:pPr>
            <a:endParaRPr/>
          </a:p>
          <a:p>
            <a:pPr marL="342900" lvl="0" indent="-88900" rtl="0">
              <a:spcBef>
                <a:spcPts val="440"/>
              </a:spcBef>
              <a:spcAft>
                <a:spcPts val="0"/>
              </a:spcAft>
              <a:buNone/>
            </a:pPr>
            <a:r>
              <a:rPr lang="nl-NL"/>
              <a:t>For </a:t>
            </a:r>
            <a:r>
              <a:rPr lang="nl-NL" i="1">
                <a:latin typeface="Times New Roman"/>
                <a:ea typeface="Times New Roman"/>
                <a:cs typeface="Times New Roman"/>
                <a:sym typeface="Times New Roman"/>
              </a:rPr>
              <a:t>t </a:t>
            </a:r>
            <a:r>
              <a:rPr lang="nl-NL">
                <a:latin typeface="Times New Roman"/>
                <a:ea typeface="Times New Roman"/>
                <a:cs typeface="Times New Roman"/>
                <a:sym typeface="Times New Roman"/>
              </a:rPr>
              <a:t>&lt;</a:t>
            </a:r>
            <a:r>
              <a:rPr lang="nl-NL" i="1">
                <a:latin typeface="Times New Roman"/>
                <a:ea typeface="Times New Roman"/>
                <a:cs typeface="Times New Roman"/>
                <a:sym typeface="Times New Roman"/>
              </a:rPr>
              <a:t> T</a:t>
            </a:r>
            <a:r>
              <a:rPr lang="nl-NL" i="1"/>
              <a:t> </a:t>
            </a:r>
            <a:r>
              <a:rPr lang="nl-NL"/>
              <a:t>:</a:t>
            </a:r>
            <a:endParaRPr/>
          </a:p>
          <a:p>
            <a:pPr marL="342900" lvl="0" indent="-88900" rtl="0">
              <a:spcBef>
                <a:spcPts val="440"/>
              </a:spcBef>
              <a:spcAft>
                <a:spcPts val="0"/>
              </a:spcAft>
              <a:buNone/>
            </a:pPr>
            <a:r>
              <a:rPr lang="nl-NL"/>
              <a:t>			</a:t>
            </a:r>
            <a:r>
              <a:rPr lang="nl-NL" i="1">
                <a:latin typeface="Times New Roman"/>
                <a:ea typeface="Times New Roman"/>
                <a:cs typeface="Times New Roman"/>
                <a:sym typeface="Times New Roman"/>
              </a:rPr>
              <a:t>M</a:t>
            </a:r>
            <a:r>
              <a:rPr lang="nl-NL" i="1" baseline="-25000">
                <a:latin typeface="Times New Roman"/>
                <a:ea typeface="Times New Roman"/>
                <a:cs typeface="Times New Roman"/>
                <a:sym typeface="Times New Roman"/>
              </a:rPr>
              <a:t>t</a:t>
            </a:r>
            <a:r>
              <a:rPr lang="nl-NL" baseline="-25000">
                <a:latin typeface="Times New Roman"/>
                <a:ea typeface="Times New Roman"/>
                <a:cs typeface="Times New Roman"/>
                <a:sym typeface="Times New Roman"/>
              </a:rPr>
              <a:t> + 1</a:t>
            </a:r>
            <a:r>
              <a:rPr lang="nl-NL">
                <a:latin typeface="Times New Roman"/>
                <a:ea typeface="Times New Roman"/>
                <a:cs typeface="Times New Roman"/>
                <a:sym typeface="Times New Roman"/>
              </a:rPr>
              <a:t>=</a:t>
            </a:r>
            <a:r>
              <a:rPr lang="nl-NL" i="1">
                <a:latin typeface="Times New Roman"/>
                <a:ea typeface="Times New Roman"/>
                <a:cs typeface="Times New Roman"/>
                <a:sym typeface="Times New Roman"/>
              </a:rPr>
              <a:t>M</a:t>
            </a:r>
            <a:r>
              <a:rPr lang="nl-NL" i="1" baseline="-25000">
                <a:latin typeface="Times New Roman"/>
                <a:ea typeface="Times New Roman"/>
                <a:cs typeface="Times New Roman"/>
                <a:sym typeface="Times New Roman"/>
              </a:rPr>
              <a:t>t</a:t>
            </a:r>
            <a:r>
              <a:rPr lang="nl-NL" baseline="-25000">
                <a:latin typeface="Times New Roman"/>
                <a:ea typeface="Times New Roman"/>
                <a:cs typeface="Times New Roman"/>
                <a:sym typeface="Times New Roman"/>
              </a:rPr>
              <a:t> </a:t>
            </a:r>
            <a:r>
              <a:rPr lang="nl-NL">
                <a:latin typeface="Times New Roman"/>
                <a:ea typeface="Times New Roman"/>
                <a:cs typeface="Times New Roman"/>
                <a:sym typeface="Times New Roman"/>
              </a:rPr>
              <a:t>P</a:t>
            </a:r>
            <a:endParaRPr>
              <a:latin typeface="Times New Roman"/>
              <a:ea typeface="Times New Roman"/>
              <a:cs typeface="Times New Roman"/>
              <a:sym typeface="Times New Roman"/>
            </a:endParaRPr>
          </a:p>
        </p:txBody>
      </p:sp>
      <p:sp>
        <p:nvSpPr>
          <p:cNvPr id="906" name="Shape 906"/>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55</a:t>
            </a:fld>
            <a:endParaRPr/>
          </a:p>
        </p:txBody>
      </p:sp>
      <p:cxnSp>
        <p:nvCxnSpPr>
          <p:cNvPr id="905" name="Shape 905"/>
          <p:cNvCxnSpPr/>
          <p:nvPr/>
        </p:nvCxnSpPr>
        <p:spPr>
          <a:xfrm>
            <a:off x="4247832" y="4649250"/>
            <a:ext cx="805200" cy="284400"/>
          </a:xfrm>
          <a:prstGeom prst="straightConnector1">
            <a:avLst/>
          </a:prstGeom>
          <a:noFill/>
          <a:ln w="28575" cap="flat" cmpd="sng">
            <a:solidFill>
              <a:srgbClr val="004D99"/>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7" name="TextBox 6"/>
              <p:cNvSpPr txBox="1"/>
              <p:nvPr/>
            </p:nvSpPr>
            <p:spPr>
              <a:xfrm>
                <a:off x="4247832" y="5063163"/>
                <a:ext cx="4909212" cy="10060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charset="0"/>
                        </a:rPr>
                        <m:t> </m:t>
                      </m:r>
                      <m:d>
                        <m:dPr>
                          <m:begChr m:val="["/>
                          <m:endChr m:val="]"/>
                          <m:ctrlPr>
                            <a:rPr lang="mr-IN" sz="2200" b="0" i="1" smtClean="0">
                              <a:latin typeface="Cambria Math" panose="02040503050406030204" pitchFamily="18" charset="0"/>
                            </a:rPr>
                          </m:ctrlPr>
                        </m:dPr>
                        <m:e>
                          <m:m>
                            <m:mPr>
                              <m:mcs>
                                <m:mc>
                                  <m:mcPr>
                                    <m:count m:val="3"/>
                                    <m:mcJc m:val="center"/>
                                  </m:mcPr>
                                </m:mc>
                              </m:mcs>
                              <m:ctrlPr>
                                <a:rPr lang="uk-UA" sz="2200" b="0" i="1" smtClean="0">
                                  <a:latin typeface="Cambria Math" panose="02040503050406030204" pitchFamily="18" charset="0"/>
                                </a:rPr>
                              </m:ctrlPr>
                            </m:mPr>
                            <m:mr>
                              <m:e>
                                <m:r>
                                  <m:rPr>
                                    <m:brk m:alnAt="7"/>
                                  </m:rPr>
                                  <a:rPr lang="en-US" sz="2200" b="0" i="1" smtClean="0">
                                    <a:latin typeface="Cambria Math" charset="0"/>
                                  </a:rPr>
                                  <m:t>1</m:t>
                                </m:r>
                                <m:r>
                                  <a:rPr lang="en-US" sz="2200" b="0" i="1" smtClean="0">
                                    <a:latin typeface="Cambria Math" charset="0"/>
                                  </a:rPr>
                                  <m:t>−</m:t>
                                </m:r>
                                <m:sSub>
                                  <m:sSubPr>
                                    <m:ctrlPr>
                                      <a:rPr lang="en-US" sz="2200" b="0" i="1" smtClean="0">
                                        <a:latin typeface="Cambria Math" panose="02040503050406030204" pitchFamily="18" charset="0"/>
                                      </a:rPr>
                                    </m:ctrlPr>
                                  </m:sSubPr>
                                  <m:e>
                                    <m:r>
                                      <a:rPr lang="en-US" sz="2200" b="0" i="1" smtClean="0">
                                        <a:latin typeface="Cambria Math" charset="0"/>
                                      </a:rPr>
                                      <m:t>𝑝</m:t>
                                    </m:r>
                                  </m:e>
                                  <m:sub>
                                    <m:r>
                                      <a:rPr lang="en-US" sz="2200" b="0" i="1" smtClean="0">
                                        <a:latin typeface="Cambria Math" charset="0"/>
                                      </a:rPr>
                                      <m:t>𝐻𝑆</m:t>
                                    </m:r>
                                  </m:sub>
                                </m:sSub>
                                <m:r>
                                  <m:rPr>
                                    <m:brk m:alnAt="7"/>
                                  </m:rPr>
                                  <a:rPr lang="en-US" sz="2200" b="0" i="1" smtClean="0">
                                    <a:latin typeface="Cambria Math" charset="0"/>
                                  </a:rPr>
                                  <m:t>−</m:t>
                                </m:r>
                                <m:sSub>
                                  <m:sSubPr>
                                    <m:ctrlPr>
                                      <a:rPr lang="en-US" sz="2200" b="0" i="1" smtClean="0">
                                        <a:latin typeface="Cambria Math" panose="02040503050406030204" pitchFamily="18" charset="0"/>
                                      </a:rPr>
                                    </m:ctrlPr>
                                  </m:sSubPr>
                                  <m:e>
                                    <m:r>
                                      <a:rPr lang="en-US" sz="2200" b="0" i="1" smtClean="0">
                                        <a:latin typeface="Cambria Math" charset="0"/>
                                      </a:rPr>
                                      <m:t>𝑝</m:t>
                                    </m:r>
                                  </m:e>
                                  <m:sub>
                                    <m:r>
                                      <a:rPr lang="en-US" sz="2200" b="0" i="1" smtClean="0">
                                        <a:latin typeface="Cambria Math" charset="0"/>
                                      </a:rPr>
                                      <m:t>𝐻𝐷</m:t>
                                    </m:r>
                                  </m:sub>
                                </m:sSub>
                              </m:e>
                              <m:e>
                                <m:sSub>
                                  <m:sSubPr>
                                    <m:ctrlPr>
                                      <a:rPr lang="en-US" sz="2200" i="1">
                                        <a:latin typeface="Cambria Math" panose="02040503050406030204" pitchFamily="18" charset="0"/>
                                      </a:rPr>
                                    </m:ctrlPr>
                                  </m:sSubPr>
                                  <m:e>
                                    <m:r>
                                      <a:rPr lang="en-US" sz="2200" i="1">
                                        <a:latin typeface="Cambria Math" charset="0"/>
                                      </a:rPr>
                                      <m:t>𝑝</m:t>
                                    </m:r>
                                  </m:e>
                                  <m:sub>
                                    <m:r>
                                      <a:rPr lang="en-US" sz="2200" i="1">
                                        <a:latin typeface="Cambria Math" charset="0"/>
                                      </a:rPr>
                                      <m:t>𝐻𝑆</m:t>
                                    </m:r>
                                  </m:sub>
                                </m:sSub>
                              </m:e>
                              <m:e>
                                <m:sSub>
                                  <m:sSubPr>
                                    <m:ctrlPr>
                                      <a:rPr lang="en-US" sz="2200" i="1">
                                        <a:latin typeface="Cambria Math" panose="02040503050406030204" pitchFamily="18" charset="0"/>
                                      </a:rPr>
                                    </m:ctrlPr>
                                  </m:sSubPr>
                                  <m:e>
                                    <m:r>
                                      <a:rPr lang="en-US" sz="2200" i="1">
                                        <a:latin typeface="Cambria Math" charset="0"/>
                                      </a:rPr>
                                      <m:t>𝑝</m:t>
                                    </m:r>
                                  </m:e>
                                  <m:sub>
                                    <m:r>
                                      <a:rPr lang="en-US" sz="2200" i="1">
                                        <a:latin typeface="Cambria Math" charset="0"/>
                                      </a:rPr>
                                      <m:t>𝐻𝐷</m:t>
                                    </m:r>
                                  </m:sub>
                                </m:sSub>
                              </m:e>
                            </m:mr>
                            <m:mr>
                              <m:e>
                                <m:r>
                                  <a:rPr lang="en-US" sz="2200" b="0" i="1" smtClean="0">
                                    <a:latin typeface="Cambria Math" charset="0"/>
                                  </a:rPr>
                                  <m:t>0</m:t>
                                </m:r>
                              </m:e>
                              <m:e>
                                <m:r>
                                  <a:rPr lang="en-US" sz="2200" b="0" i="1" smtClean="0">
                                    <a:latin typeface="Cambria Math" charset="0"/>
                                  </a:rPr>
                                  <m:t>1−</m:t>
                                </m:r>
                                <m:sSub>
                                  <m:sSubPr>
                                    <m:ctrlPr>
                                      <a:rPr lang="en-US" sz="2200" i="1">
                                        <a:latin typeface="Cambria Math" panose="02040503050406030204" pitchFamily="18" charset="0"/>
                                      </a:rPr>
                                    </m:ctrlPr>
                                  </m:sSubPr>
                                  <m:e>
                                    <m:r>
                                      <a:rPr lang="en-US" sz="2200" i="1">
                                        <a:latin typeface="Cambria Math" charset="0"/>
                                      </a:rPr>
                                      <m:t>𝑝</m:t>
                                    </m:r>
                                  </m:e>
                                  <m:sub>
                                    <m:r>
                                      <a:rPr lang="en-US" sz="2200" b="0" i="1" smtClean="0">
                                        <a:latin typeface="Cambria Math" charset="0"/>
                                      </a:rPr>
                                      <m:t>𝑆</m:t>
                                    </m:r>
                                    <m:r>
                                      <a:rPr lang="en-US" sz="2200" i="1">
                                        <a:latin typeface="Cambria Math" charset="0"/>
                                      </a:rPr>
                                      <m:t>𝐷</m:t>
                                    </m:r>
                                  </m:sub>
                                </m:sSub>
                              </m:e>
                              <m:e>
                                <m:sSub>
                                  <m:sSubPr>
                                    <m:ctrlPr>
                                      <a:rPr lang="en-US" sz="2200" i="1">
                                        <a:latin typeface="Cambria Math" panose="02040503050406030204" pitchFamily="18" charset="0"/>
                                      </a:rPr>
                                    </m:ctrlPr>
                                  </m:sSubPr>
                                  <m:e>
                                    <m:r>
                                      <a:rPr lang="en-US" sz="2200" i="1">
                                        <a:latin typeface="Cambria Math" charset="0"/>
                                      </a:rPr>
                                      <m:t>𝑝</m:t>
                                    </m:r>
                                  </m:e>
                                  <m:sub>
                                    <m:r>
                                      <a:rPr lang="en-US" sz="2200" b="0" i="1" smtClean="0">
                                        <a:latin typeface="Cambria Math" charset="0"/>
                                      </a:rPr>
                                      <m:t>𝑆</m:t>
                                    </m:r>
                                    <m:r>
                                      <a:rPr lang="en-US" sz="2200" i="1">
                                        <a:latin typeface="Cambria Math" charset="0"/>
                                      </a:rPr>
                                      <m:t>𝐷</m:t>
                                    </m:r>
                                  </m:sub>
                                </m:sSub>
                              </m:e>
                            </m:mr>
                            <m:mr>
                              <m:e>
                                <m:r>
                                  <a:rPr lang="en-US" sz="2200" b="0" i="1" smtClean="0">
                                    <a:latin typeface="Cambria Math" charset="0"/>
                                  </a:rPr>
                                  <m:t>0</m:t>
                                </m:r>
                              </m:e>
                              <m:e>
                                <m:r>
                                  <a:rPr lang="en-US" sz="2200" b="0" i="1" smtClean="0">
                                    <a:latin typeface="Cambria Math" charset="0"/>
                                  </a:rPr>
                                  <m:t>0</m:t>
                                </m:r>
                              </m:e>
                              <m:e>
                                <m:r>
                                  <a:rPr lang="en-US" sz="2200" b="0" i="1" smtClean="0">
                                    <a:latin typeface="Cambria Math" charset="0"/>
                                  </a:rPr>
                                  <m:t>1</m:t>
                                </m:r>
                              </m:e>
                            </m:mr>
                          </m:m>
                        </m:e>
                      </m:d>
                    </m:oMath>
                  </m:oMathPara>
                </a14:m>
                <a:endParaRPr lang="en-US" sz="2200"/>
              </a:p>
            </p:txBody>
          </p:sp>
        </mc:Choice>
        <mc:Fallback xmlns="">
          <p:sp>
            <p:nvSpPr>
              <p:cNvPr id="7" name="TextBox 6"/>
              <p:cNvSpPr txBox="1">
                <a:spLocks noRot="1" noChangeAspect="1" noMove="1" noResize="1" noEditPoints="1" noAdjustHandles="1" noChangeArrowheads="1" noChangeShapeType="1" noTextEdit="1"/>
              </p:cNvSpPr>
              <p:nvPr/>
            </p:nvSpPr>
            <p:spPr>
              <a:xfrm>
                <a:off x="4247832" y="5063163"/>
                <a:ext cx="4909212" cy="100604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986657" y="5350741"/>
                <a:ext cx="1876026"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mr-IN" sz="2200" i="1" smtClean="0">
                              <a:latin typeface="Cambria Math" panose="02040503050406030204" pitchFamily="18" charset="0"/>
                            </a:rPr>
                          </m:ctrlPr>
                        </m:dPr>
                        <m:e>
                          <m:m>
                            <m:mPr>
                              <m:mcs>
                                <m:mc>
                                  <m:mcPr>
                                    <m:count m:val="3"/>
                                    <m:mcJc m:val="center"/>
                                  </m:mcPr>
                                </m:mc>
                              </m:mcs>
                              <m:ctrlPr>
                                <a:rPr lang="mr-IN" sz="2200" i="1" smtClean="0">
                                  <a:latin typeface="Cambria Math" panose="02040503050406030204" pitchFamily="18" charset="0"/>
                                </a:rPr>
                              </m:ctrlPr>
                            </m:mPr>
                            <m:mr>
                              <m:e>
                                <m:sSub>
                                  <m:sSubPr>
                                    <m:ctrlPr>
                                      <a:rPr lang="en-US" sz="2200" i="1" smtClean="0">
                                        <a:latin typeface="Cambria Math" panose="02040503050406030204" pitchFamily="18" charset="0"/>
                                      </a:rPr>
                                    </m:ctrlPr>
                                  </m:sSubPr>
                                  <m:e>
                                    <m:r>
                                      <a:rPr lang="en-US" sz="2200" b="0" i="1" smtClean="0">
                                        <a:latin typeface="Cambria Math" charset="0"/>
                                      </a:rPr>
                                      <m:t>𝐻</m:t>
                                    </m:r>
                                  </m:e>
                                  <m:sub>
                                    <m:r>
                                      <a:rPr lang="en-US" sz="2200" b="0" i="1" smtClean="0">
                                        <a:latin typeface="Cambria Math" charset="0"/>
                                      </a:rPr>
                                      <m:t>𝑡</m:t>
                                    </m:r>
                                  </m:sub>
                                </m:sSub>
                              </m:e>
                              <m:e>
                                <m:sSub>
                                  <m:sSubPr>
                                    <m:ctrlPr>
                                      <a:rPr lang="en-US" sz="2200" i="1">
                                        <a:latin typeface="Cambria Math" panose="02040503050406030204" pitchFamily="18" charset="0"/>
                                      </a:rPr>
                                    </m:ctrlPr>
                                  </m:sSubPr>
                                  <m:e>
                                    <m:r>
                                      <a:rPr lang="en-US" sz="2200" b="0" i="1" smtClean="0">
                                        <a:latin typeface="Cambria Math" charset="0"/>
                                      </a:rPr>
                                      <m:t>𝑆</m:t>
                                    </m:r>
                                  </m:e>
                                  <m:sub>
                                    <m:r>
                                      <a:rPr lang="en-US" sz="2200" i="1">
                                        <a:latin typeface="Cambria Math" charset="0"/>
                                      </a:rPr>
                                      <m:t>𝑡</m:t>
                                    </m:r>
                                  </m:sub>
                                </m:sSub>
                              </m:e>
                              <m:e>
                                <m:sSub>
                                  <m:sSubPr>
                                    <m:ctrlPr>
                                      <a:rPr lang="en-US" sz="2200" i="1">
                                        <a:latin typeface="Cambria Math" panose="02040503050406030204" pitchFamily="18" charset="0"/>
                                      </a:rPr>
                                    </m:ctrlPr>
                                  </m:sSubPr>
                                  <m:e>
                                    <m:r>
                                      <a:rPr lang="en-US" sz="2200" b="0" i="1" smtClean="0">
                                        <a:latin typeface="Cambria Math" charset="0"/>
                                      </a:rPr>
                                      <m:t>𝐷</m:t>
                                    </m:r>
                                  </m:e>
                                  <m:sub>
                                    <m:r>
                                      <a:rPr lang="en-US" sz="2200" i="1">
                                        <a:latin typeface="Cambria Math" charset="0"/>
                                      </a:rPr>
                                      <m:t>𝑡</m:t>
                                    </m:r>
                                  </m:sub>
                                </m:sSub>
                              </m:e>
                            </m:mr>
                          </m:m>
                        </m:e>
                      </m:d>
                    </m:oMath>
                  </m:oMathPara>
                </a14:m>
                <a:endParaRPr lang="en-US" sz="2200"/>
              </a:p>
            </p:txBody>
          </p:sp>
        </mc:Choice>
        <mc:Fallback xmlns="">
          <p:sp>
            <p:nvSpPr>
              <p:cNvPr id="2" name="TextBox 1"/>
              <p:cNvSpPr txBox="1">
                <a:spLocks noRot="1" noChangeAspect="1" noMove="1" noResize="1" noEditPoints="1" noAdjustHandles="1" noChangeArrowheads="1" noChangeShapeType="1" noTextEdit="1"/>
              </p:cNvSpPr>
              <p:nvPr/>
            </p:nvSpPr>
            <p:spPr>
              <a:xfrm>
                <a:off x="2986657" y="5350741"/>
                <a:ext cx="1876026" cy="430887"/>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63508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911"/>
        <p:cNvGrpSpPr/>
        <p:nvPr/>
      </p:nvGrpSpPr>
      <p:grpSpPr>
        <a:xfrm>
          <a:off x="0" y="0"/>
          <a:ext cx="0" cy="0"/>
          <a:chOff x="0" y="0"/>
          <a:chExt cx="0" cy="0"/>
        </a:xfrm>
      </p:grpSpPr>
      <p:sp>
        <p:nvSpPr>
          <p:cNvPr id="912" name="Shape 91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NL"/>
              <a:t>Calculating total costs &amp; effects</a:t>
            </a:r>
            <a:endParaRPr/>
          </a:p>
        </p:txBody>
      </p:sp>
      <p:sp>
        <p:nvSpPr>
          <p:cNvPr id="913" name="Shape 913"/>
          <p:cNvSpPr txBox="1">
            <a:spLocks noGrp="1"/>
          </p:cNvSpPr>
          <p:nvPr>
            <p:ph idx="1"/>
          </p:nvPr>
        </p:nvSpPr>
        <p:spPr>
          <a:xfrm>
            <a:off x="840432" y="1600200"/>
            <a:ext cx="7620000" cy="48006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endParaRPr sz="2400">
              <a:solidFill>
                <a:schemeClr val="accent3"/>
              </a:solidFill>
            </a:endParaRPr>
          </a:p>
          <a:p>
            <a:pPr marL="0" lvl="0" indent="0" rtl="0">
              <a:spcBef>
                <a:spcPts val="440"/>
              </a:spcBef>
              <a:spcAft>
                <a:spcPts val="0"/>
              </a:spcAft>
              <a:buNone/>
            </a:pPr>
            <a:r>
              <a:rPr lang="nl-NL" sz="2400">
                <a:solidFill>
                  <a:schemeClr val="accent3"/>
                </a:solidFill>
              </a:rPr>
              <a:t>Total effects (TE): </a:t>
            </a:r>
            <a:endParaRPr sz="2400">
              <a:solidFill>
                <a:schemeClr val="accent3"/>
              </a:solidFill>
            </a:endParaRPr>
          </a:p>
          <a:p>
            <a:pPr marL="1371600" lvl="0" indent="457200" rtl="0">
              <a:spcBef>
                <a:spcPts val="440"/>
              </a:spcBef>
              <a:spcAft>
                <a:spcPts val="0"/>
              </a:spcAft>
              <a:buNone/>
            </a:pPr>
            <a:endParaRPr sz="2400">
              <a:solidFill>
                <a:schemeClr val="accent3"/>
              </a:solidFill>
            </a:endParaRPr>
          </a:p>
          <a:p>
            <a:pPr marL="342900" lvl="0" indent="-88900">
              <a:spcBef>
                <a:spcPts val="440"/>
              </a:spcBef>
              <a:spcAft>
                <a:spcPts val="0"/>
              </a:spcAft>
              <a:buNone/>
            </a:pPr>
            <a:endParaRPr>
              <a:solidFill>
                <a:schemeClr val="accent3"/>
              </a:solidFill>
            </a:endParaRPr>
          </a:p>
          <a:p>
            <a:pPr marL="342900" lvl="0" indent="-88900">
              <a:spcBef>
                <a:spcPts val="440"/>
              </a:spcBef>
              <a:spcAft>
                <a:spcPts val="0"/>
              </a:spcAft>
              <a:buNone/>
            </a:pPr>
            <a:endParaRPr>
              <a:solidFill>
                <a:schemeClr val="accent3"/>
              </a:solidFill>
            </a:endParaRPr>
          </a:p>
          <a:p>
            <a:pPr marL="0" lvl="0" indent="0" rtl="0">
              <a:spcBef>
                <a:spcPts val="440"/>
              </a:spcBef>
              <a:spcAft>
                <a:spcPts val="0"/>
              </a:spcAft>
              <a:buNone/>
            </a:pPr>
            <a:r>
              <a:rPr lang="nl-NL" sz="2400">
                <a:solidFill>
                  <a:schemeClr val="accent3"/>
                </a:solidFill>
              </a:rPr>
              <a:t>Total costs (TC):</a:t>
            </a:r>
            <a:endParaRPr sz="2400">
              <a:solidFill>
                <a:schemeClr val="accent3"/>
              </a:solidFill>
            </a:endParaRPr>
          </a:p>
        </p:txBody>
      </p:sp>
      <p:sp>
        <p:nvSpPr>
          <p:cNvPr id="917" name="Shape 917"/>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56</a:t>
            </a:fld>
            <a:endParaRPr/>
          </a:p>
        </p:txBody>
      </p:sp>
      <p:sp>
        <p:nvSpPr>
          <p:cNvPr id="914" name="Shape 914"/>
          <p:cNvSpPr txBox="1"/>
          <p:nvPr/>
        </p:nvSpPr>
        <p:spPr>
          <a:xfrm>
            <a:off x="4298950" y="1552050"/>
            <a:ext cx="2418900" cy="177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sz="3600" i="1">
                <a:latin typeface="Times New Roman"/>
                <a:ea typeface="Times New Roman"/>
                <a:cs typeface="Times New Roman"/>
                <a:sym typeface="Times New Roman"/>
              </a:rPr>
              <a:t>E</a:t>
            </a:r>
            <a:r>
              <a:rPr lang="nl-NL" sz="3600">
                <a:latin typeface="Times New Roman"/>
                <a:ea typeface="Times New Roman"/>
                <a:cs typeface="Times New Roman"/>
                <a:sym typeface="Times New Roman"/>
              </a:rPr>
              <a:t> = </a:t>
            </a:r>
            <a:r>
              <a:rPr lang="nl-NL" sz="3600" i="1">
                <a:latin typeface="Times New Roman"/>
                <a:ea typeface="Times New Roman"/>
                <a:cs typeface="Times New Roman"/>
                <a:sym typeface="Times New Roman"/>
              </a:rPr>
              <a:t>M e</a:t>
            </a:r>
            <a:endParaRPr sz="3600" i="1">
              <a:latin typeface="Times New Roman"/>
              <a:ea typeface="Times New Roman"/>
              <a:cs typeface="Times New Roman"/>
              <a:sym typeface="Times New Roman"/>
            </a:endParaRPr>
          </a:p>
          <a:p>
            <a:pPr marL="0" lvl="0" indent="0" rtl="0">
              <a:spcBef>
                <a:spcPts val="0"/>
              </a:spcBef>
              <a:spcAft>
                <a:spcPts val="0"/>
              </a:spcAft>
              <a:buNone/>
            </a:pPr>
            <a:r>
              <a:rPr lang="nl-NL" sz="3600" i="1">
                <a:latin typeface="Times New Roman"/>
                <a:ea typeface="Times New Roman"/>
                <a:cs typeface="Times New Roman"/>
                <a:sym typeface="Times New Roman"/>
              </a:rPr>
              <a:t>TE = </a:t>
            </a:r>
            <a:r>
              <a:rPr lang="nl-NL" sz="3600" b="1" i="1">
                <a:latin typeface="Times New Roman"/>
                <a:ea typeface="Times New Roman"/>
                <a:cs typeface="Times New Roman"/>
                <a:sym typeface="Times New Roman"/>
              </a:rPr>
              <a:t>1</a:t>
            </a:r>
            <a:r>
              <a:rPr lang="nl-NL" sz="3600" i="1" baseline="-25000">
                <a:latin typeface="Times New Roman"/>
                <a:ea typeface="Times New Roman"/>
                <a:cs typeface="Times New Roman"/>
                <a:sym typeface="Times New Roman"/>
              </a:rPr>
              <a:t>T</a:t>
            </a:r>
            <a:r>
              <a:rPr lang="nl-NL" sz="3600" i="1">
                <a:latin typeface="Times New Roman"/>
                <a:ea typeface="Times New Roman"/>
                <a:cs typeface="Times New Roman"/>
                <a:sym typeface="Times New Roman"/>
              </a:rPr>
              <a:t> E </a:t>
            </a:r>
            <a:endParaRPr sz="3600" i="1">
              <a:latin typeface="Times New Roman"/>
              <a:ea typeface="Times New Roman"/>
              <a:cs typeface="Times New Roman"/>
              <a:sym typeface="Times New Roman"/>
            </a:endParaRPr>
          </a:p>
        </p:txBody>
      </p:sp>
      <p:sp>
        <p:nvSpPr>
          <p:cNvPr id="915" name="Shape 915"/>
          <p:cNvSpPr txBox="1"/>
          <p:nvPr/>
        </p:nvSpPr>
        <p:spPr>
          <a:xfrm>
            <a:off x="4278350" y="3608696"/>
            <a:ext cx="2418900" cy="177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sz="3600" i="1">
                <a:latin typeface="Times New Roman"/>
                <a:ea typeface="Times New Roman"/>
                <a:cs typeface="Times New Roman"/>
                <a:sym typeface="Times New Roman"/>
              </a:rPr>
              <a:t>C</a:t>
            </a:r>
            <a:r>
              <a:rPr lang="nl-NL" sz="3600">
                <a:latin typeface="Times New Roman"/>
                <a:ea typeface="Times New Roman"/>
                <a:cs typeface="Times New Roman"/>
                <a:sym typeface="Times New Roman"/>
              </a:rPr>
              <a:t> = </a:t>
            </a:r>
            <a:r>
              <a:rPr lang="nl-NL" sz="3600" i="1">
                <a:latin typeface="Times New Roman"/>
                <a:ea typeface="Times New Roman"/>
                <a:cs typeface="Times New Roman"/>
                <a:sym typeface="Times New Roman"/>
              </a:rPr>
              <a:t>M c</a:t>
            </a:r>
            <a:endParaRPr sz="3600" i="1">
              <a:latin typeface="Times New Roman"/>
              <a:ea typeface="Times New Roman"/>
              <a:cs typeface="Times New Roman"/>
              <a:sym typeface="Times New Roman"/>
            </a:endParaRPr>
          </a:p>
          <a:p>
            <a:pPr marL="0" lvl="0" indent="0" rtl="0">
              <a:spcBef>
                <a:spcPts val="0"/>
              </a:spcBef>
              <a:spcAft>
                <a:spcPts val="0"/>
              </a:spcAft>
              <a:buNone/>
            </a:pPr>
            <a:r>
              <a:rPr lang="nl-NL" sz="3600" i="1">
                <a:latin typeface="Times New Roman"/>
                <a:ea typeface="Times New Roman"/>
                <a:cs typeface="Times New Roman"/>
                <a:sym typeface="Times New Roman"/>
              </a:rPr>
              <a:t>TC = </a:t>
            </a:r>
            <a:r>
              <a:rPr lang="nl-NL" sz="3600" b="1" i="1">
                <a:latin typeface="Times New Roman"/>
                <a:ea typeface="Times New Roman"/>
                <a:cs typeface="Times New Roman"/>
                <a:sym typeface="Times New Roman"/>
              </a:rPr>
              <a:t>1</a:t>
            </a:r>
            <a:r>
              <a:rPr lang="nl-NL" sz="3500" i="1" baseline="-25000">
                <a:latin typeface="Times New Roman"/>
                <a:ea typeface="Times New Roman"/>
                <a:cs typeface="Times New Roman"/>
                <a:sym typeface="Times New Roman"/>
              </a:rPr>
              <a:t>T</a:t>
            </a:r>
            <a:r>
              <a:rPr lang="nl-NL" sz="3600" i="1">
                <a:latin typeface="Times New Roman"/>
                <a:ea typeface="Times New Roman"/>
                <a:cs typeface="Times New Roman"/>
                <a:sym typeface="Times New Roman"/>
              </a:rPr>
              <a:t> C</a:t>
            </a:r>
            <a:endParaRPr sz="3600" i="1">
              <a:latin typeface="Times New Roman"/>
              <a:ea typeface="Times New Roman"/>
              <a:cs typeface="Times New Roman"/>
              <a:sym typeface="Times New Roman"/>
            </a:endParaRPr>
          </a:p>
        </p:txBody>
      </p:sp>
      <p:sp>
        <p:nvSpPr>
          <p:cNvPr id="916" name="Shape 916"/>
          <p:cNvSpPr txBox="1"/>
          <p:nvPr/>
        </p:nvSpPr>
        <p:spPr>
          <a:xfrm>
            <a:off x="949725" y="5665325"/>
            <a:ext cx="4317600" cy="949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sz="4100" b="1" i="1">
                <a:solidFill>
                  <a:srgbClr val="009999"/>
                </a:solidFill>
                <a:latin typeface="Times New Roman"/>
                <a:ea typeface="Times New Roman"/>
                <a:cs typeface="Times New Roman"/>
                <a:sym typeface="Times New Roman"/>
              </a:rPr>
              <a:t>1</a:t>
            </a:r>
            <a:r>
              <a:rPr lang="nl-NL" sz="4000" i="1" baseline="-25000">
                <a:solidFill>
                  <a:srgbClr val="009999"/>
                </a:solidFill>
                <a:latin typeface="Times New Roman"/>
                <a:ea typeface="Times New Roman"/>
                <a:cs typeface="Times New Roman"/>
                <a:sym typeface="Times New Roman"/>
              </a:rPr>
              <a:t>T </a:t>
            </a:r>
            <a:r>
              <a:rPr lang="nl-NL" sz="2100">
                <a:solidFill>
                  <a:srgbClr val="009999"/>
                </a:solidFill>
                <a:latin typeface="Times New Roman"/>
                <a:ea typeface="Times New Roman"/>
                <a:cs typeface="Times New Roman"/>
                <a:sym typeface="Times New Roman"/>
              </a:rPr>
              <a:t>: 1 ×</a:t>
            </a:r>
            <a:r>
              <a:rPr lang="nl-NL" sz="2100" i="1">
                <a:solidFill>
                  <a:srgbClr val="009999"/>
                </a:solidFill>
                <a:latin typeface="Times New Roman"/>
                <a:ea typeface="Times New Roman"/>
                <a:cs typeface="Times New Roman"/>
                <a:sym typeface="Times New Roman"/>
              </a:rPr>
              <a:t> T</a:t>
            </a:r>
            <a:r>
              <a:rPr lang="nl-NL" sz="2100">
                <a:solidFill>
                  <a:srgbClr val="009999"/>
                </a:solidFill>
                <a:latin typeface="Times New Roman"/>
                <a:ea typeface="Times New Roman"/>
                <a:cs typeface="Times New Roman"/>
                <a:sym typeface="Times New Roman"/>
              </a:rPr>
              <a:t>    vector of </a:t>
            </a:r>
            <a:r>
              <a:rPr lang="nl-NL" sz="2100" err="1">
                <a:solidFill>
                  <a:srgbClr val="009999"/>
                </a:solidFill>
                <a:latin typeface="Times New Roman"/>
                <a:ea typeface="Times New Roman"/>
                <a:cs typeface="Times New Roman"/>
                <a:sym typeface="Times New Roman"/>
              </a:rPr>
              <a:t>ones</a:t>
            </a:r>
            <a:endParaRPr sz="2100">
              <a:solidFill>
                <a:srgbClr val="009999"/>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2586761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921"/>
        <p:cNvGrpSpPr/>
        <p:nvPr/>
      </p:nvGrpSpPr>
      <p:grpSpPr>
        <a:xfrm>
          <a:off x="0" y="0"/>
          <a:ext cx="0" cy="0"/>
          <a:chOff x="0" y="0"/>
          <a:chExt cx="0" cy="0"/>
        </a:xfrm>
      </p:grpSpPr>
      <p:sp>
        <p:nvSpPr>
          <p:cNvPr id="922" name="Shape 92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NL"/>
              <a:t>Calculating total costs &amp; effects (discounted)</a:t>
            </a:r>
            <a:endParaRPr/>
          </a:p>
        </p:txBody>
      </p:sp>
      <p:sp>
        <p:nvSpPr>
          <p:cNvPr id="923" name="Shape 923"/>
          <p:cNvSpPr txBox="1">
            <a:spLocks noGrp="1"/>
          </p:cNvSpPr>
          <p:nvPr>
            <p:ph idx="1"/>
          </p:nvPr>
        </p:nvSpPr>
        <p:spPr>
          <a:xfrm>
            <a:off x="840432" y="1600200"/>
            <a:ext cx="7620000" cy="48006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endParaRPr sz="2400">
              <a:solidFill>
                <a:schemeClr val="accent3"/>
              </a:solidFill>
            </a:endParaRPr>
          </a:p>
          <a:p>
            <a:pPr marL="0" lvl="0" indent="0" rtl="0">
              <a:spcBef>
                <a:spcPts val="440"/>
              </a:spcBef>
              <a:spcAft>
                <a:spcPts val="0"/>
              </a:spcAft>
              <a:buNone/>
            </a:pPr>
            <a:r>
              <a:rPr lang="nl-NL" sz="2400">
                <a:solidFill>
                  <a:schemeClr val="accent3"/>
                </a:solidFill>
              </a:rPr>
              <a:t>Total effects (TE): </a:t>
            </a:r>
            <a:endParaRPr sz="2400">
              <a:solidFill>
                <a:schemeClr val="accent3"/>
              </a:solidFill>
            </a:endParaRPr>
          </a:p>
          <a:p>
            <a:pPr marL="1371600" lvl="0" indent="457200" rtl="0">
              <a:spcBef>
                <a:spcPts val="440"/>
              </a:spcBef>
              <a:spcAft>
                <a:spcPts val="0"/>
              </a:spcAft>
              <a:buNone/>
            </a:pPr>
            <a:endParaRPr sz="2400">
              <a:solidFill>
                <a:schemeClr val="accent3"/>
              </a:solidFill>
            </a:endParaRPr>
          </a:p>
          <a:p>
            <a:pPr marL="342900" lvl="0" indent="-88900">
              <a:spcBef>
                <a:spcPts val="440"/>
              </a:spcBef>
              <a:spcAft>
                <a:spcPts val="0"/>
              </a:spcAft>
              <a:buNone/>
            </a:pPr>
            <a:endParaRPr>
              <a:solidFill>
                <a:schemeClr val="accent3"/>
              </a:solidFill>
            </a:endParaRPr>
          </a:p>
          <a:p>
            <a:pPr marL="342900" lvl="0" indent="-88900" rtl="0">
              <a:spcBef>
                <a:spcPts val="440"/>
              </a:spcBef>
              <a:spcAft>
                <a:spcPts val="0"/>
              </a:spcAft>
              <a:buNone/>
            </a:pPr>
            <a:endParaRPr>
              <a:solidFill>
                <a:schemeClr val="accent3"/>
              </a:solidFill>
            </a:endParaRPr>
          </a:p>
          <a:p>
            <a:pPr marL="0" lvl="0" indent="0" rtl="0">
              <a:spcBef>
                <a:spcPts val="440"/>
              </a:spcBef>
              <a:spcAft>
                <a:spcPts val="0"/>
              </a:spcAft>
              <a:buNone/>
            </a:pPr>
            <a:r>
              <a:rPr lang="nl-NL" sz="2400">
                <a:solidFill>
                  <a:schemeClr val="accent3"/>
                </a:solidFill>
              </a:rPr>
              <a:t>Total costs (TC):</a:t>
            </a:r>
            <a:endParaRPr sz="2400">
              <a:solidFill>
                <a:schemeClr val="accent3"/>
              </a:solidFill>
            </a:endParaRPr>
          </a:p>
        </p:txBody>
      </p:sp>
      <p:sp>
        <p:nvSpPr>
          <p:cNvPr id="926" name="Shape 926"/>
          <p:cNvSpPr txBox="1">
            <a:spLocks noGrp="1"/>
          </p:cNvSpPr>
          <p:nvPr>
            <p:ph type="sldNum" sz="quarter" idx="12"/>
          </p:nvPr>
        </p:nvSpPr>
        <p:spPr>
          <a:prstGeom prst="rect">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57</a:t>
            </a:fld>
            <a:endParaRPr/>
          </a:p>
        </p:txBody>
      </p:sp>
      <p:sp>
        <p:nvSpPr>
          <p:cNvPr id="924" name="Shape 924"/>
          <p:cNvSpPr txBox="1"/>
          <p:nvPr/>
        </p:nvSpPr>
        <p:spPr>
          <a:xfrm>
            <a:off x="4080525" y="1694025"/>
            <a:ext cx="2418900" cy="177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sz="3600" i="1">
                <a:latin typeface="Times New Roman"/>
                <a:ea typeface="Times New Roman"/>
                <a:cs typeface="Times New Roman"/>
                <a:sym typeface="Times New Roman"/>
              </a:rPr>
              <a:t>E</a:t>
            </a:r>
            <a:r>
              <a:rPr lang="nl-NL" sz="3600">
                <a:latin typeface="Times New Roman"/>
                <a:ea typeface="Times New Roman"/>
                <a:cs typeface="Times New Roman"/>
                <a:sym typeface="Times New Roman"/>
              </a:rPr>
              <a:t> = </a:t>
            </a:r>
            <a:r>
              <a:rPr lang="nl-NL" sz="3600" i="1">
                <a:latin typeface="Times New Roman"/>
                <a:ea typeface="Times New Roman"/>
                <a:cs typeface="Times New Roman"/>
                <a:sym typeface="Times New Roman"/>
              </a:rPr>
              <a:t>M e</a:t>
            </a:r>
            <a:endParaRPr sz="3600" i="1">
              <a:latin typeface="Times New Roman"/>
              <a:ea typeface="Times New Roman"/>
              <a:cs typeface="Times New Roman"/>
              <a:sym typeface="Times New Roman"/>
            </a:endParaRPr>
          </a:p>
          <a:p>
            <a:pPr marL="0" lvl="0" indent="0" rtl="0">
              <a:spcBef>
                <a:spcPts val="0"/>
              </a:spcBef>
              <a:spcAft>
                <a:spcPts val="0"/>
              </a:spcAft>
              <a:buNone/>
            </a:pPr>
            <a:r>
              <a:rPr lang="nl-NL" sz="3600" i="1">
                <a:latin typeface="Times New Roman"/>
                <a:ea typeface="Times New Roman"/>
                <a:cs typeface="Times New Roman"/>
                <a:sym typeface="Times New Roman"/>
              </a:rPr>
              <a:t>TE = dw</a:t>
            </a:r>
            <a:r>
              <a:rPr lang="nl-NL" sz="3600" i="1" baseline="-25000">
                <a:latin typeface="Times New Roman"/>
                <a:ea typeface="Times New Roman"/>
                <a:cs typeface="Times New Roman"/>
                <a:sym typeface="Times New Roman"/>
              </a:rPr>
              <a:t>T</a:t>
            </a:r>
            <a:r>
              <a:rPr lang="nl-NL" sz="3600" i="1">
                <a:latin typeface="Times New Roman"/>
                <a:ea typeface="Times New Roman"/>
                <a:cs typeface="Times New Roman"/>
                <a:sym typeface="Times New Roman"/>
              </a:rPr>
              <a:t> E </a:t>
            </a:r>
            <a:endParaRPr sz="3600" i="1">
              <a:latin typeface="Times New Roman"/>
              <a:ea typeface="Times New Roman"/>
              <a:cs typeface="Times New Roman"/>
              <a:sym typeface="Times New Roman"/>
            </a:endParaRPr>
          </a:p>
        </p:txBody>
      </p:sp>
      <p:sp>
        <p:nvSpPr>
          <p:cNvPr id="925" name="Shape 925"/>
          <p:cNvSpPr txBox="1"/>
          <p:nvPr/>
        </p:nvSpPr>
        <p:spPr>
          <a:xfrm>
            <a:off x="4097775" y="3691983"/>
            <a:ext cx="2418900" cy="1771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nl-NL" sz="3600" i="1">
                <a:latin typeface="Times New Roman"/>
                <a:ea typeface="Times New Roman"/>
                <a:cs typeface="Times New Roman"/>
                <a:sym typeface="Times New Roman"/>
              </a:rPr>
              <a:t>C</a:t>
            </a:r>
            <a:r>
              <a:rPr lang="nl-NL" sz="3600">
                <a:latin typeface="Times New Roman"/>
                <a:ea typeface="Times New Roman"/>
                <a:cs typeface="Times New Roman"/>
                <a:sym typeface="Times New Roman"/>
              </a:rPr>
              <a:t> = </a:t>
            </a:r>
            <a:r>
              <a:rPr lang="nl-NL" sz="3600" i="1">
                <a:latin typeface="Times New Roman"/>
                <a:ea typeface="Times New Roman"/>
                <a:cs typeface="Times New Roman"/>
                <a:sym typeface="Times New Roman"/>
              </a:rPr>
              <a:t>M c</a:t>
            </a:r>
            <a:endParaRPr sz="3600" i="1">
              <a:latin typeface="Times New Roman"/>
              <a:ea typeface="Times New Roman"/>
              <a:cs typeface="Times New Roman"/>
              <a:sym typeface="Times New Roman"/>
            </a:endParaRPr>
          </a:p>
          <a:p>
            <a:pPr marL="0" lvl="0" indent="0" rtl="0">
              <a:spcBef>
                <a:spcPts val="0"/>
              </a:spcBef>
              <a:spcAft>
                <a:spcPts val="0"/>
              </a:spcAft>
              <a:buNone/>
            </a:pPr>
            <a:r>
              <a:rPr lang="nl-NL" sz="3600" i="1">
                <a:latin typeface="Times New Roman"/>
                <a:ea typeface="Times New Roman"/>
                <a:cs typeface="Times New Roman"/>
                <a:sym typeface="Times New Roman"/>
              </a:rPr>
              <a:t>TC = dw</a:t>
            </a:r>
            <a:r>
              <a:rPr lang="nl-NL" sz="3500" i="1" baseline="-25000">
                <a:latin typeface="Times New Roman"/>
                <a:ea typeface="Times New Roman"/>
                <a:cs typeface="Times New Roman"/>
                <a:sym typeface="Times New Roman"/>
              </a:rPr>
              <a:t>T</a:t>
            </a:r>
            <a:r>
              <a:rPr lang="nl-NL" sz="3600" i="1">
                <a:latin typeface="Times New Roman"/>
                <a:ea typeface="Times New Roman"/>
                <a:cs typeface="Times New Roman"/>
                <a:sym typeface="Times New Roman"/>
              </a:rPr>
              <a:t> C</a:t>
            </a:r>
            <a:endParaRPr sz="3600" i="1">
              <a:latin typeface="Times New Roman"/>
              <a:ea typeface="Times New Roman"/>
              <a:cs typeface="Times New Roman"/>
              <a:sym typeface="Times New Roman"/>
            </a:endParaRPr>
          </a:p>
        </p:txBody>
      </p:sp>
      <p:pic>
        <p:nvPicPr>
          <p:cNvPr id="927" name="Shape 927"/>
          <p:cNvPicPr preferRelativeResize="0"/>
          <p:nvPr/>
        </p:nvPicPr>
        <p:blipFill rotWithShape="1">
          <a:blip r:embed="rId3">
            <a:alphaModFix/>
          </a:blip>
          <a:srcRect t="23406" r="10144"/>
          <a:stretch/>
        </p:blipFill>
        <p:spPr>
          <a:xfrm>
            <a:off x="840425" y="5524376"/>
            <a:ext cx="2777750" cy="1055325"/>
          </a:xfrm>
          <a:prstGeom prst="rect">
            <a:avLst/>
          </a:prstGeom>
          <a:noFill/>
          <a:ln>
            <a:noFill/>
          </a:ln>
        </p:spPr>
      </p:pic>
    </p:spTree>
    <p:extLst>
      <p:ext uri="{BB962C8B-B14F-4D97-AF65-F5344CB8AC3E}">
        <p14:creationId xmlns:p14="http://schemas.microsoft.com/office/powerpoint/2010/main" val="45242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931"/>
        <p:cNvGrpSpPr/>
        <p:nvPr/>
      </p:nvGrpSpPr>
      <p:grpSpPr>
        <a:xfrm>
          <a:off x="0" y="0"/>
          <a:ext cx="0" cy="0"/>
          <a:chOff x="0" y="0"/>
          <a:chExt cx="0" cy="0"/>
        </a:xfrm>
      </p:grpSpPr>
      <p:sp>
        <p:nvSpPr>
          <p:cNvPr id="932" name="Shape 93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NL" sz="4800">
                <a:latin typeface="Courier New"/>
                <a:ea typeface="Courier New"/>
                <a:cs typeface="Courier New"/>
                <a:sym typeface="Courier New"/>
              </a:rPr>
              <a:t>R</a:t>
            </a:r>
            <a:r>
              <a:rPr lang="nl-NL"/>
              <a:t> Session</a:t>
            </a:r>
            <a:endParaRPr/>
          </a:p>
        </p:txBody>
      </p:sp>
      <p:sp>
        <p:nvSpPr>
          <p:cNvPr id="933" name="Shape 933"/>
          <p:cNvSpPr txBox="1">
            <a:spLocks noGrp="1"/>
          </p:cNvSpPr>
          <p:nvPr>
            <p:ph type="sldNum" idx="12"/>
          </p:nvPr>
        </p:nvSpPr>
        <p:spPr>
          <a:prstGeom prst="rect">
            <a:avLst/>
          </a:prstGeom>
        </p:spPr>
        <p:txBody>
          <a:bodyPr spcFirstLastPara="1" wrap="square" lIns="0" tIns="0" rIns="0" bIns="0" anchor="ctr" anchorCtr="0">
            <a:noAutofit/>
          </a:bodyPr>
          <a:lstStyle/>
          <a:p>
            <a:pPr marL="0" lvl="0" indent="0">
              <a:spcBef>
                <a:spcPts val="0"/>
              </a:spcBef>
              <a:spcAft>
                <a:spcPts val="0"/>
              </a:spcAft>
              <a:buNone/>
            </a:pPr>
            <a:fld id="{00000000-1234-1234-1234-123412341234}" type="slidenum">
              <a:rPr lang="nl-NL"/>
              <a:t>58</a:t>
            </a:fld>
            <a:endParaRPr/>
          </a:p>
        </p:txBody>
      </p:sp>
    </p:spTree>
    <p:extLst>
      <p:ext uri="{BB962C8B-B14F-4D97-AF65-F5344CB8AC3E}">
        <p14:creationId xmlns:p14="http://schemas.microsoft.com/office/powerpoint/2010/main" val="12721790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6F6CFCF5-3E37-0F40-BEC2-1413134B0080}" type="slidenum">
              <a:rPr lang="en-US" smtClean="0"/>
              <a:t>59</a:t>
            </a:fld>
            <a:endParaRPr lang="en-US"/>
          </a:p>
        </p:txBody>
      </p:sp>
    </p:spTree>
    <p:extLst>
      <p:ext uri="{BB962C8B-B14F-4D97-AF65-F5344CB8AC3E}">
        <p14:creationId xmlns:p14="http://schemas.microsoft.com/office/powerpoint/2010/main" val="1236097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5681325" y="974375"/>
            <a:ext cx="3320400" cy="7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nl-NL" dirty="0"/>
              <a:t>Cohort </a:t>
            </a:r>
            <a:endParaRPr dirty="0"/>
          </a:p>
          <a:p>
            <a:pPr marL="0" lvl="0" indent="0" rtl="0">
              <a:spcBef>
                <a:spcPts val="0"/>
              </a:spcBef>
              <a:spcAft>
                <a:spcPts val="0"/>
              </a:spcAft>
              <a:buNone/>
            </a:pPr>
            <a:r>
              <a:rPr lang="nl-NL" dirty="0"/>
              <a:t>"</a:t>
            </a:r>
            <a:r>
              <a:rPr lang="nl-NL" dirty="0" err="1"/>
              <a:t>Trace</a:t>
            </a:r>
            <a:r>
              <a:rPr lang="nl-NL" dirty="0"/>
              <a:t>”</a:t>
            </a:r>
            <a:endParaRPr dirty="0"/>
          </a:p>
        </p:txBody>
      </p:sp>
      <p:sp>
        <p:nvSpPr>
          <p:cNvPr id="587" name="Shape 587"/>
          <p:cNvSpPr txBox="1">
            <a:spLocks noGrp="1"/>
          </p:cNvSpPr>
          <p:nvPr>
            <p:ph type="body" idx="1"/>
          </p:nvPr>
        </p:nvSpPr>
        <p:spPr>
          <a:xfrm>
            <a:off x="5517875" y="2195440"/>
            <a:ext cx="3483900" cy="1416900"/>
          </a:xfrm>
          <a:prstGeom prst="rect">
            <a:avLst/>
          </a:prstGeom>
        </p:spPr>
        <p:txBody>
          <a:bodyPr spcFirstLastPara="1" wrap="square" lIns="91425" tIns="91425" rIns="91425" bIns="91425" anchor="t" anchorCtr="0">
            <a:noAutofit/>
          </a:bodyPr>
          <a:lstStyle/>
          <a:p>
            <a:pPr marL="0" lvl="0" indent="0" rtl="0">
              <a:spcBef>
                <a:spcPts val="440"/>
              </a:spcBef>
              <a:spcAft>
                <a:spcPts val="0"/>
              </a:spcAft>
              <a:buNone/>
            </a:pPr>
            <a:r>
              <a:rPr lang="nl-NL" dirty="0" err="1">
                <a:solidFill>
                  <a:schemeClr val="accent1">
                    <a:lumMod val="75000"/>
                  </a:schemeClr>
                </a:solidFill>
              </a:rPr>
              <a:t>Number</a:t>
            </a:r>
            <a:r>
              <a:rPr lang="nl-NL" dirty="0">
                <a:solidFill>
                  <a:schemeClr val="accent1">
                    <a:lumMod val="75000"/>
                  </a:schemeClr>
                </a:solidFill>
              </a:rPr>
              <a:t> or </a:t>
            </a:r>
            <a:r>
              <a:rPr lang="nl-NL" dirty="0" err="1">
                <a:solidFill>
                  <a:schemeClr val="accent1">
                    <a:lumMod val="75000"/>
                  </a:schemeClr>
                </a:solidFill>
              </a:rPr>
              <a:t>proportion</a:t>
            </a:r>
            <a:r>
              <a:rPr lang="nl-NL" dirty="0">
                <a:solidFill>
                  <a:schemeClr val="accent1">
                    <a:lumMod val="75000"/>
                  </a:schemeClr>
                </a:solidFill>
              </a:rPr>
              <a:t> of </a:t>
            </a:r>
            <a:r>
              <a:rPr lang="nl-NL" dirty="0" err="1">
                <a:solidFill>
                  <a:schemeClr val="accent1">
                    <a:lumMod val="75000"/>
                  </a:schemeClr>
                </a:solidFill>
              </a:rPr>
              <a:t>individuals</a:t>
            </a:r>
            <a:r>
              <a:rPr lang="nl-NL" dirty="0">
                <a:solidFill>
                  <a:schemeClr val="accent1">
                    <a:lumMod val="75000"/>
                  </a:schemeClr>
                </a:solidFill>
              </a:rPr>
              <a:t> at </a:t>
            </a:r>
            <a:r>
              <a:rPr lang="nl-NL" dirty="0" err="1">
                <a:solidFill>
                  <a:schemeClr val="accent1">
                    <a:lumMod val="75000"/>
                  </a:schemeClr>
                </a:solidFill>
              </a:rPr>
              <a:t>each</a:t>
            </a:r>
            <a:r>
              <a:rPr lang="nl-NL" dirty="0">
                <a:solidFill>
                  <a:schemeClr val="accent1">
                    <a:lumMod val="75000"/>
                  </a:schemeClr>
                </a:solidFill>
              </a:rPr>
              <a:t> time step</a:t>
            </a:r>
            <a:endParaRPr dirty="0">
              <a:solidFill>
                <a:schemeClr val="accent1">
                  <a:lumMod val="75000"/>
                </a:schemeClr>
              </a:solidFill>
            </a:endParaRPr>
          </a:p>
        </p:txBody>
      </p:sp>
      <p:sp>
        <p:nvSpPr>
          <p:cNvPr id="589" name="Shape 589"/>
          <p:cNvSpPr txBox="1">
            <a:spLocks noGrp="1"/>
          </p:cNvSpPr>
          <p:nvPr>
            <p:ph type="sldNum" idx="12"/>
          </p:nvPr>
        </p:nvSpPr>
        <p:spPr>
          <a:prstGeom prst="rect">
            <a:avLst/>
          </a:prstGeom>
        </p:spPr>
        <p:txBody>
          <a:bodyPr spcFirstLastPara="1" wrap="square" lIns="0" tIns="0" rIns="0" bIns="0" anchor="ctr" anchorCtr="0">
            <a:noAutofit/>
          </a:bodyPr>
          <a:lstStyle/>
          <a:p>
            <a:pPr marL="0" lvl="0" indent="0" rtl="0">
              <a:spcBef>
                <a:spcPts val="0"/>
              </a:spcBef>
              <a:spcAft>
                <a:spcPts val="0"/>
              </a:spcAft>
              <a:buNone/>
            </a:pPr>
            <a:fld id="{00000000-1234-1234-1234-123412341234}" type="slidenum">
              <a:rPr lang="nl-NL"/>
              <a:t>6</a:t>
            </a:fld>
            <a:endParaRPr/>
          </a:p>
        </p:txBody>
      </p:sp>
      <p:pic>
        <p:nvPicPr>
          <p:cNvPr id="588" name="Shape 588" descr="Markov_HIV_trace.png"/>
          <p:cNvPicPr preferRelativeResize="0"/>
          <p:nvPr/>
        </p:nvPicPr>
        <p:blipFill>
          <a:blip r:embed="rId3">
            <a:alphaModFix/>
          </a:blip>
          <a:stretch>
            <a:fillRect/>
          </a:stretch>
        </p:blipFill>
        <p:spPr>
          <a:xfrm>
            <a:off x="705100" y="463087"/>
            <a:ext cx="4905375" cy="5931825"/>
          </a:xfrm>
          <a:prstGeom prst="rect">
            <a:avLst/>
          </a:prstGeom>
          <a:noFill/>
          <a:ln>
            <a:noFill/>
          </a:ln>
        </p:spPr>
      </p:pic>
    </p:spTree>
    <p:extLst>
      <p:ext uri="{BB962C8B-B14F-4D97-AF65-F5344CB8AC3E}">
        <p14:creationId xmlns:p14="http://schemas.microsoft.com/office/powerpoint/2010/main" val="9227195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2030"/>
        <p:cNvGrpSpPr/>
        <p:nvPr/>
      </p:nvGrpSpPr>
      <p:grpSpPr>
        <a:xfrm>
          <a:off x="0" y="0"/>
          <a:ext cx="0" cy="0"/>
          <a:chOff x="0" y="0"/>
          <a:chExt cx="0" cy="0"/>
        </a:xfrm>
      </p:grpSpPr>
      <p:sp>
        <p:nvSpPr>
          <p:cNvPr id="2031" name="Google Shape;2031;p128"/>
          <p:cNvSpPr txBox="1">
            <a:spLocks noGrp="1"/>
          </p:cNvSpPr>
          <p:nvPr>
            <p:ph type="ftr" idx="11"/>
          </p:nvPr>
        </p:nvSpPr>
        <p:spPr>
          <a:xfrm>
            <a:off x="649288" y="6481911"/>
            <a:ext cx="4786808" cy="374587"/>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l-NL" sz="1200">
                <a:solidFill>
                  <a:schemeClr val="lt1"/>
                </a:solidFill>
                <a:latin typeface="Verdana"/>
                <a:ea typeface="Verdana"/>
                <a:cs typeface="Verdana"/>
                <a:sym typeface="Verdana"/>
              </a:rPr>
              <a:t>Decision Analysis in R for Technologies in Health</a:t>
            </a:r>
            <a:endParaRPr sz="1200">
              <a:solidFill>
                <a:schemeClr val="lt1"/>
              </a:solidFill>
              <a:latin typeface="Verdana"/>
              <a:ea typeface="Verdana"/>
              <a:cs typeface="Verdana"/>
              <a:sym typeface="Verdana"/>
            </a:endParaRPr>
          </a:p>
        </p:txBody>
      </p:sp>
      <p:sp>
        <p:nvSpPr>
          <p:cNvPr id="2032" name="Google Shape;2032;p128"/>
          <p:cNvSpPr>
            <a:spLocks noGrp="1"/>
          </p:cNvSpPr>
          <p:nvPr>
            <p:ph type="sldNum" idx="12"/>
          </p:nvPr>
        </p:nvSpPr>
        <p:spPr>
          <a:xfrm>
            <a:off x="8559864" y="6453336"/>
            <a:ext cx="548640" cy="396240"/>
          </a:xfrm>
          <a:prstGeom prst="bracketPair">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Font typeface="Arial"/>
              <a:buNone/>
            </a:pPr>
            <a:fld id="{00000000-1234-1234-1234-123412341234}" type="slidenum">
              <a:rPr lang="nl-NL"/>
              <a:t>60</a:t>
            </a:fld>
            <a:endParaRPr/>
          </a:p>
        </p:txBody>
      </p:sp>
    </p:spTree>
    <p:extLst>
      <p:ext uri="{BB962C8B-B14F-4D97-AF65-F5344CB8AC3E}">
        <p14:creationId xmlns:p14="http://schemas.microsoft.com/office/powerpoint/2010/main" val="223226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Shape 93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Simple 3-State Example</a:t>
            </a:r>
            <a:endParaRPr dirty="0"/>
          </a:p>
        </p:txBody>
      </p:sp>
    </p:spTree>
    <p:extLst>
      <p:ext uri="{BB962C8B-B14F-4D97-AF65-F5344CB8AC3E}">
        <p14:creationId xmlns:p14="http://schemas.microsoft.com/office/powerpoint/2010/main" val="100948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nl-NL"/>
              <a:t>Three-State Model</a:t>
            </a:r>
            <a:endParaRPr/>
          </a:p>
        </p:txBody>
      </p:sp>
      <p:sp>
        <p:nvSpPr>
          <p:cNvPr id="596" name="Shape 596"/>
          <p:cNvSpPr>
            <a:spLocks noGrp="1"/>
          </p:cNvSpPr>
          <p:nvPr>
            <p:ph type="sldNum" sz="quarter" idx="12"/>
          </p:nvPr>
        </p:nvSpPr>
        <p:spPr>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8</a:t>
            </a:fld>
            <a:endParaRPr/>
          </a:p>
        </p:txBody>
      </p:sp>
      <p:graphicFrame>
        <p:nvGraphicFramePr>
          <p:cNvPr id="17" name="Shape 683">
            <a:extLst>
              <a:ext uri="{FF2B5EF4-FFF2-40B4-BE49-F238E27FC236}">
                <a16:creationId xmlns:a16="http://schemas.microsoft.com/office/drawing/2014/main" id="{D7A89B10-A2C0-694A-B665-344708CB1554}"/>
              </a:ext>
            </a:extLst>
          </p:cNvPr>
          <p:cNvGraphicFramePr/>
          <p:nvPr>
            <p:extLst>
              <p:ext uri="{D42A27DB-BD31-4B8C-83A1-F6EECF244321}">
                <p14:modId xmlns:p14="http://schemas.microsoft.com/office/powerpoint/2010/main" val="1785159971"/>
              </p:ext>
            </p:extLst>
          </p:nvPr>
        </p:nvGraphicFramePr>
        <p:xfrm>
          <a:off x="4870889" y="4758093"/>
          <a:ext cx="4023400" cy="1478320"/>
        </p:xfrm>
        <a:graphic>
          <a:graphicData uri="http://schemas.openxmlformats.org/drawingml/2006/table">
            <a:tbl>
              <a:tblPr firstRow="1" bandRow="1">
                <a:noFill/>
              </a:tblPr>
              <a:tblGrid>
                <a:gridCol w="1005850">
                  <a:extLst>
                    <a:ext uri="{9D8B030D-6E8A-4147-A177-3AD203B41FA5}">
                      <a16:colId xmlns:a16="http://schemas.microsoft.com/office/drawing/2014/main" val="20000"/>
                    </a:ext>
                  </a:extLst>
                </a:gridCol>
                <a:gridCol w="1005850">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1005850">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err="1">
                          <a:latin typeface="Calibri"/>
                          <a:ea typeface="Calibri"/>
                          <a:cs typeface="Calibri"/>
                          <a:sym typeface="Calibri"/>
                        </a:rPr>
                        <a:t>Healthy</a:t>
                      </a:r>
                      <a:endParaRPr sz="1800" b="0" u="none" strike="noStrike" cap="none">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a:latin typeface="Calibri"/>
                          <a:ea typeface="Calibri"/>
                          <a:cs typeface="Calibri"/>
                          <a:sym typeface="Calibri"/>
                        </a:rPr>
                        <a:t>Sick</a:t>
                      </a: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a:latin typeface="Calibri"/>
                          <a:ea typeface="Calibri"/>
                          <a:cs typeface="Calibri"/>
                          <a:sym typeface="Calibri"/>
                        </a:rPr>
                        <a:t>Dead</a:t>
                      </a: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Healthy</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p_HH</a:t>
                      </a:r>
                      <a:endParaRPr sz="1800" u="none" strike="noStrike" cap="none" dirty="0">
                        <a:latin typeface="Calibri"/>
                        <a:ea typeface="Calibri"/>
                        <a:cs typeface="Calibri"/>
                        <a:sym typeface="Calibri"/>
                      </a:endParaRPr>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p_HS</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p_HD</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66475">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Sick</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dirty="0"/>
                    </a:p>
                  </a:txBody>
                  <a:tcPr marL="91450" marR="91450" marT="45725" marB="45725" anchor="ctr">
                    <a:lnL w="28575" cap="flat" cmpd="sng">
                      <a:solidFill>
                        <a:srgbClr val="61888A"/>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p_SS</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p_SD</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Dead</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sz="1800" u="none" strike="noStrike" cap="none" dirty="0">
                        <a:latin typeface="Calibri"/>
                        <a:ea typeface="Calibri"/>
                        <a:cs typeface="Calibri"/>
                        <a:sym typeface="Calibri"/>
                      </a:endParaRPr>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p_DD</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19" name="Shape 684">
            <a:extLst>
              <a:ext uri="{FF2B5EF4-FFF2-40B4-BE49-F238E27FC236}">
                <a16:creationId xmlns:a16="http://schemas.microsoft.com/office/drawing/2014/main" id="{BC857160-E345-8E4D-A985-2BA40C63209B}"/>
              </a:ext>
            </a:extLst>
          </p:cNvPr>
          <p:cNvSpPr txBox="1"/>
          <p:nvPr/>
        </p:nvSpPr>
        <p:spPr>
          <a:xfrm rot="-5400000">
            <a:off x="4344176" y="5470687"/>
            <a:ext cx="735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err="1">
                <a:solidFill>
                  <a:schemeClr val="dk1"/>
                </a:solidFill>
                <a:latin typeface="Calibri"/>
                <a:ea typeface="Calibri"/>
                <a:cs typeface="Calibri"/>
                <a:sym typeface="Calibri"/>
              </a:rPr>
              <a:t>From</a:t>
            </a:r>
            <a:r>
              <a:rPr lang="nl-NL"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20" name="Shape 685">
            <a:extLst>
              <a:ext uri="{FF2B5EF4-FFF2-40B4-BE49-F238E27FC236}">
                <a16:creationId xmlns:a16="http://schemas.microsoft.com/office/drawing/2014/main" id="{F50ADF5C-D53C-1F49-A8B1-B16BA4CFADCC}"/>
              </a:ext>
            </a:extLst>
          </p:cNvPr>
          <p:cNvSpPr txBox="1"/>
          <p:nvPr/>
        </p:nvSpPr>
        <p:spPr>
          <a:xfrm>
            <a:off x="5918864" y="4478203"/>
            <a:ext cx="460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err="1">
                <a:solidFill>
                  <a:schemeClr val="dk1"/>
                </a:solidFill>
                <a:latin typeface="Calibri"/>
                <a:ea typeface="Calibri"/>
                <a:cs typeface="Calibri"/>
                <a:sym typeface="Calibri"/>
              </a:rPr>
              <a:t>To</a:t>
            </a:r>
            <a:r>
              <a:rPr lang="nl-NL"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grpSp>
        <p:nvGrpSpPr>
          <p:cNvPr id="22" name="Group 21">
            <a:extLst>
              <a:ext uri="{FF2B5EF4-FFF2-40B4-BE49-F238E27FC236}">
                <a16:creationId xmlns:a16="http://schemas.microsoft.com/office/drawing/2014/main" id="{52714F23-29BD-0B45-BE3A-E186E8CDBDB3}"/>
              </a:ext>
            </a:extLst>
          </p:cNvPr>
          <p:cNvGrpSpPr/>
          <p:nvPr/>
        </p:nvGrpSpPr>
        <p:grpSpPr>
          <a:xfrm>
            <a:off x="907449" y="1272805"/>
            <a:ext cx="5765617" cy="4088716"/>
            <a:chOff x="662893" y="1177108"/>
            <a:chExt cx="5765617" cy="4088716"/>
          </a:xfrm>
        </p:grpSpPr>
        <p:grpSp>
          <p:nvGrpSpPr>
            <p:cNvPr id="30" name="Group 29"/>
            <p:cNvGrpSpPr/>
            <p:nvPr/>
          </p:nvGrpSpPr>
          <p:grpSpPr>
            <a:xfrm>
              <a:off x="1054623" y="1177108"/>
              <a:ext cx="4950756" cy="4088716"/>
              <a:chOff x="2368023" y="1570190"/>
              <a:chExt cx="4950756" cy="4088716"/>
            </a:xfrm>
          </p:grpSpPr>
          <p:sp>
            <p:nvSpPr>
              <p:cNvPr id="5" name="Shape 646"/>
              <p:cNvSpPr/>
              <p:nvPr/>
            </p:nvSpPr>
            <p:spPr>
              <a:xfrm>
                <a:off x="2368023"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3F3F3F"/>
                    </a:solidFill>
                    <a:latin typeface="Calibri"/>
                    <a:ea typeface="Calibri"/>
                    <a:cs typeface="Calibri"/>
                    <a:sym typeface="Calibri"/>
                  </a:rPr>
                  <a:t>Healthy</a:t>
                </a:r>
                <a:r>
                  <a:rPr lang="nl-NL" b="1" dirty="0">
                    <a:solidFill>
                      <a:srgbClr val="3F3F3F"/>
                    </a:solidFill>
                    <a:latin typeface="Calibri"/>
                    <a:ea typeface="Calibri"/>
                    <a:cs typeface="Calibri"/>
                    <a:sym typeface="Calibri"/>
                  </a:rPr>
                  <a:t> (H)</a:t>
                </a:r>
                <a:endParaRPr b="1" dirty="0">
                  <a:solidFill>
                    <a:srgbClr val="3F3F3F"/>
                  </a:solidFill>
                  <a:latin typeface="Calibri"/>
                  <a:ea typeface="Calibri"/>
                  <a:cs typeface="Calibri"/>
                  <a:sym typeface="Calibri"/>
                </a:endParaRPr>
              </a:p>
            </p:txBody>
          </p:sp>
          <p:sp>
            <p:nvSpPr>
              <p:cNvPr id="8" name="Shape 646"/>
              <p:cNvSpPr/>
              <p:nvPr/>
            </p:nvSpPr>
            <p:spPr>
              <a:xfrm>
                <a:off x="5489979"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dirty="0">
                    <a:solidFill>
                      <a:srgbClr val="3F3F3F"/>
                    </a:solidFill>
                    <a:latin typeface="Calibri"/>
                    <a:ea typeface="Calibri"/>
                    <a:cs typeface="Calibri"/>
                    <a:sym typeface="Calibri"/>
                  </a:rPr>
                  <a:t>Sick (S)</a:t>
                </a:r>
                <a:endParaRPr b="1" dirty="0">
                  <a:solidFill>
                    <a:srgbClr val="3F3F3F"/>
                  </a:solidFill>
                  <a:latin typeface="Calibri"/>
                  <a:ea typeface="Calibri"/>
                  <a:cs typeface="Calibri"/>
                  <a:sym typeface="Calibri"/>
                </a:endParaRPr>
              </a:p>
            </p:txBody>
          </p:sp>
          <p:sp>
            <p:nvSpPr>
              <p:cNvPr id="9" name="Shape 646"/>
              <p:cNvSpPr/>
              <p:nvPr/>
            </p:nvSpPr>
            <p:spPr>
              <a:xfrm>
                <a:off x="3918368" y="4287306"/>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a:solidFill>
                      <a:srgbClr val="3F3F3F"/>
                    </a:solidFill>
                    <a:latin typeface="Calibri"/>
                    <a:ea typeface="Calibri"/>
                    <a:cs typeface="Calibri"/>
                    <a:sym typeface="Calibri"/>
                  </a:rPr>
                  <a:t>Dead</a:t>
                </a:r>
                <a:r>
                  <a:rPr lang="nl-NL" sz="1600" b="1">
                    <a:solidFill>
                      <a:srgbClr val="3F3F3F"/>
                    </a:solidFill>
                    <a:latin typeface="Calibri"/>
                    <a:ea typeface="Calibri"/>
                    <a:cs typeface="Calibri"/>
                    <a:sym typeface="Calibri"/>
                  </a:rPr>
                  <a:t> (D)</a:t>
                </a:r>
                <a:endParaRPr sz="1600" b="1">
                  <a:solidFill>
                    <a:srgbClr val="3F3F3F"/>
                  </a:solidFill>
                  <a:latin typeface="Calibri"/>
                  <a:ea typeface="Calibri"/>
                  <a:cs typeface="Calibri"/>
                  <a:sym typeface="Calibri"/>
                </a:endParaRPr>
              </a:p>
            </p:txBody>
          </p:sp>
          <p:cxnSp>
            <p:nvCxnSpPr>
              <p:cNvPr id="10" name="Shape 651"/>
              <p:cNvCxnSpPr>
                <a:stCxn id="5" idx="0"/>
                <a:endCxn id="8" idx="0"/>
              </p:cNvCxnSpPr>
              <p:nvPr/>
            </p:nvCxnSpPr>
            <p:spPr>
              <a:xfrm rot="5400000" flipH="1" flipV="1">
                <a:off x="4843401" y="752623"/>
                <a:ext cx="12700" cy="3121956"/>
              </a:xfrm>
              <a:prstGeom prst="curvedConnector3">
                <a:avLst>
                  <a:gd name="adj1" fmla="val 2637213"/>
                </a:avLst>
              </a:prstGeom>
              <a:noFill/>
              <a:ln w="25400" cap="flat" cmpd="sng">
                <a:solidFill>
                  <a:srgbClr val="3F3F3F"/>
                </a:solidFill>
                <a:prstDash val="solid"/>
                <a:round/>
                <a:headEnd type="none" w="sm" len="sm"/>
                <a:tailEnd type="triangle" w="lg" len="lg"/>
              </a:ln>
            </p:spPr>
          </p:cxnSp>
          <p:cxnSp>
            <p:nvCxnSpPr>
              <p:cNvPr id="14" name="Shape 651"/>
              <p:cNvCxnSpPr>
                <a:stCxn id="5" idx="2"/>
                <a:endCxn id="5" idx="1"/>
              </p:cNvCxnSpPr>
              <p:nvPr/>
            </p:nvCxnSpPr>
            <p:spPr>
              <a:xfrm rot="10800000" flipH="1">
                <a:off x="2368023"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8" name="Shape 651"/>
              <p:cNvCxnSpPr>
                <a:stCxn id="8" idx="6"/>
                <a:endCxn id="8" idx="7"/>
              </p:cNvCxnSpPr>
              <p:nvPr/>
            </p:nvCxnSpPr>
            <p:spPr>
              <a:xfrm flipH="1" flipV="1">
                <a:off x="7050957"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1" name="Shape 651"/>
              <p:cNvCxnSpPr>
                <a:stCxn id="9" idx="2"/>
                <a:endCxn id="9" idx="3"/>
              </p:cNvCxnSpPr>
              <p:nvPr/>
            </p:nvCxnSpPr>
            <p:spPr>
              <a:xfrm rot="10800000" flipH="1" flipV="1">
                <a:off x="3918368" y="4973106"/>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4" name="Shape 651"/>
              <p:cNvCxnSpPr>
                <a:stCxn id="5" idx="4"/>
                <a:endCxn id="9" idx="1"/>
              </p:cNvCxnSpPr>
              <p:nvPr/>
            </p:nvCxnSpPr>
            <p:spPr>
              <a:xfrm>
                <a:off x="3282423" y="3685201"/>
                <a:ext cx="903767" cy="802971"/>
              </a:xfrm>
              <a:prstGeom prst="straightConnector1">
                <a:avLst/>
              </a:prstGeom>
              <a:noFill/>
              <a:ln w="25400" cap="flat" cmpd="sng">
                <a:solidFill>
                  <a:srgbClr val="3F3F3F"/>
                </a:solidFill>
                <a:prstDash val="solid"/>
                <a:round/>
                <a:headEnd type="none" w="sm" len="sm"/>
                <a:tailEnd type="triangle" w="lg" len="lg"/>
              </a:ln>
            </p:spPr>
          </p:cxnSp>
          <p:cxnSp>
            <p:nvCxnSpPr>
              <p:cNvPr id="27" name="Shape 651"/>
              <p:cNvCxnSpPr>
                <a:stCxn id="8" idx="4"/>
                <a:endCxn id="9" idx="7"/>
              </p:cNvCxnSpPr>
              <p:nvPr/>
            </p:nvCxnSpPr>
            <p:spPr>
              <a:xfrm flipH="1">
                <a:off x="5479346" y="3685201"/>
                <a:ext cx="925033" cy="802971"/>
              </a:xfrm>
              <a:prstGeom prst="straightConnector1">
                <a:avLst/>
              </a:prstGeom>
              <a:noFill/>
              <a:ln w="25400" cap="flat" cmpd="sng">
                <a:solidFill>
                  <a:srgbClr val="3F3F3F"/>
                </a:solidFill>
                <a:prstDash val="solid"/>
                <a:round/>
                <a:headEnd type="none" w="sm" len="sm"/>
                <a:tailEnd type="triangle" w="lg" len="lg"/>
              </a:ln>
            </p:spPr>
          </p:cxnSp>
          <p:sp>
            <p:nvSpPr>
              <p:cNvPr id="33" name="Shape 671"/>
              <p:cNvSpPr txBox="1"/>
              <p:nvPr/>
            </p:nvSpPr>
            <p:spPr>
              <a:xfrm>
                <a:off x="4531904" y="1570190"/>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p_HS</a:t>
                </a:r>
                <a:endParaRPr sz="2200" dirty="0">
                  <a:solidFill>
                    <a:schemeClr val="dk1"/>
                  </a:solidFill>
                  <a:latin typeface="Calibri"/>
                  <a:ea typeface="Calibri"/>
                  <a:cs typeface="Calibri"/>
                  <a:sym typeface="Calibri"/>
                </a:endParaRPr>
              </a:p>
            </p:txBody>
          </p:sp>
          <p:sp>
            <p:nvSpPr>
              <p:cNvPr id="34" name="Shape 671"/>
              <p:cNvSpPr txBox="1"/>
              <p:nvPr/>
            </p:nvSpPr>
            <p:spPr>
              <a:xfrm>
                <a:off x="2903746" y="3963645"/>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p_HD</a:t>
                </a:r>
                <a:endParaRPr sz="2200" dirty="0">
                  <a:solidFill>
                    <a:schemeClr val="dk1"/>
                  </a:solidFill>
                  <a:latin typeface="Calibri"/>
                  <a:ea typeface="Calibri"/>
                  <a:cs typeface="Calibri"/>
                  <a:sym typeface="Calibri"/>
                </a:endParaRPr>
              </a:p>
            </p:txBody>
          </p:sp>
          <p:sp>
            <p:nvSpPr>
              <p:cNvPr id="35" name="Shape 671"/>
              <p:cNvSpPr txBox="1"/>
              <p:nvPr/>
            </p:nvSpPr>
            <p:spPr>
              <a:xfrm>
                <a:off x="5850088" y="3938662"/>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p_SD</a:t>
                </a:r>
                <a:endParaRPr sz="2200" dirty="0">
                  <a:solidFill>
                    <a:schemeClr val="dk1"/>
                  </a:solidFill>
                  <a:latin typeface="Calibri"/>
                  <a:ea typeface="Calibri"/>
                  <a:cs typeface="Calibri"/>
                  <a:sym typeface="Calibri"/>
                </a:endParaRPr>
              </a:p>
            </p:txBody>
          </p:sp>
        </p:grpSp>
        <p:sp>
          <p:nvSpPr>
            <p:cNvPr id="31" name="Shape 671">
              <a:extLst>
                <a:ext uri="{FF2B5EF4-FFF2-40B4-BE49-F238E27FC236}">
                  <a16:creationId xmlns:a16="http://schemas.microsoft.com/office/drawing/2014/main" id="{3DCC5847-05EB-4148-AB12-E897AE1473DA}"/>
                </a:ext>
              </a:extLst>
            </p:cNvPr>
            <p:cNvSpPr txBox="1"/>
            <p:nvPr/>
          </p:nvSpPr>
          <p:spPr>
            <a:xfrm>
              <a:off x="5592856" y="1295023"/>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p_SS</a:t>
              </a:r>
              <a:endParaRPr sz="2200" dirty="0">
                <a:solidFill>
                  <a:schemeClr val="dk1"/>
                </a:solidFill>
                <a:latin typeface="Calibri"/>
                <a:ea typeface="Calibri"/>
                <a:cs typeface="Calibri"/>
                <a:sym typeface="Calibri"/>
              </a:endParaRPr>
            </a:p>
          </p:txBody>
        </p:sp>
        <p:sp>
          <p:nvSpPr>
            <p:cNvPr id="32" name="Shape 671">
              <a:extLst>
                <a:ext uri="{FF2B5EF4-FFF2-40B4-BE49-F238E27FC236}">
                  <a16:creationId xmlns:a16="http://schemas.microsoft.com/office/drawing/2014/main" id="{CB197342-504E-D74C-A02A-E2F56F121572}"/>
                </a:ext>
              </a:extLst>
            </p:cNvPr>
            <p:cNvSpPr txBox="1"/>
            <p:nvPr/>
          </p:nvSpPr>
          <p:spPr>
            <a:xfrm>
              <a:off x="1598557" y="4871107"/>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p_DD</a:t>
              </a:r>
              <a:endParaRPr sz="2200" dirty="0">
                <a:solidFill>
                  <a:schemeClr val="dk1"/>
                </a:solidFill>
                <a:latin typeface="Calibri"/>
                <a:ea typeface="Calibri"/>
                <a:cs typeface="Calibri"/>
                <a:sym typeface="Calibri"/>
              </a:endParaRPr>
            </a:p>
          </p:txBody>
        </p:sp>
        <p:sp>
          <p:nvSpPr>
            <p:cNvPr id="36" name="Shape 671">
              <a:extLst>
                <a:ext uri="{FF2B5EF4-FFF2-40B4-BE49-F238E27FC236}">
                  <a16:creationId xmlns:a16="http://schemas.microsoft.com/office/drawing/2014/main" id="{AB4AB283-E1C8-8A4D-8D32-255E06023808}"/>
                </a:ext>
              </a:extLst>
            </p:cNvPr>
            <p:cNvSpPr txBox="1"/>
            <p:nvPr/>
          </p:nvSpPr>
          <p:spPr>
            <a:xfrm>
              <a:off x="662893" y="1295023"/>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p_HH</a:t>
              </a:r>
              <a:endParaRPr sz="2200"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51333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nl-NL"/>
              <a:t>Three-State Model</a:t>
            </a:r>
            <a:endParaRPr/>
          </a:p>
        </p:txBody>
      </p:sp>
      <p:sp>
        <p:nvSpPr>
          <p:cNvPr id="596" name="Shape 596"/>
          <p:cNvSpPr>
            <a:spLocks noGrp="1"/>
          </p:cNvSpPr>
          <p:nvPr>
            <p:ph type="sldNum" sz="quarter" idx="12"/>
          </p:nvPr>
        </p:nvSpPr>
        <p:spPr>
          <a:prstGeom prst="bracketPair">
            <a:avLst/>
          </a:prstGeom>
        </p:spPr>
        <p:txBody>
          <a:bodyPr spcFirstLastPara="1" wrap="square" lIns="0" tIns="0" rIns="0" bIns="0" anchor="ctr" anchorCtr="0">
            <a:noAutofit/>
          </a:bodyPr>
          <a:lstStyle/>
          <a:p>
            <a:pPr marL="0" lvl="0" indent="0">
              <a:spcBef>
                <a:spcPts val="0"/>
              </a:spcBef>
              <a:spcAft>
                <a:spcPts val="0"/>
              </a:spcAft>
              <a:buClr>
                <a:srgbClr val="000000"/>
              </a:buClr>
              <a:buFont typeface="Arial"/>
              <a:buNone/>
            </a:pPr>
            <a:fld id="{00000000-1234-1234-1234-123412341234}" type="slidenum">
              <a:rPr lang="nl-NL"/>
              <a:t>9</a:t>
            </a:fld>
            <a:endParaRPr/>
          </a:p>
        </p:txBody>
      </p:sp>
      <p:graphicFrame>
        <p:nvGraphicFramePr>
          <p:cNvPr id="17" name="Shape 683">
            <a:extLst>
              <a:ext uri="{FF2B5EF4-FFF2-40B4-BE49-F238E27FC236}">
                <a16:creationId xmlns:a16="http://schemas.microsoft.com/office/drawing/2014/main" id="{D7A89B10-A2C0-694A-B665-344708CB1554}"/>
              </a:ext>
            </a:extLst>
          </p:cNvPr>
          <p:cNvGraphicFramePr/>
          <p:nvPr/>
        </p:nvGraphicFramePr>
        <p:xfrm>
          <a:off x="4870889" y="4758093"/>
          <a:ext cx="4023400" cy="1478320"/>
        </p:xfrm>
        <a:graphic>
          <a:graphicData uri="http://schemas.openxmlformats.org/drawingml/2006/table">
            <a:tbl>
              <a:tblPr firstRow="1" bandRow="1">
                <a:noFill/>
              </a:tblPr>
              <a:tblGrid>
                <a:gridCol w="1005850">
                  <a:extLst>
                    <a:ext uri="{9D8B030D-6E8A-4147-A177-3AD203B41FA5}">
                      <a16:colId xmlns:a16="http://schemas.microsoft.com/office/drawing/2014/main" val="20000"/>
                    </a:ext>
                  </a:extLst>
                </a:gridCol>
                <a:gridCol w="1005850">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1005850">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err="1">
                          <a:latin typeface="Calibri"/>
                          <a:ea typeface="Calibri"/>
                          <a:cs typeface="Calibri"/>
                          <a:sym typeface="Calibri"/>
                        </a:rPr>
                        <a:t>Healthy</a:t>
                      </a:r>
                      <a:endParaRPr sz="1800" b="0" u="none" strike="noStrike" cap="none">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a:latin typeface="Calibri"/>
                          <a:ea typeface="Calibri"/>
                          <a:cs typeface="Calibri"/>
                          <a:sym typeface="Calibri"/>
                        </a:rPr>
                        <a:t>Sick</a:t>
                      </a: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b="0" u="none" strike="noStrike" cap="none" dirty="0">
                          <a:latin typeface="Calibri"/>
                          <a:ea typeface="Calibri"/>
                          <a:cs typeface="Calibri"/>
                          <a:sym typeface="Calibri"/>
                        </a:rPr>
                        <a:t>Dead</a:t>
                      </a:r>
                      <a:endParaRPr sz="1800" b="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Healthy</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p_HH</a:t>
                      </a:r>
                      <a:endParaRPr sz="1800" u="none" strike="noStrike" cap="none" dirty="0">
                        <a:latin typeface="Calibri"/>
                        <a:ea typeface="Calibri"/>
                        <a:cs typeface="Calibri"/>
                        <a:sym typeface="Calibri"/>
                      </a:endParaRPr>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p_HS</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p_HD</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28575" cap="flat" cmpd="sng">
                      <a:solidFill>
                        <a:srgbClr val="61888A"/>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66475">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Sick</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dirty="0"/>
                    </a:p>
                  </a:txBody>
                  <a:tcPr marL="91450" marR="91450" marT="45725" marB="45725" anchor="ctr">
                    <a:lnL w="28575" cap="flat" cmpd="sng">
                      <a:solidFill>
                        <a:srgbClr val="61888A"/>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p_SS</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p_SD</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Dead</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sz="1800" u="none" strike="noStrike" cap="none" dirty="0">
                        <a:latin typeface="Calibri"/>
                        <a:ea typeface="Calibri"/>
                        <a:cs typeface="Calibri"/>
                        <a:sym typeface="Calibri"/>
                      </a:endParaRPr>
                    </a:p>
                  </a:txBody>
                  <a:tcPr marL="91450" marR="91450" marT="45725" marB="45725" anchor="ctr">
                    <a:lnL w="28575" cap="flat" cmpd="sng">
                      <a:solidFill>
                        <a:srgbClr val="61888A"/>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a:latin typeface="Calibri"/>
                          <a:ea typeface="Calibri"/>
                          <a:cs typeface="Calibri"/>
                          <a:sym typeface="Calibri"/>
                        </a:rPr>
                        <a:t>0</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nl-NL" sz="1800" u="none" strike="noStrike" cap="none" dirty="0" err="1">
                          <a:latin typeface="Calibri"/>
                          <a:ea typeface="Calibri"/>
                          <a:cs typeface="Calibri"/>
                          <a:sym typeface="Calibri"/>
                        </a:rPr>
                        <a:t>p_DD</a:t>
                      </a:r>
                      <a:endParaRPr sz="1800" u="none" strike="noStrike" cap="none" dirty="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28575" cap="flat" cmpd="sng">
                      <a:solidFill>
                        <a:srgbClr val="61888A"/>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28575" cap="flat" cmpd="sng">
                      <a:solidFill>
                        <a:srgbClr val="61888A"/>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19" name="Shape 684">
            <a:extLst>
              <a:ext uri="{FF2B5EF4-FFF2-40B4-BE49-F238E27FC236}">
                <a16:creationId xmlns:a16="http://schemas.microsoft.com/office/drawing/2014/main" id="{BC857160-E345-8E4D-A985-2BA40C63209B}"/>
              </a:ext>
            </a:extLst>
          </p:cNvPr>
          <p:cNvSpPr txBox="1"/>
          <p:nvPr/>
        </p:nvSpPr>
        <p:spPr>
          <a:xfrm rot="-5400000">
            <a:off x="4344176" y="5470687"/>
            <a:ext cx="735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err="1">
                <a:solidFill>
                  <a:schemeClr val="dk1"/>
                </a:solidFill>
                <a:latin typeface="Calibri"/>
                <a:ea typeface="Calibri"/>
                <a:cs typeface="Calibri"/>
                <a:sym typeface="Calibri"/>
              </a:rPr>
              <a:t>From</a:t>
            </a:r>
            <a:r>
              <a:rPr lang="nl-NL"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20" name="Shape 685">
            <a:extLst>
              <a:ext uri="{FF2B5EF4-FFF2-40B4-BE49-F238E27FC236}">
                <a16:creationId xmlns:a16="http://schemas.microsoft.com/office/drawing/2014/main" id="{F50ADF5C-D53C-1F49-A8B1-B16BA4CFADCC}"/>
              </a:ext>
            </a:extLst>
          </p:cNvPr>
          <p:cNvSpPr txBox="1"/>
          <p:nvPr/>
        </p:nvSpPr>
        <p:spPr>
          <a:xfrm>
            <a:off x="5918864" y="4478203"/>
            <a:ext cx="4608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NL" sz="1800" dirty="0" err="1">
                <a:solidFill>
                  <a:schemeClr val="dk1"/>
                </a:solidFill>
                <a:latin typeface="Calibri"/>
                <a:ea typeface="Calibri"/>
                <a:cs typeface="Calibri"/>
                <a:sym typeface="Calibri"/>
              </a:rPr>
              <a:t>To</a:t>
            </a:r>
            <a:r>
              <a:rPr lang="nl-NL"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grpSp>
        <p:nvGrpSpPr>
          <p:cNvPr id="22" name="Group 21">
            <a:extLst>
              <a:ext uri="{FF2B5EF4-FFF2-40B4-BE49-F238E27FC236}">
                <a16:creationId xmlns:a16="http://schemas.microsoft.com/office/drawing/2014/main" id="{52714F23-29BD-0B45-BE3A-E186E8CDBDB3}"/>
              </a:ext>
            </a:extLst>
          </p:cNvPr>
          <p:cNvGrpSpPr/>
          <p:nvPr/>
        </p:nvGrpSpPr>
        <p:grpSpPr>
          <a:xfrm>
            <a:off x="907449" y="1272805"/>
            <a:ext cx="5765617" cy="4088716"/>
            <a:chOff x="662893" y="1177108"/>
            <a:chExt cx="5765617" cy="4088716"/>
          </a:xfrm>
        </p:grpSpPr>
        <p:grpSp>
          <p:nvGrpSpPr>
            <p:cNvPr id="30" name="Group 29"/>
            <p:cNvGrpSpPr/>
            <p:nvPr/>
          </p:nvGrpSpPr>
          <p:grpSpPr>
            <a:xfrm>
              <a:off x="1054623" y="1177108"/>
              <a:ext cx="4950756" cy="4088716"/>
              <a:chOff x="2368023" y="1570190"/>
              <a:chExt cx="4950756" cy="4088716"/>
            </a:xfrm>
          </p:grpSpPr>
          <p:sp>
            <p:nvSpPr>
              <p:cNvPr id="5" name="Shape 646"/>
              <p:cNvSpPr/>
              <p:nvPr/>
            </p:nvSpPr>
            <p:spPr>
              <a:xfrm>
                <a:off x="2368023"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rgbClr val="3F3F3F"/>
                    </a:solidFill>
                    <a:latin typeface="Calibri"/>
                    <a:ea typeface="Calibri"/>
                    <a:cs typeface="Calibri"/>
                    <a:sym typeface="Calibri"/>
                  </a:rPr>
                  <a:t>Healthy</a:t>
                </a:r>
                <a:r>
                  <a:rPr lang="nl-NL" b="1" dirty="0">
                    <a:solidFill>
                      <a:srgbClr val="3F3F3F"/>
                    </a:solidFill>
                    <a:latin typeface="Calibri"/>
                    <a:ea typeface="Calibri"/>
                    <a:cs typeface="Calibri"/>
                    <a:sym typeface="Calibri"/>
                  </a:rPr>
                  <a:t> (H)</a:t>
                </a:r>
                <a:endParaRPr b="1" dirty="0">
                  <a:solidFill>
                    <a:srgbClr val="3F3F3F"/>
                  </a:solidFill>
                  <a:latin typeface="Calibri"/>
                  <a:ea typeface="Calibri"/>
                  <a:cs typeface="Calibri"/>
                  <a:sym typeface="Calibri"/>
                </a:endParaRPr>
              </a:p>
            </p:txBody>
          </p:sp>
          <p:sp>
            <p:nvSpPr>
              <p:cNvPr id="8" name="Shape 646"/>
              <p:cNvSpPr/>
              <p:nvPr/>
            </p:nvSpPr>
            <p:spPr>
              <a:xfrm>
                <a:off x="5489979" y="2313601"/>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dirty="0">
                    <a:solidFill>
                      <a:srgbClr val="3F3F3F"/>
                    </a:solidFill>
                    <a:latin typeface="Calibri"/>
                    <a:ea typeface="Calibri"/>
                    <a:cs typeface="Calibri"/>
                    <a:sym typeface="Calibri"/>
                  </a:rPr>
                  <a:t>Sick (S)</a:t>
                </a:r>
                <a:endParaRPr b="1" dirty="0">
                  <a:solidFill>
                    <a:srgbClr val="3F3F3F"/>
                  </a:solidFill>
                  <a:latin typeface="Calibri"/>
                  <a:ea typeface="Calibri"/>
                  <a:cs typeface="Calibri"/>
                  <a:sym typeface="Calibri"/>
                </a:endParaRPr>
              </a:p>
            </p:txBody>
          </p:sp>
          <p:sp>
            <p:nvSpPr>
              <p:cNvPr id="9" name="Shape 646"/>
              <p:cNvSpPr/>
              <p:nvPr/>
            </p:nvSpPr>
            <p:spPr>
              <a:xfrm>
                <a:off x="3918368" y="4287306"/>
                <a:ext cx="1828800" cy="1371600"/>
              </a:xfrm>
              <a:prstGeom prst="ellipse">
                <a:avLst/>
              </a:prstGeom>
              <a:solidFill>
                <a:srgbClr val="E6EEEE"/>
              </a:solidFill>
              <a:ln w="25400" cap="flat" cmpd="sng">
                <a:solidFill>
                  <a:srgbClr val="667E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nl-NL" b="1">
                    <a:solidFill>
                      <a:srgbClr val="3F3F3F"/>
                    </a:solidFill>
                    <a:latin typeface="Calibri"/>
                    <a:ea typeface="Calibri"/>
                    <a:cs typeface="Calibri"/>
                    <a:sym typeface="Calibri"/>
                  </a:rPr>
                  <a:t>Dead</a:t>
                </a:r>
                <a:r>
                  <a:rPr lang="nl-NL" sz="1600" b="1">
                    <a:solidFill>
                      <a:srgbClr val="3F3F3F"/>
                    </a:solidFill>
                    <a:latin typeface="Calibri"/>
                    <a:ea typeface="Calibri"/>
                    <a:cs typeface="Calibri"/>
                    <a:sym typeface="Calibri"/>
                  </a:rPr>
                  <a:t> (D)</a:t>
                </a:r>
                <a:endParaRPr sz="1600" b="1">
                  <a:solidFill>
                    <a:srgbClr val="3F3F3F"/>
                  </a:solidFill>
                  <a:latin typeface="Calibri"/>
                  <a:ea typeface="Calibri"/>
                  <a:cs typeface="Calibri"/>
                  <a:sym typeface="Calibri"/>
                </a:endParaRPr>
              </a:p>
            </p:txBody>
          </p:sp>
          <p:cxnSp>
            <p:nvCxnSpPr>
              <p:cNvPr id="10" name="Shape 651"/>
              <p:cNvCxnSpPr>
                <a:stCxn id="5" idx="0"/>
                <a:endCxn id="8" idx="0"/>
              </p:cNvCxnSpPr>
              <p:nvPr/>
            </p:nvCxnSpPr>
            <p:spPr>
              <a:xfrm rot="5400000" flipH="1" flipV="1">
                <a:off x="4843401" y="752623"/>
                <a:ext cx="12700" cy="3121956"/>
              </a:xfrm>
              <a:prstGeom prst="curvedConnector3">
                <a:avLst>
                  <a:gd name="adj1" fmla="val 2637213"/>
                </a:avLst>
              </a:prstGeom>
              <a:noFill/>
              <a:ln w="25400" cap="flat" cmpd="sng">
                <a:solidFill>
                  <a:srgbClr val="3F3F3F"/>
                </a:solidFill>
                <a:prstDash val="solid"/>
                <a:round/>
                <a:headEnd type="none" w="sm" len="sm"/>
                <a:tailEnd type="triangle" w="lg" len="lg"/>
              </a:ln>
            </p:spPr>
          </p:cxnSp>
          <p:cxnSp>
            <p:nvCxnSpPr>
              <p:cNvPr id="14" name="Shape 651"/>
              <p:cNvCxnSpPr>
                <a:stCxn id="5" idx="2"/>
                <a:endCxn id="5" idx="1"/>
              </p:cNvCxnSpPr>
              <p:nvPr/>
            </p:nvCxnSpPr>
            <p:spPr>
              <a:xfrm rot="10800000" flipH="1">
                <a:off x="2368023"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18" name="Shape 651"/>
              <p:cNvCxnSpPr>
                <a:stCxn id="8" idx="6"/>
                <a:endCxn id="8" idx="7"/>
              </p:cNvCxnSpPr>
              <p:nvPr/>
            </p:nvCxnSpPr>
            <p:spPr>
              <a:xfrm flipH="1" flipV="1">
                <a:off x="7050957" y="2514467"/>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1" name="Shape 651"/>
              <p:cNvCxnSpPr>
                <a:stCxn id="9" idx="2"/>
                <a:endCxn id="9" idx="3"/>
              </p:cNvCxnSpPr>
              <p:nvPr/>
            </p:nvCxnSpPr>
            <p:spPr>
              <a:xfrm rot="10800000" flipH="1" flipV="1">
                <a:off x="3918368" y="4973106"/>
                <a:ext cx="267822" cy="484934"/>
              </a:xfrm>
              <a:prstGeom prst="curvedConnector4">
                <a:avLst>
                  <a:gd name="adj1" fmla="val -85355"/>
                  <a:gd name="adj2" fmla="val 188562"/>
                </a:avLst>
              </a:prstGeom>
              <a:noFill/>
              <a:ln w="25400" cap="flat" cmpd="sng">
                <a:solidFill>
                  <a:srgbClr val="3F3F3F"/>
                </a:solidFill>
                <a:prstDash val="solid"/>
                <a:round/>
                <a:headEnd type="none" w="sm" len="sm"/>
                <a:tailEnd type="triangle" w="lg" len="lg"/>
              </a:ln>
            </p:spPr>
          </p:cxnSp>
          <p:cxnSp>
            <p:nvCxnSpPr>
              <p:cNvPr id="24" name="Shape 651"/>
              <p:cNvCxnSpPr>
                <a:stCxn id="5" idx="4"/>
                <a:endCxn id="9" idx="1"/>
              </p:cNvCxnSpPr>
              <p:nvPr/>
            </p:nvCxnSpPr>
            <p:spPr>
              <a:xfrm>
                <a:off x="3282423" y="3685201"/>
                <a:ext cx="903767" cy="802971"/>
              </a:xfrm>
              <a:prstGeom prst="straightConnector1">
                <a:avLst/>
              </a:prstGeom>
              <a:noFill/>
              <a:ln w="25400" cap="flat" cmpd="sng">
                <a:solidFill>
                  <a:srgbClr val="3F3F3F"/>
                </a:solidFill>
                <a:prstDash val="solid"/>
                <a:round/>
                <a:headEnd type="none" w="sm" len="sm"/>
                <a:tailEnd type="triangle" w="lg" len="lg"/>
              </a:ln>
            </p:spPr>
          </p:cxnSp>
          <p:cxnSp>
            <p:nvCxnSpPr>
              <p:cNvPr id="27" name="Shape 651"/>
              <p:cNvCxnSpPr>
                <a:stCxn id="8" idx="4"/>
                <a:endCxn id="9" idx="7"/>
              </p:cNvCxnSpPr>
              <p:nvPr/>
            </p:nvCxnSpPr>
            <p:spPr>
              <a:xfrm flipH="1">
                <a:off x="5479346" y="3685201"/>
                <a:ext cx="925033" cy="802971"/>
              </a:xfrm>
              <a:prstGeom prst="straightConnector1">
                <a:avLst/>
              </a:prstGeom>
              <a:noFill/>
              <a:ln w="25400" cap="flat" cmpd="sng">
                <a:solidFill>
                  <a:srgbClr val="3F3F3F"/>
                </a:solidFill>
                <a:prstDash val="solid"/>
                <a:round/>
                <a:headEnd type="none" w="sm" len="sm"/>
                <a:tailEnd type="triangle" w="lg" len="lg"/>
              </a:ln>
            </p:spPr>
          </p:cxnSp>
          <p:sp>
            <p:nvSpPr>
              <p:cNvPr id="33" name="Shape 671"/>
              <p:cNvSpPr txBox="1"/>
              <p:nvPr/>
            </p:nvSpPr>
            <p:spPr>
              <a:xfrm>
                <a:off x="4531904" y="1570190"/>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p_HS</a:t>
                </a:r>
                <a:endParaRPr sz="2200" dirty="0">
                  <a:solidFill>
                    <a:schemeClr val="dk1"/>
                  </a:solidFill>
                  <a:latin typeface="Calibri"/>
                  <a:ea typeface="Calibri"/>
                  <a:cs typeface="Calibri"/>
                  <a:sym typeface="Calibri"/>
                </a:endParaRPr>
              </a:p>
            </p:txBody>
          </p:sp>
          <p:sp>
            <p:nvSpPr>
              <p:cNvPr id="34" name="Shape 671"/>
              <p:cNvSpPr txBox="1"/>
              <p:nvPr/>
            </p:nvSpPr>
            <p:spPr>
              <a:xfrm>
                <a:off x="2903746" y="3963645"/>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p_HD</a:t>
                </a:r>
                <a:endParaRPr sz="2200" dirty="0">
                  <a:solidFill>
                    <a:schemeClr val="dk1"/>
                  </a:solidFill>
                  <a:latin typeface="Calibri"/>
                  <a:ea typeface="Calibri"/>
                  <a:cs typeface="Calibri"/>
                  <a:sym typeface="Calibri"/>
                </a:endParaRPr>
              </a:p>
            </p:txBody>
          </p:sp>
          <p:sp>
            <p:nvSpPr>
              <p:cNvPr id="35" name="Shape 671"/>
              <p:cNvSpPr txBox="1"/>
              <p:nvPr/>
            </p:nvSpPr>
            <p:spPr>
              <a:xfrm>
                <a:off x="5850088" y="3938662"/>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p_SD</a:t>
                </a:r>
                <a:endParaRPr sz="2200" dirty="0">
                  <a:solidFill>
                    <a:schemeClr val="dk1"/>
                  </a:solidFill>
                  <a:latin typeface="Calibri"/>
                  <a:ea typeface="Calibri"/>
                  <a:cs typeface="Calibri"/>
                  <a:sym typeface="Calibri"/>
                </a:endParaRPr>
              </a:p>
            </p:txBody>
          </p:sp>
        </p:grpSp>
        <p:sp>
          <p:nvSpPr>
            <p:cNvPr id="31" name="Shape 671">
              <a:extLst>
                <a:ext uri="{FF2B5EF4-FFF2-40B4-BE49-F238E27FC236}">
                  <a16:creationId xmlns:a16="http://schemas.microsoft.com/office/drawing/2014/main" id="{3DCC5847-05EB-4148-AB12-E897AE1473DA}"/>
                </a:ext>
              </a:extLst>
            </p:cNvPr>
            <p:cNvSpPr txBox="1"/>
            <p:nvPr/>
          </p:nvSpPr>
          <p:spPr>
            <a:xfrm>
              <a:off x="5592856" y="1295023"/>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p_SS</a:t>
              </a:r>
              <a:endParaRPr sz="2200" dirty="0">
                <a:solidFill>
                  <a:schemeClr val="dk1"/>
                </a:solidFill>
                <a:latin typeface="Calibri"/>
                <a:ea typeface="Calibri"/>
                <a:cs typeface="Calibri"/>
                <a:sym typeface="Calibri"/>
              </a:endParaRPr>
            </a:p>
          </p:txBody>
        </p:sp>
        <p:sp>
          <p:nvSpPr>
            <p:cNvPr id="32" name="Shape 671">
              <a:extLst>
                <a:ext uri="{FF2B5EF4-FFF2-40B4-BE49-F238E27FC236}">
                  <a16:creationId xmlns:a16="http://schemas.microsoft.com/office/drawing/2014/main" id="{CB197342-504E-D74C-A02A-E2F56F121572}"/>
                </a:ext>
              </a:extLst>
            </p:cNvPr>
            <p:cNvSpPr txBox="1"/>
            <p:nvPr/>
          </p:nvSpPr>
          <p:spPr>
            <a:xfrm>
              <a:off x="1598557" y="4871107"/>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p_DD</a:t>
              </a:r>
              <a:endParaRPr sz="2200" dirty="0">
                <a:solidFill>
                  <a:schemeClr val="dk1"/>
                </a:solidFill>
                <a:latin typeface="Calibri"/>
                <a:ea typeface="Calibri"/>
                <a:cs typeface="Calibri"/>
                <a:sym typeface="Calibri"/>
              </a:endParaRPr>
            </a:p>
          </p:txBody>
        </p:sp>
        <p:sp>
          <p:nvSpPr>
            <p:cNvPr id="36" name="Shape 671">
              <a:extLst>
                <a:ext uri="{FF2B5EF4-FFF2-40B4-BE49-F238E27FC236}">
                  <a16:creationId xmlns:a16="http://schemas.microsoft.com/office/drawing/2014/main" id="{AB4AB283-E1C8-8A4D-8D32-255E06023808}"/>
                </a:ext>
              </a:extLst>
            </p:cNvPr>
            <p:cNvSpPr txBox="1"/>
            <p:nvPr/>
          </p:nvSpPr>
          <p:spPr>
            <a:xfrm>
              <a:off x="662893" y="1295023"/>
              <a:ext cx="835654" cy="30610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nl-NL" sz="2200" dirty="0" err="1">
                  <a:solidFill>
                    <a:schemeClr val="dk1"/>
                  </a:solidFill>
                  <a:latin typeface="Calibri"/>
                  <a:ea typeface="Calibri"/>
                  <a:cs typeface="Calibri"/>
                  <a:sym typeface="Calibri"/>
                </a:rPr>
                <a:t>p_HH</a:t>
              </a:r>
              <a:endParaRPr sz="2200" dirty="0">
                <a:solidFill>
                  <a:schemeClr val="dk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21E4A7EB-49AB-CE46-AADE-B5264CB47207}"/>
              </a:ext>
            </a:extLst>
          </p:cNvPr>
          <p:cNvSpPr txBox="1"/>
          <p:nvPr/>
        </p:nvSpPr>
        <p:spPr>
          <a:xfrm>
            <a:off x="4912241" y="3764283"/>
            <a:ext cx="797442"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0.10</a:t>
            </a:r>
          </a:p>
        </p:txBody>
      </p:sp>
      <p:sp>
        <p:nvSpPr>
          <p:cNvPr id="25" name="TextBox 24">
            <a:extLst>
              <a:ext uri="{FF2B5EF4-FFF2-40B4-BE49-F238E27FC236}">
                <a16:creationId xmlns:a16="http://schemas.microsoft.com/office/drawing/2014/main" id="{7FD8452C-6231-7248-8D4A-7F5562A3C508}"/>
              </a:ext>
            </a:extLst>
          </p:cNvPr>
          <p:cNvSpPr txBox="1"/>
          <p:nvPr/>
        </p:nvSpPr>
        <p:spPr>
          <a:xfrm>
            <a:off x="1789813" y="3788735"/>
            <a:ext cx="797442"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0.02</a:t>
            </a:r>
          </a:p>
        </p:txBody>
      </p:sp>
      <p:sp>
        <p:nvSpPr>
          <p:cNvPr id="26" name="TextBox 25">
            <a:extLst>
              <a:ext uri="{FF2B5EF4-FFF2-40B4-BE49-F238E27FC236}">
                <a16:creationId xmlns:a16="http://schemas.microsoft.com/office/drawing/2014/main" id="{7DC827C6-D54C-F14D-9F41-43F53B660FC6}"/>
              </a:ext>
            </a:extLst>
          </p:cNvPr>
          <p:cNvSpPr txBox="1"/>
          <p:nvPr/>
        </p:nvSpPr>
        <p:spPr>
          <a:xfrm>
            <a:off x="772631" y="1336158"/>
            <a:ext cx="1800448"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1 - 0.02 - 0.05</a:t>
            </a:r>
          </a:p>
        </p:txBody>
      </p:sp>
      <p:sp>
        <p:nvSpPr>
          <p:cNvPr id="28" name="TextBox 27">
            <a:extLst>
              <a:ext uri="{FF2B5EF4-FFF2-40B4-BE49-F238E27FC236}">
                <a16:creationId xmlns:a16="http://schemas.microsoft.com/office/drawing/2014/main" id="{63D5FC81-3B5E-1E46-891A-88FED6BA1C01}"/>
              </a:ext>
            </a:extLst>
          </p:cNvPr>
          <p:cNvSpPr txBox="1"/>
          <p:nvPr/>
        </p:nvSpPr>
        <p:spPr>
          <a:xfrm>
            <a:off x="797439" y="1307804"/>
            <a:ext cx="1648049" cy="430887"/>
          </a:xfrm>
          <a:prstGeom prst="rect">
            <a:avLst/>
          </a:prstGeom>
          <a:solidFill>
            <a:schemeClr val="bg1"/>
          </a:solidFill>
        </p:spPr>
        <p:txBody>
          <a:bodyPr wrap="square" rtlCol="0">
            <a:spAutoFit/>
          </a:bodyPr>
          <a:lstStyle/>
          <a:p>
            <a:pPr algn="ctr"/>
            <a:r>
              <a:rPr lang="en-US" sz="2200" dirty="0">
                <a:latin typeface="Calibri" panose="020F0502020204030204" pitchFamily="34" charset="0"/>
                <a:cs typeface="Calibri" panose="020F0502020204030204" pitchFamily="34" charset="0"/>
              </a:rPr>
              <a:t>0.93</a:t>
            </a:r>
          </a:p>
        </p:txBody>
      </p:sp>
      <p:sp>
        <p:nvSpPr>
          <p:cNvPr id="29" name="TextBox 28">
            <a:extLst>
              <a:ext uri="{FF2B5EF4-FFF2-40B4-BE49-F238E27FC236}">
                <a16:creationId xmlns:a16="http://schemas.microsoft.com/office/drawing/2014/main" id="{1E3CEA3C-616C-794E-BA55-B60D6455A9D7}"/>
              </a:ext>
            </a:extLst>
          </p:cNvPr>
          <p:cNvSpPr txBox="1"/>
          <p:nvPr/>
        </p:nvSpPr>
        <p:spPr>
          <a:xfrm>
            <a:off x="3576083" y="1215649"/>
            <a:ext cx="797442"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0.05</a:t>
            </a:r>
          </a:p>
        </p:txBody>
      </p:sp>
      <p:sp>
        <p:nvSpPr>
          <p:cNvPr id="37" name="TextBox 36">
            <a:extLst>
              <a:ext uri="{FF2B5EF4-FFF2-40B4-BE49-F238E27FC236}">
                <a16:creationId xmlns:a16="http://schemas.microsoft.com/office/drawing/2014/main" id="{526742E9-3EC7-5D46-8B38-098CE869343A}"/>
              </a:ext>
            </a:extLst>
          </p:cNvPr>
          <p:cNvSpPr txBox="1"/>
          <p:nvPr/>
        </p:nvSpPr>
        <p:spPr>
          <a:xfrm>
            <a:off x="5925878" y="1343246"/>
            <a:ext cx="1070345" cy="430887"/>
          </a:xfrm>
          <a:prstGeom prst="rect">
            <a:avLst/>
          </a:prstGeom>
          <a:solidFill>
            <a:schemeClr val="bg1"/>
          </a:solidFill>
        </p:spPr>
        <p:txBody>
          <a:bodyPr wrap="square" rtlCol="0">
            <a:spAutoFit/>
          </a:bodyPr>
          <a:lstStyle/>
          <a:p>
            <a:r>
              <a:rPr lang="en-US" sz="2200" dirty="0">
                <a:latin typeface="Calibri" panose="020F0502020204030204" pitchFamily="34" charset="0"/>
                <a:cs typeface="Calibri" panose="020F0502020204030204" pitchFamily="34" charset="0"/>
              </a:rPr>
              <a:t>1 - 0.10</a:t>
            </a:r>
          </a:p>
        </p:txBody>
      </p:sp>
      <p:sp>
        <p:nvSpPr>
          <p:cNvPr id="38" name="TextBox 37">
            <a:extLst>
              <a:ext uri="{FF2B5EF4-FFF2-40B4-BE49-F238E27FC236}">
                <a16:creationId xmlns:a16="http://schemas.microsoft.com/office/drawing/2014/main" id="{BD6D90C2-F986-944F-B832-B054A10D158C}"/>
              </a:ext>
            </a:extLst>
          </p:cNvPr>
          <p:cNvSpPr txBox="1"/>
          <p:nvPr/>
        </p:nvSpPr>
        <p:spPr>
          <a:xfrm>
            <a:off x="5886892" y="1336157"/>
            <a:ext cx="1070345" cy="430887"/>
          </a:xfrm>
          <a:prstGeom prst="rect">
            <a:avLst/>
          </a:prstGeom>
          <a:solidFill>
            <a:schemeClr val="bg1"/>
          </a:solidFill>
        </p:spPr>
        <p:txBody>
          <a:bodyPr wrap="square" rtlCol="0">
            <a:spAutoFit/>
          </a:bodyPr>
          <a:lstStyle/>
          <a:p>
            <a:pPr algn="ctr"/>
            <a:r>
              <a:rPr lang="en-US" sz="2200" dirty="0">
                <a:latin typeface="Calibri" panose="020F0502020204030204" pitchFamily="34" charset="0"/>
                <a:cs typeface="Calibri" panose="020F0502020204030204" pitchFamily="34" charset="0"/>
              </a:rPr>
              <a:t>0.90</a:t>
            </a:r>
          </a:p>
        </p:txBody>
      </p:sp>
      <p:sp>
        <p:nvSpPr>
          <p:cNvPr id="39" name="TextBox 38">
            <a:extLst>
              <a:ext uri="{FF2B5EF4-FFF2-40B4-BE49-F238E27FC236}">
                <a16:creationId xmlns:a16="http://schemas.microsoft.com/office/drawing/2014/main" id="{9078B484-C97E-A244-A4CB-1BBD7525D03E}"/>
              </a:ext>
            </a:extLst>
          </p:cNvPr>
          <p:cNvSpPr txBox="1"/>
          <p:nvPr/>
        </p:nvSpPr>
        <p:spPr>
          <a:xfrm>
            <a:off x="1761460" y="5025656"/>
            <a:ext cx="797442" cy="430887"/>
          </a:xfrm>
          <a:prstGeom prst="rect">
            <a:avLst/>
          </a:prstGeom>
          <a:solidFill>
            <a:schemeClr val="bg1"/>
          </a:solidFill>
        </p:spPr>
        <p:txBody>
          <a:bodyPr wrap="square" rtlCol="0">
            <a:spAutoFit/>
          </a:bodyPr>
          <a:lstStyle/>
          <a:p>
            <a:pPr algn="r"/>
            <a:r>
              <a:rPr lang="en-US" sz="2200" dirty="0">
                <a:latin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251795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6" grpId="0" animBg="1"/>
      <p:bldP spid="28" grpId="0" animBg="1"/>
      <p:bldP spid="29" grpId="0" animBg="1"/>
      <p:bldP spid="37" grpId="0" animBg="1"/>
      <p:bldP spid="38" grpId="0" animBg="1"/>
      <p:bldP spid="3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DARTH">
  <a:themeElements>
    <a:clrScheme name="DARTH">
      <a:dk1>
        <a:sysClr val="windowText" lastClr="000000"/>
      </a:dk1>
      <a:lt1>
        <a:sysClr val="window" lastClr="FFFFFF"/>
      </a:lt1>
      <a:dk2>
        <a:srgbClr val="696367"/>
      </a:dk2>
      <a:lt2>
        <a:srgbClr val="D9CFC5"/>
      </a:lt2>
      <a:accent1>
        <a:srgbClr val="009999"/>
      </a:accent1>
      <a:accent2>
        <a:srgbClr val="64B636"/>
      </a:accent2>
      <a:accent3>
        <a:srgbClr val="004D99"/>
      </a:accent3>
      <a:accent4>
        <a:srgbClr val="378369"/>
      </a:accent4>
      <a:accent5>
        <a:srgbClr val="F7730B"/>
      </a:accent5>
      <a:accent6>
        <a:srgbClr val="C19859"/>
      </a:accent6>
      <a:hlink>
        <a:srgbClr val="6B9F25"/>
      </a:hlink>
      <a:folHlink>
        <a:srgbClr val="FDAD1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ThemeDARTH" id="{9AAB4819-0B17-CB4D-852A-5F76AF0F5A64}" vid="{72784F96-721B-7543-B42D-15A68327EA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ARTH">
    <a:dk1>
      <a:sysClr val="windowText" lastClr="000000"/>
    </a:dk1>
    <a:lt1>
      <a:sysClr val="window" lastClr="FFFFFF"/>
    </a:lt1>
    <a:dk2>
      <a:srgbClr val="696367"/>
    </a:dk2>
    <a:lt2>
      <a:srgbClr val="D9CFC5"/>
    </a:lt2>
    <a:accent1>
      <a:srgbClr val="009999"/>
    </a:accent1>
    <a:accent2>
      <a:srgbClr val="64B636"/>
    </a:accent2>
    <a:accent3>
      <a:srgbClr val="004D99"/>
    </a:accent3>
    <a:accent4>
      <a:srgbClr val="378369"/>
    </a:accent4>
    <a:accent5>
      <a:srgbClr val="F7730B"/>
    </a:accent5>
    <a:accent6>
      <a:srgbClr val="C19859"/>
    </a:accent6>
    <a:hlink>
      <a:srgbClr val="6B9F25"/>
    </a:hlink>
    <a:folHlink>
      <a:srgbClr val="FDAD1E"/>
    </a:folHlink>
  </a:clrScheme>
</a:themeOverride>
</file>

<file path=docProps/app.xml><?xml version="1.0" encoding="utf-8"?>
<Properties xmlns="http://schemas.openxmlformats.org/officeDocument/2006/extended-properties" xmlns:vt="http://schemas.openxmlformats.org/officeDocument/2006/docPropsVTypes">
  <Template/>
  <TotalTime>12094</TotalTime>
  <Words>2911</Words>
  <Application>Microsoft Macintosh PowerPoint</Application>
  <PresentationFormat>On-screen Show (4:3)</PresentationFormat>
  <Paragraphs>939</Paragraphs>
  <Slides>60</Slides>
  <Notes>40</Notes>
  <HiddenSlides>17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Calibri</vt:lpstr>
      <vt:lpstr>Cambria</vt:lpstr>
      <vt:lpstr>Cambria Math</vt:lpstr>
      <vt:lpstr>Constantia</vt:lpstr>
      <vt:lpstr>Courier New</vt:lpstr>
      <vt:lpstr>Times New Roman</vt:lpstr>
      <vt:lpstr>Verdana</vt:lpstr>
      <vt:lpstr>ThemeDARTH</vt:lpstr>
      <vt:lpstr>Cohort State-Transition Models</vt:lpstr>
      <vt:lpstr>Cohort State-Transition Modeling Overview</vt:lpstr>
      <vt:lpstr>Cohort State-Transition Models</vt:lpstr>
      <vt:lpstr>Cohort Model Assumptions</vt:lpstr>
      <vt:lpstr>Simple State-Transition Model of HIV Progression</vt:lpstr>
      <vt:lpstr>Cohort  "Trace”</vt:lpstr>
      <vt:lpstr>Simple 3-State Example</vt:lpstr>
      <vt:lpstr>Three-State Model</vt:lpstr>
      <vt:lpstr>Three-State Model</vt:lpstr>
      <vt:lpstr>Three-State Model</vt:lpstr>
      <vt:lpstr>Simulate the Cohort over Time </vt:lpstr>
      <vt:lpstr>Simulate the Cohort over Time </vt:lpstr>
      <vt:lpstr>Simulate the Cohort over Time </vt:lpstr>
      <vt:lpstr>Simulate the Cohort over Time </vt:lpstr>
      <vt:lpstr>Simulate the Cohort over Time </vt:lpstr>
      <vt:lpstr>Simulate the Cohort over Time </vt:lpstr>
      <vt:lpstr>Simulate the Cohort over Time </vt:lpstr>
      <vt:lpstr>Simulate the Cohort over Time </vt:lpstr>
      <vt:lpstr>Simulate the Cohort over Time </vt:lpstr>
      <vt:lpstr>Calculating Model Outcomes</vt:lpstr>
      <vt:lpstr>Expected outcomes</vt:lpstr>
      <vt:lpstr>Remaining Life-Expectancy</vt:lpstr>
      <vt:lpstr>Remaining QALE</vt:lpstr>
      <vt:lpstr>Remaining costs</vt:lpstr>
      <vt:lpstr>Discounting</vt:lpstr>
      <vt:lpstr>Time-Varying State-Transition Models</vt:lpstr>
      <vt:lpstr>Time-Varying Probabilities</vt:lpstr>
      <vt:lpstr>Three-State Model</vt:lpstr>
      <vt:lpstr>Three-State Model</vt:lpstr>
      <vt:lpstr>Three-State Model</vt:lpstr>
      <vt:lpstr>Simulating Cohort with  Time-Varying Probabilities</vt:lpstr>
      <vt:lpstr>Transition Probability Array</vt:lpstr>
      <vt:lpstr>Conditional Transitions</vt:lpstr>
      <vt:lpstr>Conditional Transitions</vt:lpstr>
      <vt:lpstr>Conditional Transitions</vt:lpstr>
      <vt:lpstr>Conditional Transitions</vt:lpstr>
      <vt:lpstr>Conditional Transitions</vt:lpstr>
      <vt:lpstr>History Dependence</vt:lpstr>
      <vt:lpstr>History Dependence</vt:lpstr>
      <vt:lpstr>When history matters, create more states…</vt:lpstr>
      <vt:lpstr>Tunnel states</vt:lpstr>
      <vt:lpstr>State Time</vt:lpstr>
      <vt:lpstr>PowerPoint Presentation</vt:lpstr>
      <vt:lpstr>Time-dependent probabilities</vt:lpstr>
      <vt:lpstr>END?</vt:lpstr>
      <vt:lpstr>END?</vt:lpstr>
      <vt:lpstr>END?</vt:lpstr>
      <vt:lpstr>Time-dependency</vt:lpstr>
      <vt:lpstr>Time-varying probabilities in R</vt:lpstr>
      <vt:lpstr>PowerPoint Presentation</vt:lpstr>
      <vt:lpstr>Conceptualizing the Markov model in R</vt:lpstr>
      <vt:lpstr>Simple state transition model in R</vt:lpstr>
      <vt:lpstr>Simple state transition model </vt:lpstr>
      <vt:lpstr>Matrix Implementation of the Markov Model</vt:lpstr>
      <vt:lpstr>Matrix Implementation of the Markov Model</vt:lpstr>
      <vt:lpstr>Calculating total costs &amp; effects</vt:lpstr>
      <vt:lpstr>Calculating total costs &amp; effects (discounted)</vt:lpstr>
      <vt:lpstr>R Session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Cost-effectiveness and Decision Modeling</dc:title>
  <dc:creator>Eva Enns</dc:creator>
  <cp:lastModifiedBy>Eva Enns</cp:lastModifiedBy>
  <cp:revision>146</cp:revision>
  <dcterms:created xsi:type="dcterms:W3CDTF">2018-07-06T17:43:18Z</dcterms:created>
  <dcterms:modified xsi:type="dcterms:W3CDTF">2020-11-03T23:12:28Z</dcterms:modified>
</cp:coreProperties>
</file>