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65" r:id="rId1"/>
  </p:sldMasterIdLst>
  <p:notesMasterIdLst>
    <p:notesMasterId r:id="rId6"/>
  </p:notesMasterIdLst>
  <p:sldIdLst>
    <p:sldId id="256" r:id="rId2"/>
    <p:sldId id="288" r:id="rId3"/>
    <p:sldId id="289" r:id="rId4"/>
    <p:sldId id="290" r:id="rId5"/>
  </p:sldIdLst>
  <p:sldSz cx="9144000" cy="6858000" type="screen4x3"/>
  <p:notesSz cx="6858000" cy="9144000"/>
  <p:embeddedFontLst>
    <p:embeddedFont>
      <p:font typeface="Calibri" panose="020F0502020204030204" pitchFamily="34" charset="0"/>
      <p:regular r:id="rId7"/>
      <p:bold r:id="rId8"/>
      <p:italic r:id="rId9"/>
      <p:boldItalic r:id="rId10"/>
    </p:embeddedFont>
    <p:embeddedFont>
      <p:font typeface="Verdana" panose="020B060403050404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E4409E-9736-4097-9489-1F81AB6BDE69}">
  <a:tblStyle styleId="{E0E4409E-9736-4097-9489-1F81AB6BDE69}" styleName="Table_0">
    <a:wholeTbl>
      <a:tcTxStyle b="off" i="off">
        <a:font>
          <a:latin typeface="Verdana"/>
          <a:ea typeface="Verdana"/>
          <a:cs typeface="Verdan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C79AEC-BBAC-4ADD-9250-D9CC5561FD1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E1DD7E-E4B2-4DF6-8CEA-8A5676BAF375}" styleName="Table_2">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7EAE8"/>
          </a:solidFill>
        </a:fill>
      </a:tcStyle>
    </a:wholeTbl>
    <a:band1H>
      <a:tcTxStyle/>
      <a:tcStyle>
        <a:tcBdr/>
        <a:fill>
          <a:solidFill>
            <a:srgbClr val="EED2CE"/>
          </a:solidFill>
        </a:fill>
      </a:tcStyle>
    </a:band1H>
    <a:band2H>
      <a:tcTxStyle/>
      <a:tcStyle>
        <a:tcBdr/>
      </a:tcStyle>
    </a:band2H>
    <a:band1V>
      <a:tcTxStyle/>
      <a:tcStyle>
        <a:tcBdr/>
        <a:fill>
          <a:solidFill>
            <a:srgbClr val="EED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7EAE8"/>
          </a:solidFill>
        </a:fill>
      </a:tcStyle>
    </a:lastRow>
    <a:seCell>
      <a:tcTxStyle/>
      <a:tcStyle>
        <a:tcBdr/>
      </a:tcStyle>
    </a:seCell>
    <a:swCell>
      <a:tcTxStyle/>
      <a:tcStyle>
        <a:tcBdr/>
      </a:tcStyle>
    </a:swCell>
    <a:firstRow>
      <a:tcTxStyle b="on" i="off"/>
      <a:tcStyle>
        <a:tcBdr/>
        <a:fill>
          <a:solidFill>
            <a:srgbClr val="F7EAE8"/>
          </a:solidFill>
        </a:fill>
      </a:tcStyle>
    </a:firstRow>
    <a:neCell>
      <a:tcTxStyle/>
      <a:tcStyle>
        <a:tcBdr/>
      </a:tcStyle>
    </a:neCell>
    <a:nwCell>
      <a:tcTxStyle/>
      <a:tcStyle>
        <a:tcBdr/>
      </a:tcStyle>
    </a:nwCell>
  </a:tblStyle>
  <a:tblStyle styleId="{5D56694D-8FE6-415C-BFDB-B4E715E80296}"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AE8"/>
          </a:solidFill>
        </a:fill>
      </a:tcStyle>
    </a:wholeTbl>
    <a:band1H>
      <a:tcTxStyle/>
      <a:tcStyle>
        <a:tcBdr/>
        <a:fill>
          <a:solidFill>
            <a:srgbClr val="EED2CE"/>
          </a:solidFill>
        </a:fill>
      </a:tcStyle>
    </a:band1H>
    <a:band2H>
      <a:tcTxStyle/>
      <a:tcStyle>
        <a:tcBdr/>
      </a:tcStyle>
    </a:band2H>
    <a:band1V>
      <a:tcTxStyle/>
      <a:tcStyle>
        <a:tcBdr/>
        <a:fill>
          <a:solidFill>
            <a:srgbClr val="EED2CE"/>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9"/>
    <p:restoredTop sz="94044"/>
  </p:normalViewPr>
  <p:slideViewPr>
    <p:cSldViewPr snapToGrid="0" snapToObjects="1" showGuides="1">
      <p:cViewPr varScale="1">
        <p:scale>
          <a:sx n="80" d="100"/>
          <a:sy n="80" d="100"/>
        </p:scale>
        <p:origin x="607"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ddbe0e68f_0_14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ddbe0e68f_0_1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bg>
      <p:bgPr>
        <a:solidFill>
          <a:srgbClr val="009999"/>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subTitle" idx="1"/>
          </p:nvPr>
        </p:nvSpPr>
        <p:spPr>
          <a:xfrm>
            <a:off x="827584" y="3501008"/>
            <a:ext cx="6461700" cy="1066800"/>
          </a:xfrm>
          <a:prstGeom prst="rect">
            <a:avLst/>
          </a:prstGeom>
          <a:no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accent1"/>
              </a:buClr>
              <a:buSzPts val="2000"/>
              <a:buFont typeface="Arial"/>
              <a:buNone/>
              <a:defRPr sz="2000" b="0" i="0" u="none" strike="noStrike" cap="none">
                <a:solidFill>
                  <a:srgbClr val="FEF8F3"/>
                </a:solidFill>
                <a:latin typeface="Verdana"/>
                <a:ea typeface="Verdana"/>
                <a:cs typeface="Verdana"/>
                <a:sym typeface="Verdana"/>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ctr" rtl="0">
              <a:spcBef>
                <a:spcPts val="280"/>
              </a:spcBef>
              <a:spcAft>
                <a:spcPts val="0"/>
              </a:spcAft>
              <a:buClr>
                <a:schemeClr val="accent5"/>
              </a:buClr>
              <a:buSzPts val="1400"/>
              <a:buFont typeface="Arial"/>
              <a:buNone/>
              <a:defRPr sz="1400" b="0" i="0" u="none" strike="noStrike" cap="none">
                <a:solidFill>
                  <a:srgbClr val="888888"/>
                </a:solidFill>
                <a:latin typeface="Verdana"/>
                <a:ea typeface="Verdana"/>
                <a:cs typeface="Verdana"/>
                <a:sym typeface="Verdana"/>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Verdana"/>
                <a:ea typeface="Verdana"/>
                <a:cs typeface="Verdana"/>
                <a:sym typeface="Verdana"/>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Verdana"/>
                <a:ea typeface="Verdana"/>
                <a:cs typeface="Verdana"/>
                <a:sym typeface="Verdana"/>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Verdana"/>
                <a:ea typeface="Verdana"/>
                <a:cs typeface="Verdana"/>
                <a:sym typeface="Verdana"/>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Verdana"/>
                <a:ea typeface="Verdana"/>
                <a:cs typeface="Verdana"/>
                <a:sym typeface="Verdana"/>
              </a:defRPr>
            </a:lvl9pPr>
          </a:lstStyle>
          <a:p>
            <a:endParaRPr/>
          </a:p>
        </p:txBody>
      </p:sp>
      <p:sp>
        <p:nvSpPr>
          <p:cNvPr id="18" name="Google Shape;18;p2"/>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009999"/>
                </a:solidFill>
                <a:latin typeface="Verdana"/>
                <a:ea typeface="Verdana"/>
                <a:cs typeface="Verdana"/>
                <a:sym typeface="Verdana"/>
              </a:defRPr>
            </a:lvl1pPr>
            <a:lvl2pPr marL="0" marR="0" lvl="1" indent="0" algn="ctr" rtl="0">
              <a:spcBef>
                <a:spcPts val="0"/>
              </a:spcBef>
              <a:buNone/>
              <a:defRPr sz="1800" b="0" i="0" u="none" strike="noStrike" cap="none">
                <a:solidFill>
                  <a:srgbClr val="009999"/>
                </a:solidFill>
                <a:latin typeface="Verdana"/>
                <a:ea typeface="Verdana"/>
                <a:cs typeface="Verdana"/>
                <a:sym typeface="Verdana"/>
              </a:defRPr>
            </a:lvl2pPr>
            <a:lvl3pPr marL="0" marR="0" lvl="2" indent="0" algn="ctr" rtl="0">
              <a:spcBef>
                <a:spcPts val="0"/>
              </a:spcBef>
              <a:buNone/>
              <a:defRPr sz="1800" b="0" i="0" u="none" strike="noStrike" cap="none">
                <a:solidFill>
                  <a:srgbClr val="009999"/>
                </a:solidFill>
                <a:latin typeface="Verdana"/>
                <a:ea typeface="Verdana"/>
                <a:cs typeface="Verdana"/>
                <a:sym typeface="Verdana"/>
              </a:defRPr>
            </a:lvl3pPr>
            <a:lvl4pPr marL="0" marR="0" lvl="3" indent="0" algn="ctr" rtl="0">
              <a:spcBef>
                <a:spcPts val="0"/>
              </a:spcBef>
              <a:buNone/>
              <a:defRPr sz="1800" b="0" i="0" u="none" strike="noStrike" cap="none">
                <a:solidFill>
                  <a:srgbClr val="009999"/>
                </a:solidFill>
                <a:latin typeface="Verdana"/>
                <a:ea typeface="Verdana"/>
                <a:cs typeface="Verdana"/>
                <a:sym typeface="Verdana"/>
              </a:defRPr>
            </a:lvl4pPr>
            <a:lvl5pPr marL="0" marR="0" lvl="4" indent="0" algn="ctr" rtl="0">
              <a:spcBef>
                <a:spcPts val="0"/>
              </a:spcBef>
              <a:buNone/>
              <a:defRPr sz="1800" b="0" i="0" u="none" strike="noStrike" cap="none">
                <a:solidFill>
                  <a:srgbClr val="009999"/>
                </a:solidFill>
                <a:latin typeface="Verdana"/>
                <a:ea typeface="Verdana"/>
                <a:cs typeface="Verdana"/>
                <a:sym typeface="Verdana"/>
              </a:defRPr>
            </a:lvl5pPr>
            <a:lvl6pPr marL="0" marR="0" lvl="5" indent="0" algn="ctr" rtl="0">
              <a:spcBef>
                <a:spcPts val="0"/>
              </a:spcBef>
              <a:buNone/>
              <a:defRPr sz="1800" b="0" i="0" u="none" strike="noStrike" cap="none">
                <a:solidFill>
                  <a:srgbClr val="009999"/>
                </a:solidFill>
                <a:latin typeface="Verdana"/>
                <a:ea typeface="Verdana"/>
                <a:cs typeface="Verdana"/>
                <a:sym typeface="Verdana"/>
              </a:defRPr>
            </a:lvl6pPr>
            <a:lvl7pPr marL="0" marR="0" lvl="6" indent="0" algn="ctr" rtl="0">
              <a:spcBef>
                <a:spcPts val="0"/>
              </a:spcBef>
              <a:buNone/>
              <a:defRPr sz="1800" b="0" i="0" u="none" strike="noStrike" cap="none">
                <a:solidFill>
                  <a:srgbClr val="009999"/>
                </a:solidFill>
                <a:latin typeface="Verdana"/>
                <a:ea typeface="Verdana"/>
                <a:cs typeface="Verdana"/>
                <a:sym typeface="Verdana"/>
              </a:defRPr>
            </a:lvl7pPr>
            <a:lvl8pPr marL="0" marR="0" lvl="7" indent="0" algn="ctr" rtl="0">
              <a:spcBef>
                <a:spcPts val="0"/>
              </a:spcBef>
              <a:buNone/>
              <a:defRPr sz="1800" b="0" i="0" u="none" strike="noStrike" cap="none">
                <a:solidFill>
                  <a:srgbClr val="009999"/>
                </a:solidFill>
                <a:latin typeface="Verdana"/>
                <a:ea typeface="Verdana"/>
                <a:cs typeface="Verdana"/>
                <a:sym typeface="Verdana"/>
              </a:defRPr>
            </a:lvl8pPr>
            <a:lvl9pPr marL="0" marR="0" lvl="8" indent="0" algn="ctr" rtl="0">
              <a:spcBef>
                <a:spcPts val="0"/>
              </a:spcBef>
              <a:buNone/>
              <a:defRPr sz="1800" b="0" i="0" u="none" strike="noStrike" cap="none">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9" name="Google Shape;19;p2"/>
          <p:cNvSpPr txBox="1">
            <a:spLocks noGrp="1"/>
          </p:cNvSpPr>
          <p:nvPr>
            <p:ph type="ftr" idx="11"/>
          </p:nvPr>
        </p:nvSpPr>
        <p:spPr>
          <a:xfrm>
            <a:off x="649288" y="6453336"/>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 name="Google Shape;20;p2"/>
          <p:cNvSpPr/>
          <p:nvPr/>
        </p:nvSpPr>
        <p:spPr>
          <a:xfrm>
            <a:off x="1815852" y="764704"/>
            <a:ext cx="7308300" cy="23763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D99"/>
              </a:solidFill>
              <a:latin typeface="Verdana"/>
              <a:ea typeface="Verdana"/>
              <a:cs typeface="Verdana"/>
              <a:sym typeface="Verdana"/>
            </a:endParaRPr>
          </a:p>
        </p:txBody>
      </p:sp>
      <p:sp>
        <p:nvSpPr>
          <p:cNvPr id="21" name="Google Shape;21;p2"/>
          <p:cNvSpPr txBox="1">
            <a:spLocks noGrp="1"/>
          </p:cNvSpPr>
          <p:nvPr>
            <p:ph type="ctrTitle"/>
          </p:nvPr>
        </p:nvSpPr>
        <p:spPr>
          <a:xfrm>
            <a:off x="1815852" y="764704"/>
            <a:ext cx="7357200" cy="2384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4D99"/>
              </a:buClr>
              <a:buSzPts val="6600"/>
              <a:buFont typeface="Verdana"/>
              <a:buNone/>
              <a:defRPr sz="6600" b="0" i="0" u="none" strike="noStrike" cap="none">
                <a:solidFill>
                  <a:srgbClr val="004D9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2"/>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u="none" strike="noStrike" cap="none">
                <a:solidFill>
                  <a:schemeClr val="lt1"/>
                </a:solidFill>
                <a:latin typeface="Verdana"/>
                <a:ea typeface="Verdana"/>
                <a:cs typeface="Verdana"/>
                <a:sym typeface="Verdana"/>
              </a:rPr>
              <a:t>© Copyright 2017, THE HOSPITAL FOR SICK CHILDREN AND THE COLLABORATING INSTITUTIONS.</a:t>
            </a:r>
            <a:r>
              <a:rPr lang="nl-NL" sz="900" b="0" i="0" u="none" strike="noStrike" cap="none">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a:t>
            </a:r>
            <a:r>
              <a:rPr lang="nl-NL" sz="900">
                <a:solidFill>
                  <a:schemeClr val="lt1"/>
                </a:solidFill>
                <a:latin typeface="Verdana"/>
                <a:ea typeface="Verdana"/>
                <a:cs typeface="Verdana"/>
                <a:sym typeface="Verdana"/>
              </a:rPr>
              <a:t>appropriate citation</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952056" y="5085184"/>
            <a:ext cx="7772400" cy="5946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2"/>
              </a:buClr>
              <a:buSzPts val="2200"/>
              <a:buFont typeface="Verdana"/>
              <a:buNone/>
              <a:defRPr sz="2200" b="1" i="0" u="none" strike="noStrike" cap="none">
                <a:solidFill>
                  <a:schemeClr val="dk2"/>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7" name="Google Shape;107;p13"/>
          <p:cNvSpPr>
            <a:spLocks noGrp="1"/>
          </p:cNvSpPr>
          <p:nvPr>
            <p:ph type="pic" idx="2"/>
          </p:nvPr>
        </p:nvSpPr>
        <p:spPr>
          <a:xfrm>
            <a:off x="650304" y="0"/>
            <a:ext cx="8458200" cy="49413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accent1"/>
              </a:buClr>
              <a:buSzPts val="3200"/>
              <a:buFont typeface="Arial"/>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accent2"/>
              </a:buClr>
              <a:buSzPts val="2800"/>
              <a:buFont typeface="Arial"/>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accent3"/>
              </a:buClr>
              <a:buSzPts val="2400"/>
              <a:buFont typeface="Arial"/>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accent4"/>
              </a:buClr>
              <a:buSzPts val="2000"/>
              <a:buFont typeface="Arial"/>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accent5"/>
              </a:buClr>
              <a:buSzPts val="2000"/>
              <a:buFont typeface="Arial"/>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accent1"/>
              </a:buClr>
              <a:buSzPts val="2000"/>
              <a:buFont typeface="Arial"/>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accent2"/>
              </a:buClr>
              <a:buSzPts val="2000"/>
              <a:buFont typeface="Arial"/>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accent3"/>
              </a:buClr>
              <a:buSzPts val="2000"/>
              <a:buFont typeface="Arial"/>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accent4"/>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08" name="Google Shape;108;p13"/>
          <p:cNvSpPr txBox="1">
            <a:spLocks noGrp="1"/>
          </p:cNvSpPr>
          <p:nvPr>
            <p:ph type="body" idx="1"/>
          </p:nvPr>
        </p:nvSpPr>
        <p:spPr>
          <a:xfrm>
            <a:off x="952056" y="5685906"/>
            <a:ext cx="7772400" cy="612600"/>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109" name="Google Shape;109;p13"/>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0" name="Google Shape;110;p13"/>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11" name="Google Shape;111;p13"/>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9716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4" name="Google Shape;114;p14"/>
          <p:cNvSpPr txBox="1">
            <a:spLocks noGrp="1"/>
          </p:cNvSpPr>
          <p:nvPr>
            <p:ph type="body" idx="1"/>
          </p:nvPr>
        </p:nvSpPr>
        <p:spPr>
          <a:xfrm rot="5400000">
            <a:off x="2454148" y="87092"/>
            <a:ext cx="4680600" cy="76200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115" name="Google Shape;115;p14"/>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6" name="Google Shape;116;p14"/>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17" name="Google Shape;117;p14"/>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rot="5400000">
            <a:off x="5018422" y="2324088"/>
            <a:ext cx="5851500" cy="1752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0" name="Google Shape;120;p15"/>
          <p:cNvSpPr txBox="1">
            <a:spLocks noGrp="1"/>
          </p:cNvSpPr>
          <p:nvPr>
            <p:ph type="body" idx="1"/>
          </p:nvPr>
        </p:nvSpPr>
        <p:spPr>
          <a:xfrm rot="5400000">
            <a:off x="979822" y="190488"/>
            <a:ext cx="5851500" cy="60198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121" name="Google Shape;121;p15"/>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2" name="Google Shape;122;p15"/>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23" name="Google Shape;123;p15"/>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009999"/>
        </a:solid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xfrm>
            <a:off x="8490250" y="6241346"/>
            <a:ext cx="548700" cy="524700"/>
          </a:xfrm>
          <a:prstGeom prst="rect">
            <a:avLst/>
          </a:prstGeom>
          <a:ln>
            <a:noFill/>
          </a:ln>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
        <p:nvSpPr>
          <p:cNvPr id="140" name="Google Shape;140;p20"/>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41" name="Google Shape;141;p20"/>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2" name="Google Shape;142;p20"/>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3" name="Google Shape;143;p20"/>
          <p:cNvSpPr txBox="1">
            <a:spLocks noGrp="1"/>
          </p:cNvSpPr>
          <p:nvPr>
            <p:ph type="title"/>
          </p:nvPr>
        </p:nvSpPr>
        <p:spPr>
          <a:xfrm>
            <a:off x="840432" y="4270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st slide 2">
  <p:cSld name="Last slide_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146" name="Google Shape;146;p21" descr="Image result for website icon white"/>
          <p:cNvPicPr preferRelativeResize="0"/>
          <p:nvPr/>
        </p:nvPicPr>
        <p:blipFill rotWithShape="1">
          <a:blip r:embed="rId2">
            <a:alphaModFix/>
          </a:blip>
          <a:srcRect/>
          <a:stretch/>
        </p:blipFill>
        <p:spPr>
          <a:xfrm>
            <a:off x="1835696" y="2852936"/>
            <a:ext cx="540000" cy="540000"/>
          </a:xfrm>
          <a:prstGeom prst="rect">
            <a:avLst/>
          </a:prstGeom>
          <a:noFill/>
          <a:ln>
            <a:noFill/>
          </a:ln>
        </p:spPr>
      </p:pic>
      <p:sp>
        <p:nvSpPr>
          <p:cNvPr id="147" name="Google Shape;147;p2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8" name="Google Shape;148;p21"/>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pic>
        <p:nvPicPr>
          <p:cNvPr id="149" name="Google Shape;149;p21"/>
          <p:cNvPicPr preferRelativeResize="0"/>
          <p:nvPr/>
        </p:nvPicPr>
        <p:blipFill rotWithShape="1">
          <a:blip r:embed="rId3">
            <a:alphaModFix/>
          </a:blip>
          <a:srcRect/>
          <a:stretch/>
        </p:blipFill>
        <p:spPr>
          <a:xfrm>
            <a:off x="1835696" y="3537072"/>
            <a:ext cx="576000" cy="576000"/>
          </a:xfrm>
          <a:prstGeom prst="rect">
            <a:avLst/>
          </a:prstGeom>
          <a:noFill/>
          <a:ln>
            <a:noFill/>
          </a:ln>
        </p:spPr>
      </p:pic>
      <p:pic>
        <p:nvPicPr>
          <p:cNvPr id="150" name="Google Shape;150;p21"/>
          <p:cNvPicPr preferRelativeResize="0"/>
          <p:nvPr/>
        </p:nvPicPr>
        <p:blipFill rotWithShape="1">
          <a:blip r:embed="rId4">
            <a:alphaModFix/>
          </a:blip>
          <a:srcRect/>
          <a:stretch/>
        </p:blipFill>
        <p:spPr>
          <a:xfrm>
            <a:off x="1856233" y="4329160"/>
            <a:ext cx="540000" cy="540000"/>
          </a:xfrm>
          <a:prstGeom prst="rect">
            <a:avLst/>
          </a:prstGeom>
          <a:noFill/>
          <a:ln>
            <a:noFill/>
          </a:ln>
        </p:spPr>
      </p:pic>
      <p:sp>
        <p:nvSpPr>
          <p:cNvPr id="151" name="Google Shape;151;p21"/>
          <p:cNvSpPr txBox="1"/>
          <p:nvPr/>
        </p:nvSpPr>
        <p:spPr>
          <a:xfrm>
            <a:off x="2588275" y="44452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2588275" y="36810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a:t>
            </a:r>
            <a:r>
              <a:rPr lang="nl-NL" sz="900">
                <a:solidFill>
                  <a:schemeClr val="lt1"/>
                </a:solidFill>
                <a:latin typeface="Verdana"/>
                <a:ea typeface="Verdana"/>
                <a:cs typeface="Verdana"/>
                <a:sym typeface="Verdana"/>
              </a:rPr>
              <a:t>appropriate citation</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
        <p:nvSpPr>
          <p:cNvPr id="154" name="Google Shape;154;p21"/>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
        <p:nvSpPr>
          <p:cNvPr id="155" name="Google Shape;155;p21"/>
          <p:cNvSpPr txBox="1"/>
          <p:nvPr/>
        </p:nvSpPr>
        <p:spPr>
          <a:xfrm>
            <a:off x="2588275" y="29730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nd_First slide">
  <p:cSld name="2nd_First slide">
    <p:bg>
      <p:bgPr>
        <a:solidFill>
          <a:srgbClr val="009999"/>
        </a:solidFill>
        <a:effectLst/>
      </p:bgPr>
    </p:bg>
    <p:spTree>
      <p:nvGrpSpPr>
        <p:cNvPr id="1" name="Shape 23"/>
        <p:cNvGrpSpPr/>
        <p:nvPr/>
      </p:nvGrpSpPr>
      <p:grpSpPr>
        <a:xfrm>
          <a:off x="0" y="0"/>
          <a:ext cx="0" cy="0"/>
          <a:chOff x="0" y="0"/>
          <a:chExt cx="0" cy="0"/>
        </a:xfrm>
      </p:grpSpPr>
      <p:sp>
        <p:nvSpPr>
          <p:cNvPr id="24" name="Google Shape;24;p3"/>
          <p:cNvSpPr/>
          <p:nvPr/>
        </p:nvSpPr>
        <p:spPr>
          <a:xfrm>
            <a:off x="1835696" y="818458"/>
            <a:ext cx="7308300" cy="576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2000" b="1">
                <a:solidFill>
                  <a:srgbClr val="004D99"/>
                </a:solidFill>
                <a:latin typeface="Verdana"/>
                <a:ea typeface="Verdana"/>
                <a:cs typeface="Verdana"/>
                <a:sym typeface="Verdana"/>
              </a:rPr>
              <a:t>DARTH Collaboration</a:t>
            </a:r>
            <a:endParaRPr sz="2000" b="1">
              <a:solidFill>
                <a:srgbClr val="004D99"/>
              </a:solidFill>
              <a:latin typeface="Verdana"/>
              <a:ea typeface="Verdana"/>
              <a:cs typeface="Verdana"/>
              <a:sym typeface="Verdana"/>
            </a:endParaRPr>
          </a:p>
        </p:txBody>
      </p:sp>
      <p:sp>
        <p:nvSpPr>
          <p:cNvPr id="25" name="Google Shape;25;p3"/>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 name="Google Shape;26;p3"/>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graphicFrame>
        <p:nvGraphicFramePr>
          <p:cNvPr id="27" name="Google Shape;27;p3"/>
          <p:cNvGraphicFramePr/>
          <p:nvPr/>
        </p:nvGraphicFramePr>
        <p:xfrm>
          <a:off x="1860376" y="1553344"/>
          <a:ext cx="3000000" cy="3000000"/>
        </p:xfrm>
        <a:graphic>
          <a:graphicData uri="http://schemas.openxmlformats.org/drawingml/2006/table">
            <a:tbl>
              <a:tblPr firstRow="1" bandRow="1">
                <a:noFill/>
                <a:tableStyleId>{E0E4409E-9736-4097-9489-1F81AB6BDE69}</a:tableStyleId>
              </a:tblPr>
              <a:tblGrid>
                <a:gridCol w="3647725">
                  <a:extLst>
                    <a:ext uri="{9D8B030D-6E8A-4147-A177-3AD203B41FA5}">
                      <a16:colId xmlns:a16="http://schemas.microsoft.com/office/drawing/2014/main" val="20000"/>
                    </a:ext>
                  </a:extLst>
                </a:gridCol>
                <a:gridCol w="36359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nl-NL" sz="1400" b="1" u="none" strike="noStrike" cap="none">
                          <a:solidFill>
                            <a:srgbClr val="FEF8F3"/>
                          </a:solidFill>
                        </a:rPr>
                        <a:t>Fernando Alarid-Escudero, PhD</a:t>
                      </a:r>
                      <a:r>
                        <a:rPr lang="nl-NL" sz="1400" b="1" u="none" strike="noStrike" cap="none" baseline="30000">
                          <a:solidFill>
                            <a:srgbClr val="FEF8F3"/>
                          </a:solidFill>
                        </a:rPr>
                        <a:t>1</a:t>
                      </a:r>
                      <a:r>
                        <a:rPr lang="nl-NL" sz="1400" b="1" u="none" strike="noStrike" cap="none">
                          <a:solidFill>
                            <a:srgbClr val="FEF8F3"/>
                          </a:solidFill>
                        </a:rPr>
                        <a:t> </a:t>
                      </a:r>
                      <a:endParaRPr/>
                    </a:p>
                    <a:p>
                      <a:pPr marL="0" marR="0" lvl="0" indent="0" algn="l" rtl="0">
                        <a:spcBef>
                          <a:spcPts val="0"/>
                        </a:spcBef>
                        <a:spcAft>
                          <a:spcPts val="0"/>
                        </a:spcAft>
                        <a:buNone/>
                      </a:pPr>
                      <a:r>
                        <a:rPr lang="nl-NL" sz="1400" b="1">
                          <a:solidFill>
                            <a:srgbClr val="FEF8F3"/>
                          </a:solidFill>
                        </a:rPr>
                        <a:t>Eva A. Enns, MS, PhD</a:t>
                      </a:r>
                      <a:r>
                        <a:rPr lang="nl-NL" sz="1400" b="1" baseline="30000">
                          <a:solidFill>
                            <a:srgbClr val="FEF8F3"/>
                          </a:solidFill>
                        </a:rPr>
                        <a:t>1</a:t>
                      </a:r>
                      <a:r>
                        <a:rPr lang="nl-NL" sz="1400" b="1">
                          <a:solidFill>
                            <a:srgbClr val="FEF8F3"/>
                          </a:solidFill>
                        </a:rPr>
                        <a:t>	</a:t>
                      </a:r>
                      <a:endParaRPr/>
                    </a:p>
                    <a:p>
                      <a:pPr marL="0" marR="0" lvl="0" indent="0" algn="l" rtl="0">
                        <a:spcBef>
                          <a:spcPts val="0"/>
                        </a:spcBef>
                        <a:spcAft>
                          <a:spcPts val="0"/>
                        </a:spcAft>
                        <a:buNone/>
                      </a:pPr>
                      <a:r>
                        <a:rPr lang="nl-NL" sz="1400" b="1">
                          <a:solidFill>
                            <a:srgbClr val="FEF8F3"/>
                          </a:solidFill>
                        </a:rPr>
                        <a:t>M.G. Myriam Hunink, MD, PhD</a:t>
                      </a:r>
                      <a:r>
                        <a:rPr lang="nl-NL" sz="1400" b="1" baseline="30000">
                          <a:solidFill>
                            <a:srgbClr val="FEF8F3"/>
                          </a:solidFill>
                        </a:rPr>
                        <a:t>2,3</a:t>
                      </a:r>
                      <a:endParaRPr sz="1400" b="1">
                        <a:solidFill>
                          <a:srgbClr val="FEF8F3"/>
                        </a:solidFill>
                      </a:endParaRPr>
                    </a:p>
                    <a:p>
                      <a:pPr marL="0" marR="0" lvl="0" indent="0" algn="l" rtl="0">
                        <a:spcBef>
                          <a:spcPts val="0"/>
                        </a:spcBef>
                        <a:spcAft>
                          <a:spcPts val="0"/>
                        </a:spcAft>
                        <a:buNone/>
                      </a:pPr>
                      <a:r>
                        <a:rPr lang="nl-NL" sz="1400" b="1">
                          <a:solidFill>
                            <a:srgbClr val="FEF8F3"/>
                          </a:solidFill>
                        </a:rPr>
                        <a:t>Hawre J. Jalal, MD, PhD</a:t>
                      </a:r>
                      <a:r>
                        <a:rPr lang="nl-NL" sz="1400" b="1" baseline="30000">
                          <a:solidFill>
                            <a:srgbClr val="FEF8F3"/>
                          </a:solidFill>
                        </a:rPr>
                        <a:t>4</a:t>
                      </a:r>
                      <a:r>
                        <a:rPr lang="nl-NL" sz="1400" b="1">
                          <a:solidFill>
                            <a:srgbClr val="FEF8F3"/>
                          </a:solidFill>
                        </a:rPr>
                        <a:t> </a:t>
                      </a:r>
                      <a:endParaRPr sz="1400" b="1">
                        <a:solidFill>
                          <a:srgbClr val="FEF8F3"/>
                        </a:solidFill>
                      </a:endParaRPr>
                    </a:p>
                    <a:p>
                      <a:pPr marL="0" marR="0" lvl="0" indent="0" algn="l" rtl="0">
                        <a:spcBef>
                          <a:spcPts val="0"/>
                        </a:spcBef>
                        <a:spcAft>
                          <a:spcPts val="0"/>
                        </a:spcAft>
                        <a:buNone/>
                      </a:pPr>
                      <a:r>
                        <a:rPr lang="nl-NL" sz="1400" b="1">
                          <a:solidFill>
                            <a:srgbClr val="FEF8F3"/>
                          </a:solidFill>
                        </a:rPr>
                        <a:t>Eline M. Krijkamp, MSc</a:t>
                      </a:r>
                      <a:r>
                        <a:rPr lang="nl-NL" sz="1400" b="1" baseline="30000">
                          <a:solidFill>
                            <a:srgbClr val="FEF8F3"/>
                          </a:solidFill>
                        </a:rPr>
                        <a:t>2</a:t>
                      </a:r>
                      <a:endParaRPr sz="1400" b="1">
                        <a:solidFill>
                          <a:srgbClr val="FEF8F3"/>
                        </a:solidFill>
                      </a:endParaRPr>
                    </a:p>
                    <a:p>
                      <a:pPr marL="0" marR="0" lvl="0" indent="0" algn="l" rtl="0">
                        <a:spcBef>
                          <a:spcPts val="0"/>
                        </a:spcBef>
                        <a:spcAft>
                          <a:spcPts val="0"/>
                        </a:spcAft>
                        <a:buNone/>
                      </a:pPr>
                      <a:r>
                        <a:rPr lang="nl-NL" sz="1400" b="1">
                          <a:solidFill>
                            <a:srgbClr val="FEF8F3"/>
                          </a:solidFill>
                        </a:rPr>
                        <a:t>Petros Pechlivanoglou, PhD</a:t>
                      </a:r>
                      <a:r>
                        <a:rPr lang="nl-NL" sz="1400" b="1" baseline="30000">
                          <a:solidFill>
                            <a:srgbClr val="FEF8F3"/>
                          </a:solidFill>
                        </a:rPr>
                        <a:t>5</a:t>
                      </a:r>
                      <a:r>
                        <a:rPr lang="nl-NL" sz="1400" b="1">
                          <a:solidFill>
                            <a:srgbClr val="FEF8F3"/>
                          </a:solidFill>
                        </a:rPr>
                        <a:t> </a:t>
                      </a:r>
                      <a:endParaRPr/>
                    </a:p>
                    <a:p>
                      <a:pPr marL="0" marR="0" lvl="0" indent="0" algn="l" rtl="0">
                        <a:spcBef>
                          <a:spcPts val="0"/>
                        </a:spcBef>
                        <a:spcAft>
                          <a:spcPts val="0"/>
                        </a:spcAft>
                        <a:buNone/>
                      </a:pPr>
                      <a:endParaRPr sz="1200">
                        <a:solidFill>
                          <a:schemeClr val="lt1"/>
                        </a:solidFill>
                      </a:endParaRPr>
                    </a:p>
                  </a:txBody>
                  <a:tcPr marL="91450" marR="91450" marT="45725" marB="45725"/>
                </a:tc>
                <a:tc>
                  <a:txBody>
                    <a:bodyPr/>
                    <a:lstStyle/>
                    <a:p>
                      <a:pPr marL="0" marR="0" lvl="0" indent="0" algn="l" rtl="0">
                        <a:spcBef>
                          <a:spcPts val="0"/>
                        </a:spcBef>
                        <a:spcAft>
                          <a:spcPts val="0"/>
                        </a:spcAft>
                        <a:buNone/>
                      </a:pPr>
                      <a:endParaRPr sz="1200">
                        <a:solidFill>
                          <a:schemeClr val="lt1"/>
                        </a:solidFill>
                      </a:endParaRPr>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spcBef>
                          <a:spcPts val="0"/>
                        </a:spcBef>
                        <a:spcAft>
                          <a:spcPts val="0"/>
                        </a:spcAft>
                        <a:buNone/>
                      </a:pPr>
                      <a:r>
                        <a:rPr lang="nl-NL" sz="1200">
                          <a:solidFill>
                            <a:srgbClr val="FEF8F3"/>
                          </a:solidFill>
                          <a:latin typeface="Verdana"/>
                          <a:ea typeface="Verdana"/>
                          <a:cs typeface="Verdana"/>
                          <a:sym typeface="Verdana"/>
                        </a:rPr>
                        <a:t>In collaboration of: 		</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1 </a:t>
                      </a:r>
                      <a:r>
                        <a:rPr lang="nl-NL" sz="1200">
                          <a:solidFill>
                            <a:srgbClr val="FEF8F3"/>
                          </a:solidFill>
                          <a:latin typeface="Verdana"/>
                          <a:ea typeface="Verdana"/>
                          <a:cs typeface="Verdana"/>
                          <a:sym typeface="Verdana"/>
                        </a:rPr>
                        <a:t>University of Minnesota School of Public Health, Minneapolis, MN, USA</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2 </a:t>
                      </a:r>
                      <a:r>
                        <a:rPr lang="nl-NL" sz="1200">
                          <a:solidFill>
                            <a:srgbClr val="FEF8F3"/>
                          </a:solidFill>
                          <a:latin typeface="Verdana"/>
                          <a:ea typeface="Verdana"/>
                          <a:cs typeface="Verdana"/>
                          <a:sym typeface="Verdana"/>
                        </a:rPr>
                        <a:t>Erasmus MC, Rotterdam, The Netherlands</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3 </a:t>
                      </a:r>
                      <a:r>
                        <a:rPr lang="nl-NL" sz="1200">
                          <a:solidFill>
                            <a:srgbClr val="FEF8F3"/>
                          </a:solidFill>
                          <a:latin typeface="Verdana"/>
                          <a:ea typeface="Verdana"/>
                          <a:cs typeface="Verdana"/>
                          <a:sym typeface="Verdana"/>
                        </a:rPr>
                        <a:t>Harvard T.H. Chan School of Public Health, Boston, USA</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4 </a:t>
                      </a:r>
                      <a:r>
                        <a:rPr lang="nl-NL" sz="1200">
                          <a:solidFill>
                            <a:srgbClr val="FEF8F3"/>
                          </a:solidFill>
                          <a:latin typeface="Verdana"/>
                          <a:ea typeface="Verdana"/>
                          <a:cs typeface="Verdana"/>
                          <a:sym typeface="Verdana"/>
                        </a:rPr>
                        <a:t>University of Pittsburgh Graduate School of Public Health, Pittsburgh, PA, USA</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5 </a:t>
                      </a:r>
                      <a:r>
                        <a:rPr lang="nl-NL" sz="1200">
                          <a:solidFill>
                            <a:srgbClr val="FEF8F3"/>
                          </a:solidFill>
                          <a:latin typeface="Verdana"/>
                          <a:ea typeface="Verdana"/>
                          <a:cs typeface="Verdana"/>
                          <a:sym typeface="Verdana"/>
                        </a:rPr>
                        <a:t>The Hospital for Sick Children, Toronto and University of Toronto, Toronto ON, Canada</a:t>
                      </a:r>
                      <a:endParaRPr/>
                    </a:p>
                    <a:p>
                      <a:pPr marL="0" marR="0" lvl="0" indent="0" algn="l" rtl="0">
                        <a:spcBef>
                          <a:spcPts val="0"/>
                        </a:spcBef>
                        <a:spcAft>
                          <a:spcPts val="0"/>
                        </a:spcAft>
                        <a:buNone/>
                      </a:pPr>
                      <a:endParaRPr sz="1200">
                        <a:solidFill>
                          <a:schemeClr val="lt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8" name="Google Shape;28;p3"/>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a:t>
            </a:r>
            <a:r>
              <a:rPr lang="nl-NL" sz="900">
                <a:solidFill>
                  <a:schemeClr val="lt1"/>
                </a:solidFill>
                <a:latin typeface="Verdana"/>
                <a:ea typeface="Verdana"/>
                <a:cs typeface="Verdana"/>
                <a:sym typeface="Verdana"/>
              </a:rPr>
              <a:t>appropriate citation</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
        <p:nvSpPr>
          <p:cNvPr id="29" name="Google Shape;29;p3" descr="Image result for hospital for sick children toronto vector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0" name="Google Shape;30;p3" descr="Image result for sick kids vector logo wiki"/>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31" name="Google Shape;31;p3" descr="\\storage.erasmusmc.nl\m\MyDocs\478030\My Documents\Desktop\The_Hospital_for_Sick_Children-logo-30EAA69EAC-seeklogo.com.png"/>
          <p:cNvPicPr preferRelativeResize="0"/>
          <p:nvPr/>
        </p:nvPicPr>
        <p:blipFill rotWithShape="1">
          <a:blip r:embed="rId2">
            <a:alphaModFix/>
          </a:blip>
          <a:srcRect/>
          <a:stretch/>
        </p:blipFill>
        <p:spPr>
          <a:xfrm>
            <a:off x="6978352" y="5294048"/>
            <a:ext cx="1224000" cy="367200"/>
          </a:xfrm>
          <a:prstGeom prst="rect">
            <a:avLst/>
          </a:prstGeom>
          <a:noFill/>
          <a:ln>
            <a:noFill/>
          </a:ln>
        </p:spPr>
      </p:pic>
      <p:pic>
        <p:nvPicPr>
          <p:cNvPr id="32" name="Google Shape;32;p3" descr="\\storage.erasmusmc.nl\m\MyDocs\478030\My Documents\Desktop\Pitt_logo.gif"/>
          <p:cNvPicPr preferRelativeResize="0"/>
          <p:nvPr/>
        </p:nvPicPr>
        <p:blipFill rotWithShape="1">
          <a:blip r:embed="rId3">
            <a:alphaModFix/>
          </a:blip>
          <a:srcRect/>
          <a:stretch/>
        </p:blipFill>
        <p:spPr>
          <a:xfrm>
            <a:off x="4242048" y="5182701"/>
            <a:ext cx="2664002" cy="508713"/>
          </a:xfrm>
          <a:prstGeom prst="rect">
            <a:avLst/>
          </a:prstGeom>
          <a:noFill/>
          <a:ln>
            <a:noFill/>
          </a:ln>
        </p:spPr>
      </p:pic>
      <p:sp>
        <p:nvSpPr>
          <p:cNvPr id="33" name="Google Shape;33;p3"/>
          <p:cNvSpPr/>
          <p:nvPr/>
        </p:nvSpPr>
        <p:spPr>
          <a:xfrm rot="5400000" flipH="1">
            <a:off x="-1201756" y="1708857"/>
            <a:ext cx="3024300" cy="3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4" name="Google Shape;34;p3"/>
          <p:cNvPicPr preferRelativeResize="0"/>
          <p:nvPr/>
        </p:nvPicPr>
        <p:blipFill rotWithShape="1">
          <a:blip r:embed="rId4">
            <a:alphaModFix/>
          </a:blip>
          <a:srcRect/>
          <a:stretch/>
        </p:blipFill>
        <p:spPr>
          <a:xfrm>
            <a:off x="2843807" y="5276889"/>
            <a:ext cx="1296145" cy="384359"/>
          </a:xfrm>
          <a:prstGeom prst="rect">
            <a:avLst/>
          </a:prstGeom>
          <a:noFill/>
          <a:ln>
            <a:noFill/>
          </a:ln>
        </p:spPr>
      </p:pic>
      <p:pic>
        <p:nvPicPr>
          <p:cNvPr id="35" name="Google Shape;35;p3"/>
          <p:cNvPicPr preferRelativeResize="0"/>
          <p:nvPr/>
        </p:nvPicPr>
        <p:blipFill rotWithShape="1">
          <a:blip r:embed="rId5">
            <a:alphaModFix/>
          </a:blip>
          <a:srcRect/>
          <a:stretch/>
        </p:blipFill>
        <p:spPr>
          <a:xfrm>
            <a:off x="798392" y="5229203"/>
            <a:ext cx="2015999" cy="4157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bg>
      <p:bgPr>
        <a:solidFill>
          <a:schemeClr val="lt1"/>
        </a:solidFill>
        <a:effectLst/>
      </p:bgPr>
    </p:bg>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840432"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4"/>
          <p:cNvSpPr txBox="1">
            <a:spLocks noGrp="1"/>
          </p:cNvSpPr>
          <p:nvPr>
            <p:ph type="body" idx="1"/>
          </p:nvPr>
        </p:nvSpPr>
        <p:spPr>
          <a:xfrm>
            <a:off x="840432" y="1600200"/>
            <a:ext cx="7620000" cy="48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39" name="Google Shape;39;p4"/>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0" name="Google Shape;40;p4"/>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41" name="Google Shape;41;p4"/>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p:cSld name="Last slide">
    <p:bg>
      <p:bgPr>
        <a:solidFill>
          <a:srgbClr val="009999"/>
        </a:solidFill>
        <a:effectLst/>
      </p:bgPr>
    </p:bg>
    <p:spTree>
      <p:nvGrpSpPr>
        <p:cNvPr id="1" name="Shape 42"/>
        <p:cNvGrpSpPr/>
        <p:nvPr/>
      </p:nvGrpSpPr>
      <p:grpSpPr>
        <a:xfrm>
          <a:off x="0" y="0"/>
          <a:ext cx="0" cy="0"/>
          <a:chOff x="0" y="0"/>
          <a:chExt cx="0" cy="0"/>
        </a:xfrm>
      </p:grpSpPr>
      <p:sp>
        <p:nvSpPr>
          <p:cNvPr id="43" name="Google Shape;43;p5"/>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44" name="Google Shape;44;p5" descr="Related image"/>
          <p:cNvPicPr preferRelativeResize="0"/>
          <p:nvPr/>
        </p:nvPicPr>
        <p:blipFill rotWithShape="1">
          <a:blip r:embed="rId2">
            <a:alphaModFix/>
          </a:blip>
          <a:srcRect/>
          <a:stretch/>
        </p:blipFill>
        <p:spPr>
          <a:xfrm>
            <a:off x="1840770" y="2279647"/>
            <a:ext cx="570926" cy="432000"/>
          </a:xfrm>
          <a:prstGeom prst="rect">
            <a:avLst/>
          </a:prstGeom>
          <a:noFill/>
          <a:ln>
            <a:noFill/>
          </a:ln>
        </p:spPr>
      </p:pic>
      <p:pic>
        <p:nvPicPr>
          <p:cNvPr id="45" name="Google Shape;45;p5" descr="Image result for website icon white"/>
          <p:cNvPicPr preferRelativeResize="0"/>
          <p:nvPr/>
        </p:nvPicPr>
        <p:blipFill rotWithShape="1">
          <a:blip r:embed="rId3">
            <a:alphaModFix/>
          </a:blip>
          <a:srcRect/>
          <a:stretch/>
        </p:blipFill>
        <p:spPr>
          <a:xfrm>
            <a:off x="1835696" y="2852936"/>
            <a:ext cx="540000" cy="540000"/>
          </a:xfrm>
          <a:prstGeom prst="rect">
            <a:avLst/>
          </a:prstGeom>
          <a:noFill/>
          <a:ln>
            <a:noFill/>
          </a:ln>
        </p:spPr>
      </p:pic>
      <p:sp>
        <p:nvSpPr>
          <p:cNvPr id="46" name="Google Shape;46;p5"/>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7" name="Google Shape;47;p5"/>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pic>
        <p:nvPicPr>
          <p:cNvPr id="48" name="Google Shape;48;p5"/>
          <p:cNvPicPr preferRelativeResize="0"/>
          <p:nvPr/>
        </p:nvPicPr>
        <p:blipFill rotWithShape="1">
          <a:blip r:embed="rId4">
            <a:alphaModFix/>
          </a:blip>
          <a:srcRect/>
          <a:stretch/>
        </p:blipFill>
        <p:spPr>
          <a:xfrm>
            <a:off x="1835696" y="3537072"/>
            <a:ext cx="576000" cy="576000"/>
          </a:xfrm>
          <a:prstGeom prst="rect">
            <a:avLst/>
          </a:prstGeom>
          <a:noFill/>
          <a:ln>
            <a:noFill/>
          </a:ln>
        </p:spPr>
      </p:pic>
      <p:pic>
        <p:nvPicPr>
          <p:cNvPr id="49" name="Google Shape;49;p5"/>
          <p:cNvPicPr preferRelativeResize="0"/>
          <p:nvPr/>
        </p:nvPicPr>
        <p:blipFill rotWithShape="1">
          <a:blip r:embed="rId5">
            <a:alphaModFix/>
          </a:blip>
          <a:srcRect/>
          <a:stretch/>
        </p:blipFill>
        <p:spPr>
          <a:xfrm>
            <a:off x="1856233" y="4329160"/>
            <a:ext cx="540000" cy="540000"/>
          </a:xfrm>
          <a:prstGeom prst="rect">
            <a:avLst/>
          </a:prstGeom>
          <a:noFill/>
          <a:ln>
            <a:noFill/>
          </a:ln>
        </p:spPr>
      </p:pic>
      <p:sp>
        <p:nvSpPr>
          <p:cNvPr id="50" name="Google Shape;50;p5"/>
          <p:cNvSpPr txBox="1"/>
          <p:nvPr/>
        </p:nvSpPr>
        <p:spPr>
          <a:xfrm>
            <a:off x="2588275" y="4445271"/>
            <a:ext cx="413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51" name="Google Shape;51;p5"/>
          <p:cNvSpPr txBox="1"/>
          <p:nvPr/>
        </p:nvSpPr>
        <p:spPr>
          <a:xfrm>
            <a:off x="2588275" y="36810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52" name="Google Shape;52;p5"/>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a:t>
            </a:r>
            <a:r>
              <a:rPr lang="nl-NL" sz="900">
                <a:solidFill>
                  <a:schemeClr val="lt1"/>
                </a:solidFill>
                <a:latin typeface="Verdana"/>
                <a:ea typeface="Verdana"/>
                <a:cs typeface="Verdana"/>
                <a:sym typeface="Verdana"/>
              </a:rPr>
              <a:t>appropriate citation</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
        <p:nvSpPr>
          <p:cNvPr id="53" name="Google Shape;53;p5"/>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nd_First slide">
  <p:cSld name="1_2nd_First slide">
    <p:bg>
      <p:bgPr>
        <a:solidFill>
          <a:srgbClr val="009999"/>
        </a:solidFill>
        <a:effectLst/>
      </p:bgPr>
    </p:bg>
    <p:spTree>
      <p:nvGrpSpPr>
        <p:cNvPr id="1" name="Shape 54"/>
        <p:cNvGrpSpPr/>
        <p:nvPr/>
      </p:nvGrpSpPr>
      <p:grpSpPr>
        <a:xfrm>
          <a:off x="0" y="0"/>
          <a:ext cx="0" cy="0"/>
          <a:chOff x="0" y="0"/>
          <a:chExt cx="0" cy="0"/>
        </a:xfrm>
      </p:grpSpPr>
      <p:sp>
        <p:nvSpPr>
          <p:cNvPr id="55" name="Google Shape;55;p6"/>
          <p:cNvSpPr/>
          <p:nvPr/>
        </p:nvSpPr>
        <p:spPr>
          <a:xfrm>
            <a:off x="1835696" y="818458"/>
            <a:ext cx="7308300" cy="576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2000" b="1">
                <a:solidFill>
                  <a:srgbClr val="004D99"/>
                </a:solidFill>
                <a:latin typeface="Verdana"/>
                <a:ea typeface="Verdana"/>
                <a:cs typeface="Verdana"/>
                <a:sym typeface="Verdana"/>
              </a:rPr>
              <a:t>Acknowledgements and attributions</a:t>
            </a:r>
            <a:endParaRPr sz="2000" b="1">
              <a:solidFill>
                <a:srgbClr val="004D99"/>
              </a:solidFill>
              <a:latin typeface="Verdana"/>
              <a:ea typeface="Verdana"/>
              <a:cs typeface="Verdana"/>
              <a:sym typeface="Verdana"/>
            </a:endParaRPr>
          </a:p>
        </p:txBody>
      </p:sp>
      <p:sp>
        <p:nvSpPr>
          <p:cNvPr id="56" name="Google Shape;56;p6"/>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7" name="Google Shape;57;p6"/>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58" name="Google Shape;58;p6"/>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a:t>
            </a:r>
            <a:r>
              <a:rPr lang="nl-NL" sz="900">
                <a:solidFill>
                  <a:schemeClr val="lt1"/>
                </a:solidFill>
                <a:latin typeface="Verdana"/>
                <a:ea typeface="Verdana"/>
                <a:cs typeface="Verdana"/>
                <a:sym typeface="Verdana"/>
              </a:rPr>
              <a:t> appropriate citation</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
        <p:nvSpPr>
          <p:cNvPr id="59" name="Google Shape;59;p6" descr="Image result for hospital for sick children toronto vector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0" name="Google Shape;60;p6" descr="Image result for sick kids vector logo wiki"/>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61" name="Google Shape;61;p6" descr="\\storage.erasmusmc.nl\m\MyDocs\478030\My Documents\Desktop\The_Hospital_for_Sick_Children-logo-30EAA69EAC-seeklogo.com.png"/>
          <p:cNvPicPr preferRelativeResize="0"/>
          <p:nvPr/>
        </p:nvPicPr>
        <p:blipFill rotWithShape="1">
          <a:blip r:embed="rId2">
            <a:alphaModFix/>
          </a:blip>
          <a:srcRect/>
          <a:stretch/>
        </p:blipFill>
        <p:spPr>
          <a:xfrm>
            <a:off x="6978352" y="5294048"/>
            <a:ext cx="1224000" cy="367200"/>
          </a:xfrm>
          <a:prstGeom prst="rect">
            <a:avLst/>
          </a:prstGeom>
          <a:noFill/>
          <a:ln>
            <a:noFill/>
          </a:ln>
        </p:spPr>
      </p:pic>
      <p:pic>
        <p:nvPicPr>
          <p:cNvPr id="62" name="Google Shape;62;p6" descr="\\storage.erasmusmc.nl\m\MyDocs\478030\My Documents\Desktop\Pitt_logo.gif"/>
          <p:cNvPicPr preferRelativeResize="0"/>
          <p:nvPr/>
        </p:nvPicPr>
        <p:blipFill rotWithShape="1">
          <a:blip r:embed="rId3">
            <a:alphaModFix/>
          </a:blip>
          <a:srcRect/>
          <a:stretch/>
        </p:blipFill>
        <p:spPr>
          <a:xfrm>
            <a:off x="4242048" y="5182701"/>
            <a:ext cx="2664002" cy="508713"/>
          </a:xfrm>
          <a:prstGeom prst="rect">
            <a:avLst/>
          </a:prstGeom>
          <a:noFill/>
          <a:ln>
            <a:noFill/>
          </a:ln>
        </p:spPr>
      </p:pic>
      <p:sp>
        <p:nvSpPr>
          <p:cNvPr id="63" name="Google Shape;63;p6"/>
          <p:cNvSpPr/>
          <p:nvPr/>
        </p:nvSpPr>
        <p:spPr>
          <a:xfrm rot="5400000" flipH="1">
            <a:off x="-1201756" y="1708857"/>
            <a:ext cx="3024300" cy="3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64" name="Google Shape;64;p6"/>
          <p:cNvPicPr preferRelativeResize="0"/>
          <p:nvPr/>
        </p:nvPicPr>
        <p:blipFill rotWithShape="1">
          <a:blip r:embed="rId4">
            <a:alphaModFix/>
          </a:blip>
          <a:srcRect/>
          <a:stretch/>
        </p:blipFill>
        <p:spPr>
          <a:xfrm>
            <a:off x="2843807" y="5276889"/>
            <a:ext cx="1296145" cy="384359"/>
          </a:xfrm>
          <a:prstGeom prst="rect">
            <a:avLst/>
          </a:prstGeom>
          <a:noFill/>
          <a:ln>
            <a:noFill/>
          </a:ln>
        </p:spPr>
      </p:pic>
      <p:pic>
        <p:nvPicPr>
          <p:cNvPr id="65" name="Google Shape;65;p6"/>
          <p:cNvPicPr preferRelativeResize="0"/>
          <p:nvPr/>
        </p:nvPicPr>
        <p:blipFill rotWithShape="1">
          <a:blip r:embed="rId5">
            <a:alphaModFix/>
          </a:blip>
          <a:srcRect/>
          <a:stretch/>
        </p:blipFill>
        <p:spPr>
          <a:xfrm>
            <a:off x="798392" y="5229203"/>
            <a:ext cx="2015999" cy="415711"/>
          </a:xfrm>
          <a:prstGeom prst="rect">
            <a:avLst/>
          </a:prstGeom>
          <a:noFill/>
          <a:ln>
            <a:noFill/>
          </a:ln>
        </p:spPr>
      </p:pic>
      <p:sp>
        <p:nvSpPr>
          <p:cNvPr id="66" name="Google Shape;66;p6"/>
          <p:cNvSpPr txBox="1">
            <a:spLocks noGrp="1"/>
          </p:cNvSpPr>
          <p:nvPr>
            <p:ph type="subTitle" idx="1"/>
          </p:nvPr>
        </p:nvSpPr>
        <p:spPr>
          <a:xfrm>
            <a:off x="1835696" y="1628800"/>
            <a:ext cx="7056900" cy="1066800"/>
          </a:xfrm>
          <a:prstGeom prst="rect">
            <a:avLst/>
          </a:prstGeom>
          <a:no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accent1"/>
              </a:buClr>
              <a:buSzPts val="2000"/>
              <a:buFont typeface="Arial"/>
              <a:buNone/>
              <a:defRPr sz="2000" b="0" i="0" u="none" strike="noStrike" cap="none">
                <a:solidFill>
                  <a:srgbClr val="FEF8F3"/>
                </a:solidFill>
                <a:latin typeface="Verdana"/>
                <a:ea typeface="Verdana"/>
                <a:cs typeface="Verdana"/>
                <a:sym typeface="Verdana"/>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ctr" rtl="0">
              <a:spcBef>
                <a:spcPts val="280"/>
              </a:spcBef>
              <a:spcAft>
                <a:spcPts val="0"/>
              </a:spcAft>
              <a:buClr>
                <a:schemeClr val="accent5"/>
              </a:buClr>
              <a:buSzPts val="1400"/>
              <a:buFont typeface="Arial"/>
              <a:buNone/>
              <a:defRPr sz="1400" b="0" i="0" u="none" strike="noStrike" cap="none">
                <a:solidFill>
                  <a:srgbClr val="888888"/>
                </a:solidFill>
                <a:latin typeface="Verdana"/>
                <a:ea typeface="Verdana"/>
                <a:cs typeface="Verdana"/>
                <a:sym typeface="Verdana"/>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Verdana"/>
                <a:ea typeface="Verdana"/>
                <a:cs typeface="Verdana"/>
                <a:sym typeface="Verdana"/>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Verdana"/>
                <a:ea typeface="Verdana"/>
                <a:cs typeface="Verdana"/>
                <a:sym typeface="Verdana"/>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Verdana"/>
                <a:ea typeface="Verdana"/>
                <a:cs typeface="Verdana"/>
                <a:sym typeface="Verdana"/>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Verdana"/>
                <a:ea typeface="Verdana"/>
                <a:cs typeface="Verdana"/>
                <a:sym typeface="Verdan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840432"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Google Shape;75;p8"/>
          <p:cNvSpPr txBox="1">
            <a:spLocks noGrp="1"/>
          </p:cNvSpPr>
          <p:nvPr>
            <p:ph type="body" idx="1"/>
          </p:nvPr>
        </p:nvSpPr>
        <p:spPr>
          <a:xfrm>
            <a:off x="840432" y="1536192"/>
            <a:ext cx="3657600" cy="45903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6" name="Google Shape;76;p8"/>
          <p:cNvSpPr txBox="1">
            <a:spLocks noGrp="1"/>
          </p:cNvSpPr>
          <p:nvPr>
            <p:ph type="body" idx="2"/>
          </p:nvPr>
        </p:nvSpPr>
        <p:spPr>
          <a:xfrm>
            <a:off x="4802832" y="1536192"/>
            <a:ext cx="3657600" cy="45903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7" name="Google Shape;77;p8"/>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8" name="Google Shape;78;p8"/>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79" name="Google Shape;79;p8"/>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840432"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Google Shape;82;p9"/>
          <p:cNvSpPr txBox="1">
            <a:spLocks noGrp="1"/>
          </p:cNvSpPr>
          <p:nvPr>
            <p:ph type="body" idx="1"/>
          </p:nvPr>
        </p:nvSpPr>
        <p:spPr>
          <a:xfrm>
            <a:off x="840432" y="1535113"/>
            <a:ext cx="3657600" cy="639900"/>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Verdana"/>
                <a:ea typeface="Verdana"/>
                <a:cs typeface="Verdana"/>
                <a:sym typeface="Verdana"/>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Verdana"/>
                <a:ea typeface="Verdana"/>
                <a:cs typeface="Verdana"/>
                <a:sym typeface="Verdana"/>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3" name="Google Shape;83;p9"/>
          <p:cNvSpPr txBox="1">
            <a:spLocks noGrp="1"/>
          </p:cNvSpPr>
          <p:nvPr>
            <p:ph type="body" idx="2"/>
          </p:nvPr>
        </p:nvSpPr>
        <p:spPr>
          <a:xfrm>
            <a:off x="840432" y="2174875"/>
            <a:ext cx="36576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84" name="Google Shape;84;p9"/>
          <p:cNvSpPr txBox="1">
            <a:spLocks noGrp="1"/>
          </p:cNvSpPr>
          <p:nvPr>
            <p:ph type="body" idx="3"/>
          </p:nvPr>
        </p:nvSpPr>
        <p:spPr>
          <a:xfrm>
            <a:off x="4802832" y="1535113"/>
            <a:ext cx="3657600" cy="639900"/>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Verdana"/>
                <a:ea typeface="Verdana"/>
                <a:cs typeface="Verdana"/>
                <a:sym typeface="Verdana"/>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Verdana"/>
                <a:ea typeface="Verdana"/>
                <a:cs typeface="Verdana"/>
                <a:sym typeface="Verdana"/>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5" name="Google Shape;85;p9"/>
          <p:cNvSpPr txBox="1">
            <a:spLocks noGrp="1"/>
          </p:cNvSpPr>
          <p:nvPr>
            <p:ph type="body" idx="4"/>
          </p:nvPr>
        </p:nvSpPr>
        <p:spPr>
          <a:xfrm>
            <a:off x="4802832" y="2174875"/>
            <a:ext cx="36576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86" name="Google Shape;86;p9"/>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7" name="Google Shape;87;p9"/>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88" name="Google Shape;88;p9"/>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a:off x="91244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1" name="Google Shape;91;p10"/>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2" name="Google Shape;92;p10"/>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93" name="Google Shape;93;p10"/>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976064" y="5315288"/>
            <a:ext cx="7772400" cy="5943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1"/>
              </a:buClr>
              <a:buSzPts val="2200"/>
              <a:buFont typeface="Verdana"/>
              <a:buNone/>
              <a:defRPr sz="2200" b="1"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0" name="Google Shape;100;p12"/>
          <p:cNvSpPr txBox="1">
            <a:spLocks noGrp="1"/>
          </p:cNvSpPr>
          <p:nvPr>
            <p:ph type="body" idx="1"/>
          </p:nvPr>
        </p:nvSpPr>
        <p:spPr>
          <a:xfrm>
            <a:off x="976062" y="5915744"/>
            <a:ext cx="7772400" cy="609600"/>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101" name="Google Shape;101;p12"/>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2" name="Google Shape;102;p12"/>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03" name="Google Shape;103;p12"/>
          <p:cNvSpPr txBox="1">
            <a:spLocks noGrp="1"/>
          </p:cNvSpPr>
          <p:nvPr>
            <p:ph type="body" idx="2"/>
          </p:nvPr>
        </p:nvSpPr>
        <p:spPr>
          <a:xfrm>
            <a:off x="976063" y="200744"/>
            <a:ext cx="7772400" cy="49428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104" name="Google Shape;104;p12"/>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716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84448" y="1600200"/>
            <a:ext cx="7620000" cy="48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12" name="Google Shape;12;p1"/>
          <p:cNvSpPr/>
          <p:nvPr/>
        </p:nvSpPr>
        <p:spPr>
          <a:xfrm>
            <a:off x="0" y="-1728"/>
            <a:ext cx="685800" cy="695910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3" name="Google Shape;13;p1"/>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009999"/>
                </a:solidFill>
                <a:latin typeface="Verdana"/>
                <a:ea typeface="Verdana"/>
                <a:cs typeface="Verdana"/>
                <a:sym typeface="Verdana"/>
              </a:defRPr>
            </a:lvl1pPr>
            <a:lvl2pPr marL="0" marR="0" lvl="1" indent="0" algn="ctr" rtl="0">
              <a:spcBef>
                <a:spcPts val="0"/>
              </a:spcBef>
              <a:buNone/>
              <a:defRPr sz="1800" b="0" i="0" u="none" strike="noStrike" cap="none">
                <a:solidFill>
                  <a:srgbClr val="009999"/>
                </a:solidFill>
                <a:latin typeface="Verdana"/>
                <a:ea typeface="Verdana"/>
                <a:cs typeface="Verdana"/>
                <a:sym typeface="Verdana"/>
              </a:defRPr>
            </a:lvl2pPr>
            <a:lvl3pPr marL="0" marR="0" lvl="2" indent="0" algn="ctr" rtl="0">
              <a:spcBef>
                <a:spcPts val="0"/>
              </a:spcBef>
              <a:buNone/>
              <a:defRPr sz="1800" b="0" i="0" u="none" strike="noStrike" cap="none">
                <a:solidFill>
                  <a:srgbClr val="009999"/>
                </a:solidFill>
                <a:latin typeface="Verdana"/>
                <a:ea typeface="Verdana"/>
                <a:cs typeface="Verdana"/>
                <a:sym typeface="Verdana"/>
              </a:defRPr>
            </a:lvl3pPr>
            <a:lvl4pPr marL="0" marR="0" lvl="3" indent="0" algn="ctr" rtl="0">
              <a:spcBef>
                <a:spcPts val="0"/>
              </a:spcBef>
              <a:buNone/>
              <a:defRPr sz="1800" b="0" i="0" u="none" strike="noStrike" cap="none">
                <a:solidFill>
                  <a:srgbClr val="009999"/>
                </a:solidFill>
                <a:latin typeface="Verdana"/>
                <a:ea typeface="Verdana"/>
                <a:cs typeface="Verdana"/>
                <a:sym typeface="Verdana"/>
              </a:defRPr>
            </a:lvl4pPr>
            <a:lvl5pPr marL="0" marR="0" lvl="4" indent="0" algn="ctr" rtl="0">
              <a:spcBef>
                <a:spcPts val="0"/>
              </a:spcBef>
              <a:buNone/>
              <a:defRPr sz="1800" b="0" i="0" u="none" strike="noStrike" cap="none">
                <a:solidFill>
                  <a:srgbClr val="009999"/>
                </a:solidFill>
                <a:latin typeface="Verdana"/>
                <a:ea typeface="Verdana"/>
                <a:cs typeface="Verdana"/>
                <a:sym typeface="Verdana"/>
              </a:defRPr>
            </a:lvl5pPr>
            <a:lvl6pPr marL="0" marR="0" lvl="5" indent="0" algn="ctr" rtl="0">
              <a:spcBef>
                <a:spcPts val="0"/>
              </a:spcBef>
              <a:buNone/>
              <a:defRPr sz="1800" b="0" i="0" u="none" strike="noStrike" cap="none">
                <a:solidFill>
                  <a:srgbClr val="009999"/>
                </a:solidFill>
                <a:latin typeface="Verdana"/>
                <a:ea typeface="Verdana"/>
                <a:cs typeface="Verdana"/>
                <a:sym typeface="Verdana"/>
              </a:defRPr>
            </a:lvl6pPr>
            <a:lvl7pPr marL="0" marR="0" lvl="6" indent="0" algn="ctr" rtl="0">
              <a:spcBef>
                <a:spcPts val="0"/>
              </a:spcBef>
              <a:buNone/>
              <a:defRPr sz="1800" b="0" i="0" u="none" strike="noStrike" cap="none">
                <a:solidFill>
                  <a:srgbClr val="009999"/>
                </a:solidFill>
                <a:latin typeface="Verdana"/>
                <a:ea typeface="Verdana"/>
                <a:cs typeface="Verdana"/>
                <a:sym typeface="Verdana"/>
              </a:defRPr>
            </a:lvl7pPr>
            <a:lvl8pPr marL="0" marR="0" lvl="7" indent="0" algn="ctr" rtl="0">
              <a:spcBef>
                <a:spcPts val="0"/>
              </a:spcBef>
              <a:buNone/>
              <a:defRPr sz="1800" b="0" i="0" u="none" strike="noStrike" cap="none">
                <a:solidFill>
                  <a:srgbClr val="009999"/>
                </a:solidFill>
                <a:latin typeface="Verdana"/>
                <a:ea typeface="Verdana"/>
                <a:cs typeface="Verdana"/>
                <a:sym typeface="Verdana"/>
              </a:defRPr>
            </a:lvl8pPr>
            <a:lvl9pPr marL="0" marR="0" lvl="8" indent="0" algn="ctr" rtl="0">
              <a:spcBef>
                <a:spcPts val="0"/>
              </a:spcBef>
              <a:buNone/>
              <a:defRPr sz="1800" b="0" i="0" u="none" strike="noStrike" cap="none">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4" name="Google Shape;14;p1"/>
          <p:cNvSpPr txBox="1">
            <a:spLocks noGrp="1"/>
          </p:cNvSpPr>
          <p:nvPr>
            <p:ph type="ftr" idx="11"/>
          </p:nvPr>
        </p:nvSpPr>
        <p:spPr>
          <a:xfrm>
            <a:off x="649288" y="6481911"/>
            <a:ext cx="62991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 id="2147483659" r:id="rId10"/>
    <p:sldLayoutId id="2147483660" r:id="rId11"/>
    <p:sldLayoutId id="2147483661" r:id="rId12"/>
    <p:sldLayoutId id="2147483663" r:id="rId13"/>
    <p:sldLayoutId id="2147483666"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24"/>
          <p:cNvSpPr txBox="1">
            <a:spLocks noGrp="1"/>
          </p:cNvSpPr>
          <p:nvPr>
            <p:ph type="subTitle" idx="1"/>
          </p:nvPr>
        </p:nvSpPr>
        <p:spPr>
          <a:xfrm>
            <a:off x="809434" y="3121533"/>
            <a:ext cx="6461700" cy="10668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endParaRPr sz="1800" b="1" dirty="0"/>
          </a:p>
          <a:p>
            <a:r>
              <a:rPr lang="en-US" sz="1800" dirty="0"/>
              <a:t>Decision Modeling in R</a:t>
            </a:r>
            <a:endParaRPr dirty="0"/>
          </a:p>
          <a:p>
            <a:pPr marL="0" lvl="0" indent="0" algn="l" rtl="0">
              <a:spcBef>
                <a:spcPts val="400"/>
              </a:spcBef>
              <a:spcAft>
                <a:spcPts val="0"/>
              </a:spcAft>
              <a:buNone/>
            </a:pPr>
            <a:endParaRPr dirty="0"/>
          </a:p>
          <a:p>
            <a:pPr marL="0" lvl="0" indent="0" algn="l" rtl="0">
              <a:spcBef>
                <a:spcPts val="400"/>
              </a:spcBef>
              <a:spcAft>
                <a:spcPts val="0"/>
              </a:spcAft>
              <a:buNone/>
            </a:pPr>
            <a:br>
              <a:rPr lang="nl-NL" dirty="0"/>
            </a:br>
            <a:endParaRPr dirty="0"/>
          </a:p>
        </p:txBody>
      </p:sp>
      <p:pic>
        <p:nvPicPr>
          <p:cNvPr id="875" name="Google Shape;875;p124"/>
          <p:cNvPicPr preferRelativeResize="0"/>
          <p:nvPr/>
        </p:nvPicPr>
        <p:blipFill>
          <a:blip r:embed="rId3">
            <a:alphaModFix/>
          </a:blip>
          <a:stretch>
            <a:fillRect/>
          </a:stretch>
        </p:blipFill>
        <p:spPr>
          <a:xfrm>
            <a:off x="7897386" y="946371"/>
            <a:ext cx="1101260" cy="962975"/>
          </a:xfrm>
          <a:prstGeom prst="rect">
            <a:avLst/>
          </a:prstGeom>
          <a:noFill/>
          <a:ln>
            <a:noFill/>
          </a:ln>
        </p:spPr>
      </p:pic>
      <p:sp>
        <p:nvSpPr>
          <p:cNvPr id="876" name="Google Shape;876;p124"/>
          <p:cNvSpPr txBox="1">
            <a:spLocks noGrp="1"/>
          </p:cNvSpPr>
          <p:nvPr>
            <p:ph type="ctrTitle"/>
          </p:nvPr>
        </p:nvSpPr>
        <p:spPr>
          <a:xfrm>
            <a:off x="1786800" y="806600"/>
            <a:ext cx="7357200" cy="232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nl-NL" sz="3600" dirty="0"/>
              <a:t>Sensitivity analysis structure</a:t>
            </a:r>
            <a:endParaRPr sz="3600" dirty="0"/>
          </a:p>
        </p:txBody>
      </p:sp>
      <p:sp>
        <p:nvSpPr>
          <p:cNvPr id="877" name="Google Shape;877;p124"/>
          <p:cNvSpPr>
            <a:spLocks noGrp="1"/>
          </p:cNvSpPr>
          <p:nvPr>
            <p:ph type="sldNum" idx="12"/>
          </p:nvPr>
        </p:nvSpPr>
        <p:spPr>
          <a:xfrm>
            <a:off x="8559864" y="6453336"/>
            <a:ext cx="548700" cy="396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nl-NL"/>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10D9-C1A2-4928-A498-A31E87C3D751}"/>
              </a:ext>
            </a:extLst>
          </p:cNvPr>
          <p:cNvSpPr>
            <a:spLocks noGrp="1"/>
          </p:cNvSpPr>
          <p:nvPr>
            <p:ph type="title"/>
          </p:nvPr>
        </p:nvSpPr>
        <p:spPr/>
        <p:txBody>
          <a:bodyPr/>
          <a:lstStyle/>
          <a:p>
            <a:r>
              <a:rPr lang="en-US" dirty="0"/>
              <a:t>Structure for OWSA</a:t>
            </a:r>
          </a:p>
        </p:txBody>
      </p:sp>
      <p:sp>
        <p:nvSpPr>
          <p:cNvPr id="3" name="Text Placeholder 2">
            <a:extLst>
              <a:ext uri="{FF2B5EF4-FFF2-40B4-BE49-F238E27FC236}">
                <a16:creationId xmlns:a16="http://schemas.microsoft.com/office/drawing/2014/main" id="{43FBBBEC-4CDF-4147-B26E-7ABEB8EE87E1}"/>
              </a:ext>
            </a:extLst>
          </p:cNvPr>
          <p:cNvSpPr>
            <a:spLocks noGrp="1"/>
          </p:cNvSpPr>
          <p:nvPr>
            <p:ph type="body" idx="1"/>
          </p:nvPr>
        </p:nvSpPr>
        <p:spPr/>
        <p:txBody>
          <a:bodyPr/>
          <a:lstStyle/>
          <a:p>
            <a:r>
              <a:rPr lang="en-US" sz="2400" dirty="0"/>
              <a:t>Create list of parameters with their base-case values:</a:t>
            </a:r>
          </a:p>
          <a:p>
            <a:pPr lvl="1"/>
            <a:r>
              <a:rPr lang="en-US" dirty="0" err="1"/>
              <a:t>l_params_all</a:t>
            </a:r>
            <a:r>
              <a:rPr lang="en-US" dirty="0"/>
              <a:t> &lt;- </a:t>
            </a:r>
            <a:r>
              <a:rPr lang="en-US" dirty="0">
                <a:solidFill>
                  <a:srgbClr val="0070C0"/>
                </a:solidFill>
              </a:rPr>
              <a:t>list</a:t>
            </a:r>
            <a:r>
              <a:rPr lang="en-US" dirty="0"/>
              <a:t>()</a:t>
            </a:r>
          </a:p>
          <a:p>
            <a:pPr lvl="1"/>
            <a:endParaRPr lang="en-US" dirty="0"/>
          </a:p>
          <a:p>
            <a:pPr lvl="1"/>
            <a:endParaRPr lang="en-US" dirty="0"/>
          </a:p>
          <a:p>
            <a:r>
              <a:rPr lang="en-US" sz="2400" dirty="0"/>
              <a:t>Wrap decision model in function :</a:t>
            </a:r>
          </a:p>
          <a:p>
            <a:pPr lvl="1"/>
            <a:r>
              <a:rPr lang="en-US" dirty="0" err="1"/>
              <a:t>calculate_ce_out</a:t>
            </a:r>
            <a:r>
              <a:rPr lang="en-US" dirty="0"/>
              <a:t>&lt;- </a:t>
            </a:r>
            <a:r>
              <a:rPr lang="en-US" dirty="0">
                <a:solidFill>
                  <a:srgbClr val="0070C0"/>
                </a:solidFill>
              </a:rPr>
              <a:t>function</a:t>
            </a:r>
            <a:r>
              <a:rPr lang="en-US" dirty="0"/>
              <a:t>(</a:t>
            </a:r>
            <a:r>
              <a:rPr lang="en-US" i="1" dirty="0"/>
              <a:t>params</a:t>
            </a:r>
            <a:r>
              <a:rPr lang="en-US" dirty="0"/>
              <a:t>) {</a:t>
            </a:r>
          </a:p>
          <a:p>
            <a:pPr marL="1028700" lvl="2" indent="0">
              <a:buNone/>
            </a:pPr>
            <a:r>
              <a:rPr lang="en-US" dirty="0"/>
              <a:t>	</a:t>
            </a:r>
            <a:r>
              <a:rPr lang="en-US" dirty="0">
                <a:solidFill>
                  <a:srgbClr val="0070C0"/>
                </a:solidFill>
              </a:rPr>
              <a:t>with</a:t>
            </a:r>
            <a:r>
              <a:rPr lang="en-US" dirty="0"/>
              <a:t>(params){</a:t>
            </a:r>
          </a:p>
          <a:p>
            <a:pPr marL="1028700" lvl="2" indent="0">
              <a:buNone/>
            </a:pPr>
            <a:r>
              <a:rPr lang="en-US" dirty="0"/>
              <a:t>		</a:t>
            </a:r>
            <a:r>
              <a:rPr lang="en-US" dirty="0" err="1"/>
              <a:t>model.run</a:t>
            </a:r>
            <a:endParaRPr lang="en-US" dirty="0"/>
          </a:p>
          <a:p>
            <a:pPr marL="1028700" lvl="2" indent="0">
              <a:buNone/>
            </a:pPr>
            <a:r>
              <a:rPr lang="en-US" dirty="0"/>
              <a:t>		</a:t>
            </a:r>
            <a:r>
              <a:rPr lang="en-US" dirty="0" err="1"/>
              <a:t>model.output</a:t>
            </a:r>
            <a:endParaRPr lang="en-US" dirty="0"/>
          </a:p>
          <a:p>
            <a:pPr marL="1028700" lvl="2" indent="0">
              <a:buNone/>
            </a:pPr>
            <a:r>
              <a:rPr lang="en-US" dirty="0"/>
              <a:t>	}</a:t>
            </a:r>
          </a:p>
          <a:p>
            <a:pPr marL="1028700" lvl="2" indent="0">
              <a:buNone/>
            </a:pPr>
            <a:r>
              <a:rPr lang="en-US" dirty="0"/>
              <a:t>}</a:t>
            </a:r>
          </a:p>
          <a:p>
            <a:pPr lvl="2"/>
            <a:endParaRPr lang="en-US" dirty="0"/>
          </a:p>
        </p:txBody>
      </p:sp>
      <p:sp>
        <p:nvSpPr>
          <p:cNvPr id="4" name="Slide Number Placeholder 3">
            <a:extLst>
              <a:ext uri="{FF2B5EF4-FFF2-40B4-BE49-F238E27FC236}">
                <a16:creationId xmlns:a16="http://schemas.microsoft.com/office/drawing/2014/main" id="{096F3E99-88EC-4F66-985A-D09D9D1AC1C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2</a:t>
            </a:fld>
            <a:endParaRPr lang="nl-NL"/>
          </a:p>
        </p:txBody>
      </p:sp>
    </p:spTree>
    <p:extLst>
      <p:ext uri="{BB962C8B-B14F-4D97-AF65-F5344CB8AC3E}">
        <p14:creationId xmlns:p14="http://schemas.microsoft.com/office/powerpoint/2010/main" val="131945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B20756-864C-4748-A193-2D8B4FE6B159}"/>
              </a:ext>
            </a:extLst>
          </p:cNvPr>
          <p:cNvSpPr>
            <a:spLocks noGrp="1"/>
          </p:cNvSpPr>
          <p:nvPr>
            <p:ph type="body" idx="1"/>
          </p:nvPr>
        </p:nvSpPr>
        <p:spPr/>
        <p:txBody>
          <a:bodyPr/>
          <a:lstStyle/>
          <a:p>
            <a:r>
              <a:rPr lang="pt-BR" sz="2400" dirty="0"/>
              <a:t>Create data frame with parameter limits for the parameters to apply OWSA</a:t>
            </a:r>
          </a:p>
          <a:p>
            <a:pPr marL="88900" indent="0">
              <a:buNone/>
            </a:pPr>
            <a:r>
              <a:rPr lang="pt-BR" sz="2000" dirty="0"/>
              <a:t>	</a:t>
            </a:r>
          </a:p>
          <a:p>
            <a:pPr marL="88900" indent="0">
              <a:buNone/>
            </a:pPr>
            <a:r>
              <a:rPr lang="pt-BR" sz="2000" dirty="0"/>
              <a:t>	df_params_owsa &lt;-</a:t>
            </a:r>
          </a:p>
          <a:p>
            <a:pPr marL="88900" indent="0">
              <a:buNone/>
            </a:pPr>
            <a:r>
              <a:rPr lang="pt-BR" sz="2000" dirty="0"/>
              <a:t>		pars        min      max</a:t>
            </a:r>
          </a:p>
          <a:p>
            <a:pPr marL="88900" indent="0">
              <a:buNone/>
            </a:pPr>
            <a:r>
              <a:rPr lang="pt-BR" sz="2000" dirty="0"/>
              <a:t>		p_S1S2    0.05    0.16</a:t>
            </a:r>
          </a:p>
          <a:p>
            <a:pPr marL="88900" indent="0">
              <a:buNone/>
            </a:pPr>
            <a:r>
              <a:rPr lang="pt-BR" sz="2000" dirty="0"/>
              <a:t>		c_trt        6000  18000</a:t>
            </a:r>
          </a:p>
          <a:p>
            <a:pPr marL="88900" indent="0">
              <a:buNone/>
            </a:pPr>
            <a:r>
              <a:rPr lang="pt-BR" sz="2000" dirty="0"/>
              <a:t>		u_S1        0.65    0.85</a:t>
            </a:r>
          </a:p>
          <a:p>
            <a:pPr marL="88900" indent="0">
              <a:buNone/>
            </a:pPr>
            <a:r>
              <a:rPr lang="pt-BR" sz="2000" dirty="0"/>
              <a:t>		u_trt         0.80    0.98</a:t>
            </a:r>
            <a:endParaRPr lang="en-US" sz="2000" dirty="0"/>
          </a:p>
        </p:txBody>
      </p:sp>
      <p:sp>
        <p:nvSpPr>
          <p:cNvPr id="4" name="Slide Number Placeholder 3">
            <a:extLst>
              <a:ext uri="{FF2B5EF4-FFF2-40B4-BE49-F238E27FC236}">
                <a16:creationId xmlns:a16="http://schemas.microsoft.com/office/drawing/2014/main" id="{192A7007-2182-40C9-8339-DCC55A57B9D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3</a:t>
            </a:fld>
            <a:endParaRPr lang="nl-NL"/>
          </a:p>
        </p:txBody>
      </p:sp>
      <p:sp>
        <p:nvSpPr>
          <p:cNvPr id="5" name="Title 1">
            <a:extLst>
              <a:ext uri="{FF2B5EF4-FFF2-40B4-BE49-F238E27FC236}">
                <a16:creationId xmlns:a16="http://schemas.microsoft.com/office/drawing/2014/main" id="{6FBD8DF8-78FD-4046-9433-8680339B2285}"/>
              </a:ext>
            </a:extLst>
          </p:cNvPr>
          <p:cNvSpPr txBox="1">
            <a:spLocks/>
          </p:cNvSpPr>
          <p:nvPr/>
        </p:nvSpPr>
        <p:spPr>
          <a:xfrm>
            <a:off x="992832" y="427038"/>
            <a:ext cx="7620000" cy="114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Structure for OWSA</a:t>
            </a:r>
          </a:p>
        </p:txBody>
      </p:sp>
    </p:spTree>
    <p:extLst>
      <p:ext uri="{BB962C8B-B14F-4D97-AF65-F5344CB8AC3E}">
        <p14:creationId xmlns:p14="http://schemas.microsoft.com/office/powerpoint/2010/main" val="158286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B84759-76D2-4503-9900-E5DDF7A1A7F8}"/>
              </a:ext>
            </a:extLst>
          </p:cNvPr>
          <p:cNvSpPr>
            <a:spLocks noGrp="1"/>
          </p:cNvSpPr>
          <p:nvPr>
            <p:ph type="body" idx="1"/>
          </p:nvPr>
        </p:nvSpPr>
        <p:spPr/>
        <p:txBody>
          <a:bodyPr/>
          <a:lstStyle/>
          <a:p>
            <a:r>
              <a:rPr lang="en-US" sz="2400" dirty="0"/>
              <a:t>Run one-way sensitivity analysis </a:t>
            </a:r>
          </a:p>
        </p:txBody>
      </p:sp>
      <p:sp>
        <p:nvSpPr>
          <p:cNvPr id="4" name="Slide Number Placeholder 3">
            <a:extLst>
              <a:ext uri="{FF2B5EF4-FFF2-40B4-BE49-F238E27FC236}">
                <a16:creationId xmlns:a16="http://schemas.microsoft.com/office/drawing/2014/main" id="{6654097B-16BB-4DDD-90BD-D59309F39D4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4</a:t>
            </a:fld>
            <a:endParaRPr lang="nl-NL"/>
          </a:p>
        </p:txBody>
      </p:sp>
      <p:sp>
        <p:nvSpPr>
          <p:cNvPr id="6" name="TextBox 5">
            <a:extLst>
              <a:ext uri="{FF2B5EF4-FFF2-40B4-BE49-F238E27FC236}">
                <a16:creationId xmlns:a16="http://schemas.microsoft.com/office/drawing/2014/main" id="{309E1654-7C55-4B68-99DF-B1BF147100B0}"/>
              </a:ext>
            </a:extLst>
          </p:cNvPr>
          <p:cNvSpPr txBox="1"/>
          <p:nvPr/>
        </p:nvSpPr>
        <p:spPr>
          <a:xfrm>
            <a:off x="1178868" y="2586727"/>
            <a:ext cx="7965132" cy="2862322"/>
          </a:xfrm>
          <a:prstGeom prst="rect">
            <a:avLst/>
          </a:prstGeom>
          <a:noFill/>
        </p:spPr>
        <p:txBody>
          <a:bodyPr wrap="square">
            <a:spAutoFit/>
          </a:bodyPr>
          <a:lstStyle/>
          <a:p>
            <a:r>
              <a:rPr lang="en-US" sz="2000" dirty="0" err="1">
                <a:solidFill>
                  <a:srgbClr val="0070C0"/>
                </a:solidFill>
              </a:rPr>
              <a:t>run_owsa_det</a:t>
            </a:r>
            <a:r>
              <a:rPr lang="en-US" sz="2000" dirty="0"/>
              <a:t>(</a:t>
            </a:r>
          </a:p>
          <a:p>
            <a:r>
              <a:rPr lang="en-US" sz="2000" dirty="0"/>
              <a:t>	     </a:t>
            </a:r>
            <a:r>
              <a:rPr lang="en-US" sz="2000" dirty="0" err="1">
                <a:solidFill>
                  <a:schemeClr val="accent2"/>
                </a:solidFill>
              </a:rPr>
              <a:t>params_range</a:t>
            </a:r>
            <a:r>
              <a:rPr lang="en-US" sz="2000" dirty="0">
                <a:solidFill>
                  <a:schemeClr val="accent2"/>
                </a:solidFill>
              </a:rPr>
              <a:t>            </a:t>
            </a:r>
            <a:r>
              <a:rPr lang="en-US" sz="2000" dirty="0"/>
              <a:t>= </a:t>
            </a:r>
            <a:r>
              <a:rPr lang="en-US" sz="2000" dirty="0" err="1"/>
              <a:t>df_params_owsa</a:t>
            </a:r>
            <a:r>
              <a:rPr lang="en-US" sz="2000" dirty="0"/>
              <a:t>, </a:t>
            </a:r>
          </a:p>
          <a:p>
            <a:r>
              <a:rPr lang="en-US" sz="2000" dirty="0"/>
              <a:t>	      </a:t>
            </a:r>
            <a:r>
              <a:rPr lang="en-US" sz="2000" dirty="0" err="1">
                <a:solidFill>
                  <a:schemeClr val="accent2"/>
                </a:solidFill>
              </a:rPr>
              <a:t>params_basecase</a:t>
            </a:r>
            <a:r>
              <a:rPr lang="en-US" sz="2000" dirty="0">
                <a:solidFill>
                  <a:schemeClr val="accent2"/>
                </a:solidFill>
              </a:rPr>
              <a:t>     </a:t>
            </a:r>
            <a:r>
              <a:rPr lang="en-US" sz="2000" dirty="0"/>
              <a:t>= </a:t>
            </a:r>
            <a:r>
              <a:rPr lang="en-US" sz="2000" dirty="0" err="1"/>
              <a:t>l_params_all</a:t>
            </a:r>
            <a:r>
              <a:rPr lang="en-US" sz="2000" dirty="0"/>
              <a:t>, </a:t>
            </a:r>
          </a:p>
          <a:p>
            <a:r>
              <a:rPr lang="en-US" sz="2000" dirty="0"/>
              <a:t>	      </a:t>
            </a:r>
            <a:r>
              <a:rPr lang="en-US" sz="2000" dirty="0" err="1">
                <a:solidFill>
                  <a:schemeClr val="accent2"/>
                </a:solidFill>
              </a:rPr>
              <a:t>nsamp</a:t>
            </a:r>
            <a:r>
              <a:rPr lang="en-US" sz="2000" dirty="0"/>
              <a:t>  	              = 100,                    </a:t>
            </a:r>
          </a:p>
          <a:p>
            <a:r>
              <a:rPr lang="en-US" sz="2000" dirty="0"/>
              <a:t>                   </a:t>
            </a:r>
            <a:r>
              <a:rPr lang="en-US" sz="2000" dirty="0">
                <a:solidFill>
                  <a:schemeClr val="accent2"/>
                </a:solidFill>
              </a:rPr>
              <a:t>FUN</a:t>
            </a:r>
            <a:r>
              <a:rPr lang="en-US" sz="2000" dirty="0"/>
              <a:t>                           = </a:t>
            </a:r>
            <a:r>
              <a:rPr lang="en-US" sz="2000" dirty="0" err="1"/>
              <a:t>calculate_ce_out</a:t>
            </a:r>
            <a:r>
              <a:rPr lang="en-US" sz="2000" dirty="0"/>
              <a:t>,  </a:t>
            </a:r>
          </a:p>
          <a:p>
            <a:r>
              <a:rPr lang="en-US" sz="2000" dirty="0"/>
              <a:t>	      </a:t>
            </a:r>
            <a:r>
              <a:rPr lang="en-US" sz="2000" dirty="0">
                <a:solidFill>
                  <a:schemeClr val="accent2"/>
                </a:solidFill>
              </a:rPr>
              <a:t>outcomes</a:t>
            </a:r>
            <a:r>
              <a:rPr lang="en-US" sz="2000" dirty="0"/>
              <a:t>                   = "NMB", </a:t>
            </a:r>
          </a:p>
          <a:p>
            <a:r>
              <a:rPr lang="en-US" sz="2000" dirty="0"/>
              <a:t>	      </a:t>
            </a:r>
            <a:r>
              <a:rPr lang="en-US" sz="2000" dirty="0">
                <a:solidFill>
                  <a:schemeClr val="accent2"/>
                </a:solidFill>
              </a:rPr>
              <a:t>strategies</a:t>
            </a:r>
            <a:r>
              <a:rPr lang="en-US" sz="2000" dirty="0"/>
              <a:t>                   = </a:t>
            </a:r>
            <a:r>
              <a:rPr lang="en-US" sz="2000" dirty="0" err="1"/>
              <a:t>v_names_str</a:t>
            </a:r>
            <a:r>
              <a:rPr lang="en-US" sz="2000" dirty="0"/>
              <a:t>, </a:t>
            </a:r>
          </a:p>
          <a:p>
            <a:r>
              <a:rPr lang="en-US" sz="2000" dirty="0"/>
              <a:t> 	      </a:t>
            </a:r>
            <a:r>
              <a:rPr lang="en-US" sz="2000" dirty="0" err="1">
                <a:solidFill>
                  <a:schemeClr val="accent2"/>
                </a:solidFill>
              </a:rPr>
              <a:t>n_wtp</a:t>
            </a:r>
            <a:r>
              <a:rPr lang="en-US" sz="2000" dirty="0"/>
              <a:t>                         = 120000</a:t>
            </a:r>
          </a:p>
          <a:p>
            <a:r>
              <a:rPr lang="en-US" sz="2000" dirty="0"/>
              <a:t>		)</a:t>
            </a:r>
          </a:p>
        </p:txBody>
      </p:sp>
      <p:sp>
        <p:nvSpPr>
          <p:cNvPr id="8" name="Title 1">
            <a:extLst>
              <a:ext uri="{FF2B5EF4-FFF2-40B4-BE49-F238E27FC236}">
                <a16:creationId xmlns:a16="http://schemas.microsoft.com/office/drawing/2014/main" id="{068023EC-B193-4F1A-B6CD-98ADAC15396C}"/>
              </a:ext>
            </a:extLst>
          </p:cNvPr>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Structure for OWSA</a:t>
            </a:r>
          </a:p>
        </p:txBody>
      </p:sp>
    </p:spTree>
    <p:extLst>
      <p:ext uri="{BB962C8B-B14F-4D97-AF65-F5344CB8AC3E}">
        <p14:creationId xmlns:p14="http://schemas.microsoft.com/office/powerpoint/2010/main" val="3192918918"/>
      </p:ext>
    </p:extLst>
  </p:cSld>
  <p:clrMapOvr>
    <a:masterClrMapping/>
  </p:clrMapOvr>
</p:sld>
</file>

<file path=ppt/theme/theme1.xml><?xml version="1.0" encoding="utf-8"?>
<a:theme xmlns:a="http://schemas.openxmlformats.org/drawingml/2006/main" name="DARTH Template presentation">
  <a:themeElements>
    <a:clrScheme name="DARTH">
      <a:dk1>
        <a:srgbClr val="000000"/>
      </a:dk1>
      <a:lt1>
        <a:srgbClr val="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205</Words>
  <Application>Microsoft Office PowerPoint</Application>
  <PresentationFormat>On-screen Show (4:3)</PresentationFormat>
  <Paragraphs>41</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Verdana</vt:lpstr>
      <vt:lpstr>DARTH Template presentation</vt:lpstr>
      <vt:lpstr>Sensitivity analysis structure</vt:lpstr>
      <vt:lpstr>Structure for OWSA</vt:lpstr>
      <vt:lpstr>PowerPoint Presentation</vt:lpstr>
      <vt:lpstr>Structure for OWSA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Microsimulation modeling in R</dc:title>
  <dc:creator>Petros Pechlivanoglou</dc:creator>
  <cp:lastModifiedBy>Petros Pechlivanoglou</cp:lastModifiedBy>
  <cp:revision>15</cp:revision>
  <dcterms:modified xsi:type="dcterms:W3CDTF">2020-11-06T15:20:19Z</dcterms:modified>
</cp:coreProperties>
</file>