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Lst>
  <p:notesMasterIdLst>
    <p:notesMasterId r:id="rId12"/>
  </p:notesMasterIdLst>
  <p:sldIdLst>
    <p:sldId id="256" r:id="rId2"/>
    <p:sldId id="663" r:id="rId3"/>
    <p:sldId id="285" r:id="rId4"/>
    <p:sldId id="277" r:id="rId5"/>
    <p:sldId id="278" r:id="rId6"/>
    <p:sldId id="280" r:id="rId7"/>
    <p:sldId id="281" r:id="rId8"/>
    <p:sldId id="297" r:id="rId9"/>
    <p:sldId id="283" r:id="rId10"/>
    <p:sldId id="28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 Enns" initials="EE" lastIdx="3" clrIdx="0">
    <p:extLst>
      <p:ext uri="{19B8F6BF-5375-455C-9EA6-DF929625EA0E}">
        <p15:presenceInfo xmlns:p15="http://schemas.microsoft.com/office/powerpoint/2012/main" userId="S::eenns@umn.edu::08dfc3b5-75be-4176-bf15-b6c367625f2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40"/>
    <p:restoredTop sz="94646"/>
  </p:normalViewPr>
  <p:slideViewPr>
    <p:cSldViewPr snapToGrid="0" snapToObjects="1">
      <p:cViewPr varScale="1">
        <p:scale>
          <a:sx n="71" d="100"/>
          <a:sy n="71" d="100"/>
        </p:scale>
        <p:origin x="58" y="3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022054-F6B9-B04E-9F80-BE6C2BED9348}" type="datetimeFigureOut">
              <a:rPr lang="en-US" smtClean="0"/>
              <a:t>11/5/2020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55542-5B12-4B47-9288-A13A79668078}" type="slidenum">
              <a:rPr lang="en-US" smtClean="0"/>
              <a:t>‹#›</a:t>
            </a:fld>
            <a:endParaRPr lang="en-US"/>
          </a:p>
        </p:txBody>
      </p:sp>
    </p:spTree>
    <p:extLst>
      <p:ext uri="{BB962C8B-B14F-4D97-AF65-F5344CB8AC3E}">
        <p14:creationId xmlns:p14="http://schemas.microsoft.com/office/powerpoint/2010/main" val="1817118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949248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267116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5"/>
        <p:cNvGrpSpPr/>
        <p:nvPr/>
      </p:nvGrpSpPr>
      <p:grpSpPr>
        <a:xfrm>
          <a:off x="0" y="0"/>
          <a:ext cx="0" cy="0"/>
          <a:chOff x="0" y="0"/>
          <a:chExt cx="0" cy="0"/>
        </a:xfrm>
      </p:grpSpPr>
      <p:sp>
        <p:nvSpPr>
          <p:cNvPr id="986" name="Shape 9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7" name="Shape 98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02656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23701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43349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219891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971846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gi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rgbClr val="0099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3445" y="3501008"/>
            <a:ext cx="8615680" cy="1066800"/>
          </a:xfrm>
        </p:spPr>
        <p:txBody>
          <a:bodyPr anchor="t">
            <a:normAutofit/>
          </a:bodyPr>
          <a:lstStyle>
            <a:lvl1pPr marL="0" indent="0" algn="l">
              <a:buNone/>
              <a:defRPr sz="2000">
                <a:solidFill>
                  <a:srgbClr val="FEF8F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ln>
            <a:noFill/>
          </a:ln>
        </p:spPr>
        <p:txBody>
          <a:bodyPr/>
          <a:lstStyle/>
          <a:p>
            <a:fld id="{0798D939-2D9E-2142-A80A-FFDECD1E5A9B}" type="slidenum">
              <a:rPr lang="en-US" smtClean="0"/>
              <a:t>‹#›</a:t>
            </a:fld>
            <a:endParaRPr lang="en-US"/>
          </a:p>
        </p:txBody>
      </p:sp>
      <p:sp>
        <p:nvSpPr>
          <p:cNvPr id="8" name="Footer Placeholder 4"/>
          <p:cNvSpPr>
            <a:spLocks noGrp="1"/>
          </p:cNvSpPr>
          <p:nvPr>
            <p:ph type="ftr" sz="quarter" idx="3"/>
          </p:nvPr>
        </p:nvSpPr>
        <p:spPr>
          <a:xfrm>
            <a:off x="865717" y="6453337"/>
            <a:ext cx="6382411" cy="374587"/>
          </a:xfrm>
          <a:prstGeom prst="rect">
            <a:avLst/>
          </a:prstGeom>
          <a:noFill/>
        </p:spPr>
        <p:txBody>
          <a:bodyPr vert="horz" lIns="91440" tIns="45720" rIns="91440" bIns="45720" rtlCol="0" anchor="ctr"/>
          <a:lstStyle>
            <a:lvl1pPr algn="l">
              <a:defRPr sz="1200">
                <a:solidFill>
                  <a:schemeClr val="bg1"/>
                </a:solidFill>
              </a:defRPr>
            </a:lvl1pPr>
          </a:lstStyle>
          <a:p>
            <a:endParaRPr lang="en-US"/>
          </a:p>
        </p:txBody>
      </p:sp>
      <p:sp>
        <p:nvSpPr>
          <p:cNvPr id="11" name="Rectangle 10"/>
          <p:cNvSpPr/>
          <p:nvPr/>
        </p:nvSpPr>
        <p:spPr>
          <a:xfrm>
            <a:off x="2421136" y="764704"/>
            <a:ext cx="9744405" cy="2376264"/>
          </a:xfrm>
          <a:prstGeom prst="rect">
            <a:avLst/>
          </a:prstGeom>
          <a:solidFill>
            <a:srgbClr val="FEF8F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004D99"/>
              </a:solidFill>
            </a:endParaRPr>
          </a:p>
        </p:txBody>
      </p:sp>
      <p:sp>
        <p:nvSpPr>
          <p:cNvPr id="2" name="Title 1"/>
          <p:cNvSpPr>
            <a:spLocks noGrp="1"/>
          </p:cNvSpPr>
          <p:nvPr>
            <p:ph type="ctrTitle"/>
          </p:nvPr>
        </p:nvSpPr>
        <p:spPr>
          <a:xfrm>
            <a:off x="2421136" y="764705"/>
            <a:ext cx="9809493" cy="2384623"/>
          </a:xfrm>
        </p:spPr>
        <p:txBody>
          <a:bodyPr anchor="b"/>
          <a:lstStyle>
            <a:lvl1pPr>
              <a:defRPr sz="6600">
                <a:ln>
                  <a:noFill/>
                </a:ln>
                <a:solidFill>
                  <a:srgbClr val="004D99"/>
                </a:solidFill>
              </a:defRPr>
            </a:lvl1pPr>
          </a:lstStyle>
          <a:p>
            <a:r>
              <a:rPr lang="en-US"/>
              <a:t>Click to edit Master title style</a:t>
            </a:r>
            <a:endParaRPr lang="en-US" dirty="0"/>
          </a:p>
        </p:txBody>
      </p:sp>
      <p:sp>
        <p:nvSpPr>
          <p:cNvPr id="7" name="TextBox 6"/>
          <p:cNvSpPr txBox="1"/>
          <p:nvPr/>
        </p:nvSpPr>
        <p:spPr>
          <a:xfrm>
            <a:off x="871763" y="5807006"/>
            <a:ext cx="10466724" cy="507831"/>
          </a:xfrm>
          <a:prstGeom prst="rect">
            <a:avLst/>
          </a:prstGeom>
          <a:noFill/>
        </p:spPr>
        <p:txBody>
          <a:bodyPr wrap="square" rtlCol="0">
            <a:spAutoFit/>
          </a:bodyPr>
          <a:lstStyle/>
          <a:p>
            <a:r>
              <a:rPr lang="en-US" sz="900" b="1" i="0" kern="1200" dirty="0">
                <a:solidFill>
                  <a:schemeClr val="bg1"/>
                </a:solidFill>
                <a:effectLst/>
                <a:latin typeface="+mn-lt"/>
                <a:ea typeface="+mn-ea"/>
                <a:cs typeface="+mn-cs"/>
              </a:rPr>
              <a:t>© Copyright 2017, THE HOSPITAL FOR SICK CHILDREN AND THE COLLABORATING INSTITUTIONS.</a:t>
            </a:r>
            <a:r>
              <a:rPr lang="en-US" sz="900" b="0" i="0" kern="1200" dirty="0">
                <a:solidFill>
                  <a:schemeClr val="bg1"/>
                </a:solidFill>
                <a:effectLst/>
                <a:latin typeface="+mn-lt"/>
                <a:ea typeface="+mn-ea"/>
                <a:cs typeface="+mn-cs"/>
              </a:rPr>
              <a:t> </a:t>
            </a:r>
          </a:p>
          <a:p>
            <a:r>
              <a:rPr lang="en-US" sz="900" b="0" i="0" kern="1200" dirty="0">
                <a:solidFill>
                  <a:schemeClr val="bg1"/>
                </a:solidFill>
                <a:effectLst/>
                <a:latin typeface="+mn-lt"/>
                <a:ea typeface="+mn-ea"/>
                <a:cs typeface="+mn-cs"/>
              </a:rPr>
              <a:t>All rights reserved in Canada, the United States and worldwide. Copyright, trademarks, trade names and any and all associated intellectual property are exclusively owned by THE HOSPITAL FOR Sick CHILDREN and the collaborating institutions. These materials may be used, reproduced, modified, distributed and adapted with proper attribution.  </a:t>
            </a:r>
            <a:endParaRPr lang="en-GB" sz="9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301419" y="5315288"/>
            <a:ext cx="103632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1301417" y="5915744"/>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3575FE-2CC2-2845-A91B-203C440E7198}" type="datetimeFigureOut">
              <a:rPr lang="en-US" smtClean="0"/>
              <a:t>11/5/2020</a:t>
            </a:fld>
            <a:endParaRPr lang="en-US"/>
          </a:p>
        </p:txBody>
      </p:sp>
      <p:sp>
        <p:nvSpPr>
          <p:cNvPr id="7" name="Slide Number Placeholder 6"/>
          <p:cNvSpPr>
            <a:spLocks noGrp="1"/>
          </p:cNvSpPr>
          <p:nvPr>
            <p:ph type="sldNum" sz="quarter" idx="12"/>
          </p:nvPr>
        </p:nvSpPr>
        <p:spPr/>
        <p:txBody>
          <a:bodyPr/>
          <a:lstStyle/>
          <a:p>
            <a:fld id="{0798D939-2D9E-2142-A80A-FFDECD1E5A9B}" type="slidenum">
              <a:rPr lang="en-US" smtClean="0"/>
              <a:t>‹#›</a:t>
            </a:fld>
            <a:endParaRPr lang="en-US"/>
          </a:p>
        </p:txBody>
      </p:sp>
      <p:sp>
        <p:nvSpPr>
          <p:cNvPr id="9" name="Content Placeholder 8"/>
          <p:cNvSpPr>
            <a:spLocks noGrp="1"/>
          </p:cNvSpPr>
          <p:nvPr>
            <p:ph sz="quarter" idx="13"/>
          </p:nvPr>
        </p:nvSpPr>
        <p:spPr>
          <a:xfrm>
            <a:off x="1301417" y="200744"/>
            <a:ext cx="103632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3"/>
          </p:nvPr>
        </p:nvSpPr>
        <p:spPr>
          <a:xfrm>
            <a:off x="865717" y="6481912"/>
            <a:ext cx="6382411"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269408" y="5085184"/>
            <a:ext cx="103632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867072" y="0"/>
            <a:ext cx="11277600" cy="49411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269408" y="5685906"/>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D3575FE-2CC2-2845-A91B-203C440E7198}" type="datetimeFigureOut">
              <a:rPr lang="en-US" smtClean="0"/>
              <a:t>11/5/2020</a:t>
            </a:fld>
            <a:endParaRPr lang="en-US"/>
          </a:p>
        </p:txBody>
      </p:sp>
      <p:sp>
        <p:nvSpPr>
          <p:cNvPr id="9" name="Slide Number Placeholder 8"/>
          <p:cNvSpPr>
            <a:spLocks noGrp="1"/>
          </p:cNvSpPr>
          <p:nvPr>
            <p:ph type="sldNum" sz="quarter" idx="11"/>
          </p:nvPr>
        </p:nvSpPr>
        <p:spPr/>
        <p:txBody>
          <a:bodyPr/>
          <a:lstStyle/>
          <a:p>
            <a:fld id="{0798D939-2D9E-2142-A80A-FFDECD1E5A9B}" type="slidenum">
              <a:rPr lang="en-US" smtClean="0"/>
              <a:t>‹#›</a:t>
            </a:fld>
            <a:endParaRPr lang="en-US"/>
          </a:p>
        </p:txBody>
      </p:sp>
      <p:sp>
        <p:nvSpPr>
          <p:cNvPr id="11" name="Footer Placeholder 4"/>
          <p:cNvSpPr>
            <a:spLocks noGrp="1"/>
          </p:cNvSpPr>
          <p:nvPr>
            <p:ph type="ftr" sz="quarter" idx="3"/>
          </p:nvPr>
        </p:nvSpPr>
        <p:spPr>
          <a:xfrm>
            <a:off x="865717" y="6481912"/>
            <a:ext cx="6382411"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312597" y="1556792"/>
            <a:ext cx="10160000" cy="46805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3575FE-2CC2-2845-A91B-203C440E7198}" type="datetimeFigureOut">
              <a:rPr lang="en-US" smtClean="0"/>
              <a:t>11/5/2020</a:t>
            </a:fld>
            <a:endParaRPr lang="en-US"/>
          </a:p>
        </p:txBody>
      </p:sp>
      <p:sp>
        <p:nvSpPr>
          <p:cNvPr id="6" name="Slide Number Placeholder 5"/>
          <p:cNvSpPr>
            <a:spLocks noGrp="1"/>
          </p:cNvSpPr>
          <p:nvPr>
            <p:ph type="sldNum" sz="quarter" idx="12"/>
          </p:nvPr>
        </p:nvSpPr>
        <p:spPr/>
        <p:txBody>
          <a:bodyPr/>
          <a:lstStyle/>
          <a:p>
            <a:fld id="{0798D939-2D9E-2142-A80A-FFDECD1E5A9B}" type="slidenum">
              <a:rPr lang="en-US" smtClean="0"/>
              <a:t>‹#›</a:t>
            </a:fld>
            <a:endParaRPr lang="en-US"/>
          </a:p>
        </p:txBody>
      </p:sp>
      <p:sp>
        <p:nvSpPr>
          <p:cNvPr id="7" name="Footer Placeholder 4"/>
          <p:cNvSpPr>
            <a:spLocks noGrp="1"/>
          </p:cNvSpPr>
          <p:nvPr>
            <p:ph type="ftr" sz="quarter" idx="3"/>
          </p:nvPr>
        </p:nvSpPr>
        <p:spPr>
          <a:xfrm>
            <a:off x="865717" y="6481912"/>
            <a:ext cx="6382411"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3829" y="274639"/>
            <a:ext cx="23368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94229"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3575FE-2CC2-2845-A91B-203C440E7198}" type="datetimeFigureOut">
              <a:rPr lang="en-US" smtClean="0"/>
              <a:t>11/5/2020</a:t>
            </a:fld>
            <a:endParaRPr lang="en-US"/>
          </a:p>
        </p:txBody>
      </p:sp>
      <p:sp>
        <p:nvSpPr>
          <p:cNvPr id="6" name="Slide Number Placeholder 5"/>
          <p:cNvSpPr>
            <a:spLocks noGrp="1"/>
          </p:cNvSpPr>
          <p:nvPr>
            <p:ph type="sldNum" sz="quarter" idx="12"/>
          </p:nvPr>
        </p:nvSpPr>
        <p:spPr/>
        <p:txBody>
          <a:bodyPr/>
          <a:lstStyle/>
          <a:p>
            <a:fld id="{0798D939-2D9E-2142-A80A-FFDECD1E5A9B}" type="slidenum">
              <a:rPr lang="en-US" smtClean="0"/>
              <a:t>‹#›</a:t>
            </a:fld>
            <a:endParaRPr lang="en-US"/>
          </a:p>
        </p:txBody>
      </p:sp>
      <p:sp>
        <p:nvSpPr>
          <p:cNvPr id="7" name="Footer Placeholder 4"/>
          <p:cNvSpPr>
            <a:spLocks noGrp="1"/>
          </p:cNvSpPr>
          <p:nvPr>
            <p:ph type="ftr" sz="quarter" idx="3"/>
          </p:nvPr>
        </p:nvSpPr>
        <p:spPr>
          <a:xfrm>
            <a:off x="865717" y="6481912"/>
            <a:ext cx="6382411"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angepaste indel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Slide Number Placeholder 2"/>
          <p:cNvSpPr>
            <a:spLocks noGrp="1"/>
          </p:cNvSpPr>
          <p:nvPr>
            <p:ph type="sldNum" sz="quarter" idx="10"/>
          </p:nvPr>
        </p:nvSpPr>
        <p:spPr/>
        <p:txBody>
          <a:bodyPr/>
          <a:lstStyle/>
          <a:p>
            <a:fld id="{0798D939-2D9E-2142-A80A-FFDECD1E5A9B}" type="slidenum">
              <a:rPr lang="en-US" smtClean="0"/>
              <a:t>‹#›</a:t>
            </a:fld>
            <a:endParaRPr lang="en-US"/>
          </a:p>
        </p:txBody>
      </p:sp>
      <p:sp>
        <p:nvSpPr>
          <p:cNvPr id="5" name="Date Placeholder 4"/>
          <p:cNvSpPr>
            <a:spLocks noGrp="1"/>
          </p:cNvSpPr>
          <p:nvPr>
            <p:ph type="dt" sz="half" idx="12"/>
          </p:nvPr>
        </p:nvSpPr>
        <p:spPr/>
        <p:txBody>
          <a:bodyPr/>
          <a:lstStyle/>
          <a:p>
            <a:fld id="{DD3575FE-2CC2-2845-A91B-203C440E7198}" type="datetimeFigureOut">
              <a:rPr lang="en-US" smtClean="0"/>
              <a:t>11/5/2020</a:t>
            </a:fld>
            <a:endParaRPr lang="en-US"/>
          </a:p>
        </p:txBody>
      </p:sp>
      <p:sp>
        <p:nvSpPr>
          <p:cNvPr id="6" name="Footer Placeholder 4"/>
          <p:cNvSpPr>
            <a:spLocks noGrp="1"/>
          </p:cNvSpPr>
          <p:nvPr>
            <p:ph type="ftr" sz="quarter" idx="3"/>
          </p:nvPr>
        </p:nvSpPr>
        <p:spPr>
          <a:xfrm>
            <a:off x="865717" y="6481912"/>
            <a:ext cx="6382411"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Last slide">
    <p:bg>
      <p:bgPr>
        <a:solidFill>
          <a:srgbClr val="009999"/>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D3575FE-2CC2-2845-A91B-203C440E7198}" type="datetimeFigureOut">
              <a:rPr lang="en-US" smtClean="0"/>
              <a:t>11/5/2020</a:t>
            </a:fld>
            <a:endParaRPr lang="en-US"/>
          </a:p>
        </p:txBody>
      </p:sp>
      <p:pic>
        <p:nvPicPr>
          <p:cNvPr id="10" name="Picture 2"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54360" y="2279647"/>
            <a:ext cx="761235" cy="432000"/>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Picture 4" descr="Image result for website icon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47595" y="2852936"/>
            <a:ext cx="720000" cy="540000"/>
          </a:xfrm>
          <a:prstGeom prst="rect">
            <a:avLst/>
          </a:prstGeom>
          <a:noFill/>
          <a:extLst>
            <a:ext uri="{909E8E84-426E-40dd-AFC4-6F175D3DCCD1}">
              <a14:hiddenFill xmlns="" xmlns:a14="http://schemas.microsoft.com/office/drawing/2010/main">
                <a:solidFill>
                  <a:srgbClr val="FFFFFF"/>
                </a:solidFill>
              </a14:hiddenFill>
            </a:ext>
          </a:extLst>
        </p:spPr>
      </p:pic>
      <p:sp>
        <p:nvSpPr>
          <p:cNvPr id="13" name="Footer Placeholder 4"/>
          <p:cNvSpPr>
            <a:spLocks noGrp="1"/>
          </p:cNvSpPr>
          <p:nvPr>
            <p:ph type="ftr" sz="quarter" idx="3"/>
          </p:nvPr>
        </p:nvSpPr>
        <p:spPr>
          <a:xfrm>
            <a:off x="865717" y="6481912"/>
            <a:ext cx="6382411" cy="374587"/>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14" name="Slide Number Placeholder 2"/>
          <p:cNvSpPr>
            <a:spLocks noGrp="1"/>
          </p:cNvSpPr>
          <p:nvPr>
            <p:ph type="sldNum" sz="quarter" idx="11"/>
          </p:nvPr>
        </p:nvSpPr>
        <p:spPr>
          <a:xfrm>
            <a:off x="11413152" y="6453336"/>
            <a:ext cx="731520" cy="396240"/>
          </a:xfrm>
          <a:ln>
            <a:noFill/>
          </a:ln>
        </p:spPr>
        <p:txBody>
          <a:bodyPr/>
          <a:lstStyle>
            <a:lvl1pPr>
              <a:defRPr>
                <a:solidFill>
                  <a:schemeClr val="bg1"/>
                </a:solidFill>
              </a:defRPr>
            </a:lvl1pPr>
          </a:lstStyle>
          <a:p>
            <a:fld id="{0798D939-2D9E-2142-A80A-FFDECD1E5A9B}" type="slidenum">
              <a:rPr lang="en-US" smtClean="0"/>
              <a:t>‹#›</a:t>
            </a:fld>
            <a:endParaRPr lang="en-US"/>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47595" y="3537072"/>
            <a:ext cx="768000" cy="576000"/>
          </a:xfrm>
          <a:prstGeom prst="rect">
            <a:avLst/>
          </a:prstGeom>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74977" y="4329160"/>
            <a:ext cx="720000" cy="540000"/>
          </a:xfrm>
          <a:prstGeom prst="rect">
            <a:avLst/>
          </a:prstGeom>
        </p:spPr>
      </p:pic>
      <p:sp>
        <p:nvSpPr>
          <p:cNvPr id="18" name="TextBox 17"/>
          <p:cNvSpPr txBox="1"/>
          <p:nvPr/>
        </p:nvSpPr>
        <p:spPr>
          <a:xfrm>
            <a:off x="3451034" y="4445272"/>
            <a:ext cx="5512229" cy="307777"/>
          </a:xfrm>
          <a:prstGeom prst="rect">
            <a:avLst/>
          </a:prstGeom>
          <a:noFill/>
        </p:spPr>
        <p:txBody>
          <a:bodyPr wrap="square" rtlCol="0">
            <a:spAutoFit/>
          </a:bodyPr>
          <a:lstStyle/>
          <a:p>
            <a:r>
              <a:rPr lang="en-GB" sz="1400" dirty="0">
                <a:solidFill>
                  <a:schemeClr val="bg1"/>
                </a:solidFill>
              </a:rPr>
              <a:t>https://www.linkedin.com/groups/8635339</a:t>
            </a:r>
          </a:p>
        </p:txBody>
      </p:sp>
      <p:sp>
        <p:nvSpPr>
          <p:cNvPr id="19" name="TextBox 18"/>
          <p:cNvSpPr txBox="1"/>
          <p:nvPr/>
        </p:nvSpPr>
        <p:spPr>
          <a:xfrm>
            <a:off x="3451033" y="3681089"/>
            <a:ext cx="7432443" cy="307777"/>
          </a:xfrm>
          <a:prstGeom prst="rect">
            <a:avLst/>
          </a:prstGeom>
          <a:noFill/>
        </p:spPr>
        <p:txBody>
          <a:bodyPr wrap="square" rtlCol="0">
            <a:spAutoFit/>
          </a:bodyPr>
          <a:lstStyle/>
          <a:p>
            <a:r>
              <a:rPr lang="en-GB" sz="1400" dirty="0">
                <a:solidFill>
                  <a:schemeClr val="bg1"/>
                </a:solidFill>
              </a:rPr>
              <a:t>https://github.com/organizations/DARTH-git</a:t>
            </a:r>
          </a:p>
        </p:txBody>
      </p:sp>
      <p:sp>
        <p:nvSpPr>
          <p:cNvPr id="22" name="TextBox 21"/>
          <p:cNvSpPr txBox="1"/>
          <p:nvPr/>
        </p:nvSpPr>
        <p:spPr>
          <a:xfrm>
            <a:off x="871763" y="5807006"/>
            <a:ext cx="10466724" cy="507831"/>
          </a:xfrm>
          <a:prstGeom prst="rect">
            <a:avLst/>
          </a:prstGeom>
          <a:noFill/>
        </p:spPr>
        <p:txBody>
          <a:bodyPr wrap="square" rtlCol="0">
            <a:spAutoFit/>
          </a:bodyPr>
          <a:lstStyle/>
          <a:p>
            <a:r>
              <a:rPr lang="en-US" sz="900" b="1" i="0" kern="1200" dirty="0">
                <a:solidFill>
                  <a:schemeClr val="bg1"/>
                </a:solidFill>
                <a:effectLst/>
                <a:latin typeface="+mn-lt"/>
                <a:ea typeface="+mn-ea"/>
                <a:cs typeface="+mn-cs"/>
              </a:rPr>
              <a:t>© Copyright 2017, THE HOSPITAL FOR SICK CHILDREN AND THE COLLABORATING INSTITUTIONS.</a:t>
            </a:r>
            <a:r>
              <a:rPr lang="en-US" sz="900" b="0" i="0" kern="1200" dirty="0">
                <a:solidFill>
                  <a:schemeClr val="bg1"/>
                </a:solidFill>
                <a:effectLst/>
                <a:latin typeface="+mn-lt"/>
                <a:ea typeface="+mn-ea"/>
                <a:cs typeface="+mn-cs"/>
              </a:rPr>
              <a:t> </a:t>
            </a:r>
          </a:p>
          <a:p>
            <a:r>
              <a:rPr lang="en-US" sz="900" b="0" i="0" kern="1200" dirty="0">
                <a:solidFill>
                  <a:schemeClr val="bg1"/>
                </a:solidFill>
                <a:effectLst/>
                <a:latin typeface="+mn-lt"/>
                <a:ea typeface="+mn-ea"/>
                <a:cs typeface="+mn-cs"/>
              </a:rPr>
              <a:t>All rights reserved in Canada, the United States and worldwide. Copyright, trademarks, trade names and any and all associated intellectual property are exclusively owned by THE HOSPITAL FOR Sick CHILDREN and the collaborating institutions. These materials may be used, reproduced, modified, distributed and adapted with proper attribution.  </a:t>
            </a:r>
            <a:endParaRPr lang="en-GB" sz="900" dirty="0">
              <a:solidFill>
                <a:schemeClr val="bg1"/>
              </a:solidFill>
            </a:endParaRPr>
          </a:p>
        </p:txBody>
      </p:sp>
      <p:sp>
        <p:nvSpPr>
          <p:cNvPr id="25" name="Rectangle 24"/>
          <p:cNvSpPr/>
          <p:nvPr/>
        </p:nvSpPr>
        <p:spPr>
          <a:xfrm>
            <a:off x="2420078" y="620688"/>
            <a:ext cx="9744405" cy="1188132"/>
          </a:xfrm>
          <a:prstGeom prst="rect">
            <a:avLst/>
          </a:prstGeom>
          <a:solidFill>
            <a:srgbClr val="FEF8F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004D99"/>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_HEADER_1">
  <p:cSld name="SECTION_HEADER_1">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895000" y="2855000"/>
            <a:ext cx="10469600" cy="11481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38" name="Shape 138"/>
          <p:cNvSpPr txBox="1">
            <a:spLocks noGrp="1"/>
          </p:cNvSpPr>
          <p:nvPr>
            <p:ph type="sldNum" idx="12"/>
          </p:nvPr>
        </p:nvSpPr>
        <p:spPr>
          <a:xfrm>
            <a:off x="11320333" y="6241346"/>
            <a:ext cx="731600" cy="5247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nl-NL" smtClean="0"/>
              <a:pPr/>
              <a:t>‹#›</a:t>
            </a:fld>
            <a:endParaRPr lang="nl-NL"/>
          </a:p>
        </p:txBody>
      </p:sp>
    </p:spTree>
    <p:extLst>
      <p:ext uri="{BB962C8B-B14F-4D97-AF65-F5344CB8AC3E}">
        <p14:creationId xmlns:p14="http://schemas.microsoft.com/office/powerpoint/2010/main" val="140296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nd_First slide">
    <p:bg>
      <p:bgPr>
        <a:solidFill>
          <a:srgbClr val="009999"/>
        </a:solidFill>
        <a:effectLst/>
      </p:bgPr>
    </p:bg>
    <p:spTree>
      <p:nvGrpSpPr>
        <p:cNvPr id="1" name=""/>
        <p:cNvGrpSpPr/>
        <p:nvPr/>
      </p:nvGrpSpPr>
      <p:grpSpPr>
        <a:xfrm>
          <a:off x="0" y="0"/>
          <a:ext cx="0" cy="0"/>
          <a:chOff x="0" y="0"/>
          <a:chExt cx="0" cy="0"/>
        </a:xfrm>
      </p:grpSpPr>
      <p:sp>
        <p:nvSpPr>
          <p:cNvPr id="20" name="Rectangle 19"/>
          <p:cNvSpPr/>
          <p:nvPr/>
        </p:nvSpPr>
        <p:spPr>
          <a:xfrm>
            <a:off x="2447595" y="818458"/>
            <a:ext cx="9744405" cy="576064"/>
          </a:xfrm>
          <a:prstGeom prst="rect">
            <a:avLst/>
          </a:prstGeom>
          <a:solidFill>
            <a:srgbClr val="FEF8F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nl-NL" sz="2000" b="1" dirty="0">
                <a:solidFill>
                  <a:srgbClr val="004D99"/>
                </a:solidFill>
              </a:rPr>
              <a:t>DARTH Workgroup</a:t>
            </a:r>
            <a:endParaRPr lang="en-GB" sz="2000" b="1" dirty="0">
              <a:solidFill>
                <a:srgbClr val="004D99"/>
              </a:solidFill>
            </a:endParaRPr>
          </a:p>
        </p:txBody>
      </p:sp>
      <p:sp>
        <p:nvSpPr>
          <p:cNvPr id="13" name="Footer Placeholder 4"/>
          <p:cNvSpPr>
            <a:spLocks noGrp="1"/>
          </p:cNvSpPr>
          <p:nvPr>
            <p:ph type="ftr" sz="quarter" idx="3"/>
          </p:nvPr>
        </p:nvSpPr>
        <p:spPr>
          <a:xfrm>
            <a:off x="865717" y="6481912"/>
            <a:ext cx="6382411" cy="374587"/>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14" name="Slide Number Placeholder 2"/>
          <p:cNvSpPr>
            <a:spLocks noGrp="1"/>
          </p:cNvSpPr>
          <p:nvPr>
            <p:ph type="sldNum" sz="quarter" idx="11"/>
          </p:nvPr>
        </p:nvSpPr>
        <p:spPr>
          <a:xfrm>
            <a:off x="11413152" y="6453336"/>
            <a:ext cx="731520" cy="396240"/>
          </a:xfrm>
          <a:ln>
            <a:noFill/>
          </a:ln>
        </p:spPr>
        <p:txBody>
          <a:bodyPr/>
          <a:lstStyle>
            <a:lvl1pPr>
              <a:defRPr>
                <a:solidFill>
                  <a:schemeClr val="bg1"/>
                </a:solidFill>
              </a:defRPr>
            </a:lvl1pPr>
          </a:lstStyle>
          <a:p>
            <a:fld id="{0798D939-2D9E-2142-A80A-FFDECD1E5A9B}" type="slidenum">
              <a:rPr lang="en-US" smtClean="0"/>
              <a:t>‹#›</a:t>
            </a:fld>
            <a:endParaRPr lang="en-US"/>
          </a:p>
        </p:txBody>
      </p:sp>
      <p:sp>
        <p:nvSpPr>
          <p:cNvPr id="16" name="TextBox 15"/>
          <p:cNvSpPr txBox="1"/>
          <p:nvPr/>
        </p:nvSpPr>
        <p:spPr>
          <a:xfrm>
            <a:off x="871763" y="5807006"/>
            <a:ext cx="10466724" cy="507831"/>
          </a:xfrm>
          <a:prstGeom prst="rect">
            <a:avLst/>
          </a:prstGeom>
          <a:noFill/>
        </p:spPr>
        <p:txBody>
          <a:bodyPr wrap="square" rtlCol="0">
            <a:spAutoFit/>
          </a:bodyPr>
          <a:lstStyle/>
          <a:p>
            <a:r>
              <a:rPr lang="en-US" sz="900" b="1" i="0" kern="1200" dirty="0">
                <a:solidFill>
                  <a:schemeClr val="bg1"/>
                </a:solidFill>
                <a:effectLst/>
                <a:latin typeface="+mn-lt"/>
                <a:ea typeface="+mn-ea"/>
                <a:cs typeface="+mn-cs"/>
              </a:rPr>
              <a:t>© Copyright 2017, THE HOSPITAL FOR SICK CHILDREN AND THE COLLABORATING INSTITUTIONS.</a:t>
            </a:r>
            <a:r>
              <a:rPr lang="en-US" sz="900" b="0" i="0" kern="1200" dirty="0">
                <a:solidFill>
                  <a:schemeClr val="bg1"/>
                </a:solidFill>
                <a:effectLst/>
                <a:latin typeface="+mn-lt"/>
                <a:ea typeface="+mn-ea"/>
                <a:cs typeface="+mn-cs"/>
              </a:rPr>
              <a:t> </a:t>
            </a:r>
          </a:p>
          <a:p>
            <a:r>
              <a:rPr lang="en-US" sz="900" b="0" i="0" kern="1200" dirty="0">
                <a:solidFill>
                  <a:schemeClr val="bg1"/>
                </a:solidFill>
                <a:effectLst/>
                <a:latin typeface="+mn-lt"/>
                <a:ea typeface="+mn-ea"/>
                <a:cs typeface="+mn-cs"/>
              </a:rPr>
              <a:t>All rights reserved in Canada, the United States and worldwide. Copyright, trademarks, trade names and any and all associated intellectual property are exclusively owned by THE HOSPITAL FOR Sick CHILDREN and the collaborating institutions. These materials may be used, reproduced, modified, distributed and adapted with proper attribution.  </a:t>
            </a:r>
            <a:endParaRPr lang="en-GB" sz="900" dirty="0">
              <a:solidFill>
                <a:schemeClr val="bg1"/>
              </a:solidFill>
            </a:endParaRPr>
          </a:p>
        </p:txBody>
      </p:sp>
      <p:sp>
        <p:nvSpPr>
          <p:cNvPr id="2" name="AutoShape 14" descr="Image result for hospital for sick children toronto vector logo"/>
          <p:cNvSpPr>
            <a:spLocks noChangeAspect="1" noChangeArrowheads="1"/>
          </p:cNvSpPr>
          <p:nvPr/>
        </p:nvSpPr>
        <p:spPr bwMode="auto">
          <a:xfrm>
            <a:off x="207433" y="-144463"/>
            <a:ext cx="4064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800"/>
          </a:p>
        </p:txBody>
      </p:sp>
      <p:sp>
        <p:nvSpPr>
          <p:cNvPr id="4" name="AutoShape 16" descr="Image result for sick kids vector logo wiki"/>
          <p:cNvSpPr>
            <a:spLocks noChangeAspect="1" noChangeArrowheads="1"/>
          </p:cNvSpPr>
          <p:nvPr/>
        </p:nvSpPr>
        <p:spPr bwMode="auto">
          <a:xfrm>
            <a:off x="410633" y="7938"/>
            <a:ext cx="4064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800"/>
          </a:p>
        </p:txBody>
      </p:sp>
      <p:sp>
        <p:nvSpPr>
          <p:cNvPr id="6" name="Rectangle 5"/>
          <p:cNvSpPr/>
          <p:nvPr/>
        </p:nvSpPr>
        <p:spPr>
          <a:xfrm rot="16200000" flipV="1">
            <a:off x="-1098375" y="1658773"/>
            <a:ext cx="3024336" cy="400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aphicFrame>
        <p:nvGraphicFramePr>
          <p:cNvPr id="15" name="Table 14">
            <a:extLst>
              <a:ext uri="{FF2B5EF4-FFF2-40B4-BE49-F238E27FC236}">
                <a16:creationId xmlns:a16="http://schemas.microsoft.com/office/drawing/2014/main" id="{FDEB6E06-FEAE-9D4C-A1BD-70BEA2056DEC}"/>
              </a:ext>
            </a:extLst>
          </p:cNvPr>
          <p:cNvGraphicFramePr>
            <a:graphicFrameLocks noGrp="1"/>
          </p:cNvGraphicFramePr>
          <p:nvPr userDrawn="1">
            <p:extLst>
              <p:ext uri="{D42A27DB-BD31-4B8C-83A1-F6EECF244321}">
                <p14:modId xmlns:p14="http://schemas.microsoft.com/office/powerpoint/2010/main" val="1920645696"/>
              </p:ext>
            </p:extLst>
          </p:nvPr>
        </p:nvGraphicFramePr>
        <p:xfrm>
          <a:off x="2466955" y="1431424"/>
          <a:ext cx="9711499" cy="3291840"/>
        </p:xfrm>
        <a:graphic>
          <a:graphicData uri="http://schemas.openxmlformats.org/drawingml/2006/table">
            <a:tbl>
              <a:tblPr firstRow="1" bandRow="1">
                <a:tableStyleId>{2D5ABB26-0587-4C30-8999-92F81FD0307C}</a:tableStyleId>
              </a:tblPr>
              <a:tblGrid>
                <a:gridCol w="4863637">
                  <a:extLst>
                    <a:ext uri="{9D8B030D-6E8A-4147-A177-3AD203B41FA5}">
                      <a16:colId xmlns:a16="http://schemas.microsoft.com/office/drawing/2014/main" val="20000"/>
                    </a:ext>
                  </a:extLst>
                </a:gridCol>
                <a:gridCol w="4847861">
                  <a:extLst>
                    <a:ext uri="{9D8B030D-6E8A-4147-A177-3AD203B41FA5}">
                      <a16:colId xmlns:a16="http://schemas.microsoft.com/office/drawing/2014/main" val="20001"/>
                    </a:ext>
                  </a:extLst>
                </a:gridCol>
              </a:tblGrid>
              <a:tr h="370840">
                <a:tc>
                  <a:txBody>
                    <a:bodyPr/>
                    <a:lstStyle/>
                    <a:p>
                      <a:r>
                        <a:rPr lang="en-US" sz="1400" b="1" kern="1200" dirty="0">
                          <a:solidFill>
                            <a:srgbClr val="FEF8F3"/>
                          </a:solidFill>
                          <a:effectLst/>
                        </a:rPr>
                        <a:t>Fernando </a:t>
                      </a:r>
                      <a:r>
                        <a:rPr lang="en-US" sz="1400" b="1" kern="1200" dirty="0" err="1">
                          <a:solidFill>
                            <a:srgbClr val="FEF8F3"/>
                          </a:solidFill>
                          <a:effectLst/>
                        </a:rPr>
                        <a:t>Alarid-Escudero</a:t>
                      </a:r>
                      <a:r>
                        <a:rPr lang="en-US" sz="1400" b="1" kern="1200" dirty="0">
                          <a:solidFill>
                            <a:srgbClr val="FEF8F3"/>
                          </a:solidFill>
                          <a:effectLst/>
                        </a:rPr>
                        <a:t>, PhD</a:t>
                      </a:r>
                      <a:r>
                        <a:rPr lang="en-US" sz="1400" b="1" kern="1200" baseline="30000" dirty="0">
                          <a:solidFill>
                            <a:srgbClr val="FEF8F3"/>
                          </a:solidFill>
                          <a:effectLst/>
                        </a:rPr>
                        <a:t>1</a:t>
                      </a:r>
                      <a:r>
                        <a:rPr lang="en-US" sz="1400" b="1" kern="1200" dirty="0">
                          <a:solidFill>
                            <a:srgbClr val="FEF8F3"/>
                          </a:solidFill>
                          <a:effectLst/>
                        </a:rPr>
                        <a:t> </a:t>
                      </a:r>
                    </a:p>
                    <a:p>
                      <a:r>
                        <a:rPr lang="en-US" sz="1400" b="1" kern="1200" dirty="0">
                          <a:solidFill>
                            <a:srgbClr val="FEF8F3"/>
                          </a:solidFill>
                          <a:effectLst/>
                        </a:rPr>
                        <a:t>Eva A. Enns, MS, PhD</a:t>
                      </a:r>
                      <a:r>
                        <a:rPr lang="en-US" sz="1400" b="1" kern="1200" baseline="30000" dirty="0">
                          <a:solidFill>
                            <a:srgbClr val="FEF8F3"/>
                          </a:solidFill>
                          <a:effectLst/>
                        </a:rPr>
                        <a:t>2</a:t>
                      </a:r>
                      <a:r>
                        <a:rPr lang="en-US" sz="1400" b="1" kern="1200" dirty="0">
                          <a:solidFill>
                            <a:srgbClr val="FEF8F3"/>
                          </a:solidFill>
                          <a:effectLst/>
                        </a:rPr>
                        <a:t>	</a:t>
                      </a:r>
                    </a:p>
                    <a:p>
                      <a:r>
                        <a:rPr lang="en-US" sz="1400" b="1" kern="1200" dirty="0">
                          <a:solidFill>
                            <a:srgbClr val="FEF8F3"/>
                          </a:solidFill>
                          <a:effectLst/>
                        </a:rPr>
                        <a:t>M.G. Myriam Hunink, MD, PhD</a:t>
                      </a:r>
                      <a:r>
                        <a:rPr lang="en-US" sz="1400" b="1" kern="1200" baseline="30000" dirty="0">
                          <a:solidFill>
                            <a:srgbClr val="FEF8F3"/>
                          </a:solidFill>
                          <a:effectLst/>
                        </a:rPr>
                        <a:t>3,4</a:t>
                      </a:r>
                      <a:endParaRPr lang="en-US" sz="1400" b="1" kern="1200" dirty="0">
                        <a:solidFill>
                          <a:srgbClr val="FEF8F3"/>
                        </a:solidFill>
                        <a:effectLst/>
                      </a:endParaRPr>
                    </a:p>
                    <a:p>
                      <a:r>
                        <a:rPr lang="nl-NL" sz="1400" b="1" kern="1200" dirty="0" err="1">
                          <a:solidFill>
                            <a:srgbClr val="FEF8F3"/>
                          </a:solidFill>
                          <a:effectLst/>
                        </a:rPr>
                        <a:t>Hawre</a:t>
                      </a:r>
                      <a:r>
                        <a:rPr lang="nl-NL" sz="1400" b="1" kern="1200" dirty="0">
                          <a:solidFill>
                            <a:srgbClr val="FEF8F3"/>
                          </a:solidFill>
                          <a:effectLst/>
                        </a:rPr>
                        <a:t> J. </a:t>
                      </a:r>
                      <a:r>
                        <a:rPr lang="nl-NL" sz="1400" b="1" kern="1200" dirty="0" err="1">
                          <a:solidFill>
                            <a:srgbClr val="FEF8F3"/>
                          </a:solidFill>
                          <a:effectLst/>
                        </a:rPr>
                        <a:t>Jalal</a:t>
                      </a:r>
                      <a:r>
                        <a:rPr lang="nl-NL" sz="1400" b="1" kern="1200" dirty="0">
                          <a:solidFill>
                            <a:srgbClr val="FEF8F3"/>
                          </a:solidFill>
                          <a:effectLst/>
                        </a:rPr>
                        <a:t>, MD, PhD</a:t>
                      </a:r>
                      <a:r>
                        <a:rPr lang="nl-NL" sz="1400" b="1" kern="1200" baseline="30000" dirty="0">
                          <a:solidFill>
                            <a:srgbClr val="FEF8F3"/>
                          </a:solidFill>
                          <a:effectLst/>
                        </a:rPr>
                        <a:t>5</a:t>
                      </a:r>
                      <a:r>
                        <a:rPr lang="nl-NL" sz="1400" b="1" kern="1200" dirty="0">
                          <a:solidFill>
                            <a:srgbClr val="FEF8F3"/>
                          </a:solidFill>
                          <a:effectLst/>
                        </a:rPr>
                        <a:t> </a:t>
                      </a:r>
                      <a:endParaRPr lang="en-US" sz="1400" b="1" kern="1200" dirty="0">
                        <a:solidFill>
                          <a:srgbClr val="FEF8F3"/>
                        </a:solidFill>
                        <a:effectLst/>
                      </a:endParaRPr>
                    </a:p>
                    <a:p>
                      <a:r>
                        <a:rPr lang="nl-NL" sz="1400" b="1" kern="1200" dirty="0">
                          <a:solidFill>
                            <a:srgbClr val="FEF8F3"/>
                          </a:solidFill>
                          <a:effectLst/>
                        </a:rPr>
                        <a:t>Eline M. Krijkamp, MSc</a:t>
                      </a:r>
                      <a:r>
                        <a:rPr lang="nl-NL" sz="1400" b="1" kern="1200" baseline="30000" dirty="0">
                          <a:solidFill>
                            <a:srgbClr val="FEF8F3"/>
                          </a:solidFill>
                          <a:effectLst/>
                        </a:rPr>
                        <a:t>3</a:t>
                      </a:r>
                      <a:endParaRPr lang="en-US" sz="1400" b="1" kern="1200" dirty="0">
                        <a:solidFill>
                          <a:srgbClr val="FEF8F3"/>
                        </a:solidFill>
                        <a:effectLst/>
                      </a:endParaRPr>
                    </a:p>
                    <a:p>
                      <a:r>
                        <a:rPr lang="en-US" sz="1400" b="1" kern="1200" dirty="0">
                          <a:solidFill>
                            <a:srgbClr val="FEF8F3"/>
                          </a:solidFill>
                          <a:effectLst/>
                        </a:rPr>
                        <a:t>Petros Pechlivanoglou, PhD</a:t>
                      </a:r>
                      <a:r>
                        <a:rPr lang="en-US" sz="1400" b="1" kern="1200" baseline="30000" dirty="0">
                          <a:solidFill>
                            <a:srgbClr val="FEF8F3"/>
                          </a:solidFill>
                          <a:effectLst/>
                        </a:rPr>
                        <a:t>6</a:t>
                      </a:r>
                      <a:r>
                        <a:rPr lang="en-US" sz="1400" b="1" kern="1200" dirty="0">
                          <a:solidFill>
                            <a:srgbClr val="FEF8F3"/>
                          </a:solidFill>
                          <a:effectLst/>
                        </a:rPr>
                        <a:t> </a:t>
                      </a:r>
                    </a:p>
                    <a:p>
                      <a:endParaRPr lang="en-GB" sz="1200" dirty="0">
                        <a:solidFill>
                          <a:schemeClr val="bg1"/>
                        </a:solidFill>
                      </a:endParaRPr>
                    </a:p>
                  </a:txBody>
                  <a:tcPr marL="121920" marR="121920"/>
                </a:tc>
                <a:tc>
                  <a:txBody>
                    <a:bodyPr/>
                    <a:lstStyle/>
                    <a:p>
                      <a:endParaRPr lang="en-GB" sz="1200" dirty="0">
                        <a:solidFill>
                          <a:schemeClr val="bg1"/>
                        </a:solidFill>
                      </a:endParaRPr>
                    </a:p>
                  </a:txBody>
                  <a:tcPr marL="121920" marR="121920"/>
                </a:tc>
                <a:extLst>
                  <a:ext uri="{0D108BD9-81ED-4DB2-BD59-A6C34878D82A}">
                    <a16:rowId xmlns:a16="http://schemas.microsoft.com/office/drawing/2014/main" val="10000"/>
                  </a:ext>
                </a:extLst>
              </a:tr>
              <a:tr h="370840">
                <a:tc gridSpan="2">
                  <a:txBody>
                    <a:bodyPr/>
                    <a:lstStyle/>
                    <a:p>
                      <a:r>
                        <a:rPr lang="en-US" sz="1200" kern="1200" dirty="0">
                          <a:solidFill>
                            <a:srgbClr val="FEF8F3"/>
                          </a:solidFill>
                          <a:effectLst/>
                          <a:latin typeface="+mn-lt"/>
                          <a:ea typeface="+mn-ea"/>
                          <a:cs typeface="+mn-cs"/>
                        </a:rPr>
                        <a:t>In collaboration of: 		</a:t>
                      </a:r>
                    </a:p>
                    <a:p>
                      <a:r>
                        <a:rPr lang="en-US" sz="1200" kern="1200" baseline="30000" dirty="0">
                          <a:solidFill>
                            <a:srgbClr val="FEF8F3"/>
                          </a:solidFill>
                          <a:effectLst/>
                          <a:latin typeface="+mn-lt"/>
                          <a:ea typeface="+mn-ea"/>
                          <a:cs typeface="+mn-cs"/>
                        </a:rPr>
                        <a:t>1 </a:t>
                      </a:r>
                      <a:r>
                        <a:rPr lang="en-US" sz="1200" kern="1200" dirty="0">
                          <a:solidFill>
                            <a:srgbClr val="FEF8F3"/>
                          </a:solidFill>
                          <a:effectLst/>
                          <a:latin typeface="+mn-lt"/>
                          <a:ea typeface="+mn-ea"/>
                          <a:cs typeface="+mn-cs"/>
                        </a:rPr>
                        <a:t>Drug Policy Program, Center for Research and Teaching in Economics, Aguascalientes, Mexico</a:t>
                      </a:r>
                      <a:endParaRPr lang="en-US" sz="1200" kern="1200" baseline="30000" dirty="0">
                        <a:solidFill>
                          <a:srgbClr val="FEF8F3"/>
                        </a:solidFill>
                        <a:effectLst/>
                        <a:latin typeface="+mn-lt"/>
                        <a:ea typeface="+mn-ea"/>
                        <a:cs typeface="+mn-cs"/>
                      </a:endParaRPr>
                    </a:p>
                    <a:p>
                      <a:r>
                        <a:rPr lang="en-US" sz="1200" kern="1200" baseline="30000" dirty="0">
                          <a:solidFill>
                            <a:srgbClr val="FEF8F3"/>
                          </a:solidFill>
                          <a:effectLst/>
                          <a:latin typeface="+mn-lt"/>
                          <a:ea typeface="+mn-ea"/>
                          <a:cs typeface="+mn-cs"/>
                        </a:rPr>
                        <a:t>2 </a:t>
                      </a:r>
                      <a:r>
                        <a:rPr lang="en-US" sz="1200" kern="1200" dirty="0">
                          <a:solidFill>
                            <a:srgbClr val="FEF8F3"/>
                          </a:solidFill>
                          <a:effectLst/>
                          <a:latin typeface="+mn-lt"/>
                          <a:ea typeface="+mn-ea"/>
                          <a:cs typeface="+mn-cs"/>
                        </a:rPr>
                        <a:t>University of Minnesota School of Public Health, Minneapolis, MN, USA</a:t>
                      </a:r>
                    </a:p>
                    <a:p>
                      <a:r>
                        <a:rPr lang="en-US" sz="1200" kern="1200" baseline="30000" dirty="0">
                          <a:solidFill>
                            <a:srgbClr val="FEF8F3"/>
                          </a:solidFill>
                          <a:effectLst/>
                          <a:latin typeface="+mn-lt"/>
                          <a:ea typeface="+mn-ea"/>
                          <a:cs typeface="+mn-cs"/>
                        </a:rPr>
                        <a:t>3 </a:t>
                      </a:r>
                      <a:r>
                        <a:rPr lang="en-US" sz="1200" kern="1200" dirty="0">
                          <a:solidFill>
                            <a:srgbClr val="FEF8F3"/>
                          </a:solidFill>
                          <a:effectLst/>
                          <a:latin typeface="+mn-lt"/>
                          <a:ea typeface="+mn-ea"/>
                          <a:cs typeface="+mn-cs"/>
                        </a:rPr>
                        <a:t>Erasmus MC, Rotterdam, The Netherlands</a:t>
                      </a:r>
                    </a:p>
                    <a:p>
                      <a:r>
                        <a:rPr lang="en-US" sz="1200" kern="1200" baseline="30000" dirty="0">
                          <a:solidFill>
                            <a:srgbClr val="FEF8F3"/>
                          </a:solidFill>
                          <a:effectLst/>
                          <a:latin typeface="+mn-lt"/>
                          <a:ea typeface="+mn-ea"/>
                          <a:cs typeface="+mn-cs"/>
                        </a:rPr>
                        <a:t>4 </a:t>
                      </a:r>
                      <a:r>
                        <a:rPr lang="en-US" sz="1200" kern="1200" dirty="0">
                          <a:solidFill>
                            <a:srgbClr val="FEF8F3"/>
                          </a:solidFill>
                          <a:effectLst/>
                          <a:latin typeface="+mn-lt"/>
                          <a:ea typeface="+mn-ea"/>
                          <a:cs typeface="+mn-cs"/>
                        </a:rPr>
                        <a:t>Harvard T.H. Chan School of Public Health, Boston, USA</a:t>
                      </a:r>
                    </a:p>
                    <a:p>
                      <a:r>
                        <a:rPr lang="en-US" sz="1200" kern="1200" baseline="30000" dirty="0">
                          <a:solidFill>
                            <a:srgbClr val="FEF8F3"/>
                          </a:solidFill>
                          <a:effectLst/>
                          <a:latin typeface="+mn-lt"/>
                          <a:ea typeface="+mn-ea"/>
                          <a:cs typeface="+mn-cs"/>
                        </a:rPr>
                        <a:t>5 </a:t>
                      </a:r>
                      <a:r>
                        <a:rPr lang="en-US" sz="1200" kern="1200" dirty="0">
                          <a:solidFill>
                            <a:srgbClr val="FEF8F3"/>
                          </a:solidFill>
                          <a:effectLst/>
                          <a:latin typeface="+mn-lt"/>
                          <a:ea typeface="+mn-ea"/>
                          <a:cs typeface="+mn-cs"/>
                        </a:rPr>
                        <a:t>University of Pittsburgh Graduate School of Public Health, Pittsburgh, PA, USA</a:t>
                      </a:r>
                    </a:p>
                    <a:p>
                      <a:r>
                        <a:rPr lang="en-US" sz="1200" kern="1200" baseline="30000" dirty="0">
                          <a:solidFill>
                            <a:srgbClr val="FEF8F3"/>
                          </a:solidFill>
                          <a:effectLst/>
                          <a:latin typeface="+mn-lt"/>
                          <a:ea typeface="+mn-ea"/>
                          <a:cs typeface="+mn-cs"/>
                        </a:rPr>
                        <a:t>6 </a:t>
                      </a:r>
                      <a:r>
                        <a:rPr lang="en-US" sz="1200" kern="1200" dirty="0">
                          <a:solidFill>
                            <a:srgbClr val="FEF8F3"/>
                          </a:solidFill>
                          <a:effectLst/>
                          <a:latin typeface="+mn-lt"/>
                          <a:ea typeface="+mn-ea"/>
                          <a:cs typeface="+mn-cs"/>
                        </a:rPr>
                        <a:t>The Hospital for Sick Children, Toronto and University of Toronto, Toronto ON, Canada</a:t>
                      </a:r>
                    </a:p>
                    <a:p>
                      <a:endParaRPr lang="en-GB" sz="1200" dirty="0">
                        <a:solidFill>
                          <a:schemeClr val="bg1"/>
                        </a:solidFill>
                      </a:endParaRPr>
                    </a:p>
                  </a:txBody>
                  <a:tcPr marL="121920" marR="121920"/>
                </a:tc>
                <a:tc hMerge="1">
                  <a:txBody>
                    <a:bodyPr/>
                    <a:lstStyle/>
                    <a:p>
                      <a:endParaRPr lang="en-GB" sz="1200" dirty="0">
                        <a:solidFill>
                          <a:schemeClr val="bg1"/>
                        </a:solidFill>
                      </a:endParaRPr>
                    </a:p>
                  </a:txBody>
                  <a:tcPr/>
                </a:tc>
                <a:extLst>
                  <a:ext uri="{0D108BD9-81ED-4DB2-BD59-A6C34878D82A}">
                    <a16:rowId xmlns:a16="http://schemas.microsoft.com/office/drawing/2014/main" val="10001"/>
                  </a:ext>
                </a:extLst>
              </a:tr>
            </a:tbl>
          </a:graphicData>
        </a:graphic>
      </p:graphicFrame>
      <p:sp>
        <p:nvSpPr>
          <p:cNvPr id="26" name="TextBox 25">
            <a:extLst>
              <a:ext uri="{FF2B5EF4-FFF2-40B4-BE49-F238E27FC236}">
                <a16:creationId xmlns:a16="http://schemas.microsoft.com/office/drawing/2014/main" id="{850AE1E3-7074-3945-8579-86BB07AC1EDC}"/>
              </a:ext>
            </a:extLst>
          </p:cNvPr>
          <p:cNvSpPr txBox="1"/>
          <p:nvPr userDrawn="1"/>
        </p:nvSpPr>
        <p:spPr>
          <a:xfrm flipH="1">
            <a:off x="2480501" y="4524701"/>
            <a:ext cx="6377067" cy="307777"/>
          </a:xfrm>
          <a:prstGeom prst="rect">
            <a:avLst/>
          </a:prstGeom>
          <a:noFill/>
        </p:spPr>
        <p:txBody>
          <a:bodyPr wrap="square" rtlCol="0">
            <a:spAutoFit/>
          </a:bodyPr>
          <a:lstStyle/>
          <a:p>
            <a:r>
              <a:rPr lang="en-US" sz="1400" b="1" dirty="0" err="1">
                <a:solidFill>
                  <a:schemeClr val="bg1"/>
                </a:solidFill>
              </a:rPr>
              <a:t>www.darthworkgroup.com</a:t>
            </a:r>
            <a:endParaRPr lang="en-US" sz="1400" b="1" dirty="0">
              <a:solidFill>
                <a:schemeClr val="bg1"/>
              </a:solidFill>
            </a:endParaRPr>
          </a:p>
        </p:txBody>
      </p:sp>
      <p:pic>
        <p:nvPicPr>
          <p:cNvPr id="17" name="Picture 17" descr="\\storage.erasmusmc.nl\m\MyDocs\478030\My Documents\Desktop\The_Hospital_for_Sick_Children-logo-30EAA69EAC-seeklogo.com.png">
            <a:extLst>
              <a:ext uri="{FF2B5EF4-FFF2-40B4-BE49-F238E27FC236}">
                <a16:creationId xmlns:a16="http://schemas.microsoft.com/office/drawing/2014/main" id="{2F8B59D6-72BE-E646-8D5D-972D55A51E8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363844" y="5323650"/>
            <a:ext cx="1632000" cy="367200"/>
          </a:xfrm>
          <a:prstGeom prst="rect">
            <a:avLst/>
          </a:prstGeom>
          <a:noFill/>
          <a:extLst>
            <a:ext uri="{909E8E84-426E-40dd-AFC4-6F175D3DCCD1}">
              <a14:hiddenFill xmlns="" xmlns:a14="http://schemas.microsoft.com/office/drawing/2010/main">
                <a:solidFill>
                  <a:srgbClr val="FFFFFF"/>
                </a:solidFill>
              </a14:hiddenFill>
            </a:ext>
          </a:extLst>
        </p:spPr>
      </p:pic>
      <p:pic>
        <p:nvPicPr>
          <p:cNvPr id="18" name="Picture 18" descr="\\storage.erasmusmc.nl\m\MyDocs\478030\My Documents\Desktop\Pitt_logo.gif">
            <a:extLst>
              <a:ext uri="{FF2B5EF4-FFF2-40B4-BE49-F238E27FC236}">
                <a16:creationId xmlns:a16="http://schemas.microsoft.com/office/drawing/2014/main" id="{234A21B4-59D2-AA4F-AB6A-47FE76AA99B2}"/>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1335" y="5255703"/>
            <a:ext cx="3552000" cy="508713"/>
          </a:xfrm>
          <a:prstGeom prst="rect">
            <a:avLst/>
          </a:prstGeom>
          <a:noFill/>
          <a:extLst>
            <a:ext uri="{909E8E84-426E-40dd-AFC4-6F175D3DCCD1}">
              <a14:hiddenFill xmlns="" xmlns:a14="http://schemas.microsoft.com/office/drawing/2010/main">
                <a:solidFill>
                  <a:srgbClr val="FFFFFF"/>
                </a:solidFill>
              </a14:hiddenFill>
            </a:ext>
          </a:extLst>
        </p:spPr>
      </p:pic>
      <p:pic>
        <p:nvPicPr>
          <p:cNvPr id="19" name="Picture 2">
            <a:extLst>
              <a:ext uri="{FF2B5EF4-FFF2-40B4-BE49-F238E27FC236}">
                <a16:creationId xmlns:a16="http://schemas.microsoft.com/office/drawing/2014/main" id="{09AE19EF-3E9F-6440-AB2F-A7F505E37D5E}"/>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602633" y="5306390"/>
            <a:ext cx="1728193" cy="3843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1" name="Picture 3">
            <a:extLst>
              <a:ext uri="{FF2B5EF4-FFF2-40B4-BE49-F238E27FC236}">
                <a16:creationId xmlns:a16="http://schemas.microsoft.com/office/drawing/2014/main" id="{E58B142A-169C-C844-8DEE-04CE33C9B724}"/>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581979" y="5306115"/>
            <a:ext cx="2688000" cy="4157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8" name="Picture 27">
            <a:extLst>
              <a:ext uri="{FF2B5EF4-FFF2-40B4-BE49-F238E27FC236}">
                <a16:creationId xmlns:a16="http://schemas.microsoft.com/office/drawing/2014/main" id="{B7C95BEE-B78B-2247-A803-AC05DDBB1C2C}"/>
              </a:ext>
            </a:extLst>
          </p:cNvPr>
          <p:cNvPicPr>
            <a:picLocks noChangeAspect="1"/>
          </p:cNvPicPr>
          <p:nvPr userDrawn="1"/>
        </p:nvPicPr>
        <p:blipFill>
          <a:blip r:embed="rId6"/>
          <a:stretch>
            <a:fillRect/>
          </a:stretch>
        </p:blipFill>
        <p:spPr>
          <a:xfrm>
            <a:off x="322243" y="4980651"/>
            <a:ext cx="948267" cy="9017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2nd_First slide">
    <p:bg>
      <p:bgPr>
        <a:solidFill>
          <a:srgbClr val="009999"/>
        </a:solidFill>
        <a:effectLst/>
      </p:bgPr>
    </p:bg>
    <p:spTree>
      <p:nvGrpSpPr>
        <p:cNvPr id="1" name=""/>
        <p:cNvGrpSpPr/>
        <p:nvPr/>
      </p:nvGrpSpPr>
      <p:grpSpPr>
        <a:xfrm>
          <a:off x="0" y="0"/>
          <a:ext cx="0" cy="0"/>
          <a:chOff x="0" y="0"/>
          <a:chExt cx="0" cy="0"/>
        </a:xfrm>
      </p:grpSpPr>
      <p:sp>
        <p:nvSpPr>
          <p:cNvPr id="20" name="Rectangle 19"/>
          <p:cNvSpPr/>
          <p:nvPr/>
        </p:nvSpPr>
        <p:spPr>
          <a:xfrm>
            <a:off x="2447595" y="818458"/>
            <a:ext cx="9744405" cy="576064"/>
          </a:xfrm>
          <a:prstGeom prst="rect">
            <a:avLst/>
          </a:prstGeom>
          <a:solidFill>
            <a:srgbClr val="FEF8F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nl-NL" sz="2000" b="1" dirty="0" err="1">
                <a:solidFill>
                  <a:srgbClr val="004D99"/>
                </a:solidFill>
              </a:rPr>
              <a:t>Acknowledgements</a:t>
            </a:r>
            <a:r>
              <a:rPr lang="nl-NL" sz="2000" b="1" baseline="0" dirty="0">
                <a:solidFill>
                  <a:srgbClr val="004D99"/>
                </a:solidFill>
              </a:rPr>
              <a:t> </a:t>
            </a:r>
            <a:r>
              <a:rPr lang="nl-NL" sz="2000" b="1" baseline="0" dirty="0" err="1">
                <a:solidFill>
                  <a:srgbClr val="004D99"/>
                </a:solidFill>
              </a:rPr>
              <a:t>and</a:t>
            </a:r>
            <a:r>
              <a:rPr lang="nl-NL" sz="2000" b="1" baseline="0" dirty="0">
                <a:solidFill>
                  <a:srgbClr val="004D99"/>
                </a:solidFill>
              </a:rPr>
              <a:t> </a:t>
            </a:r>
            <a:r>
              <a:rPr lang="nl-NL" sz="2000" b="1" baseline="0" dirty="0" err="1">
                <a:solidFill>
                  <a:srgbClr val="004D99"/>
                </a:solidFill>
              </a:rPr>
              <a:t>attributions</a:t>
            </a:r>
            <a:endParaRPr lang="en-GB" sz="2000" b="1" dirty="0">
              <a:solidFill>
                <a:srgbClr val="004D99"/>
              </a:solidFill>
            </a:endParaRPr>
          </a:p>
        </p:txBody>
      </p:sp>
      <p:sp>
        <p:nvSpPr>
          <p:cNvPr id="13" name="Footer Placeholder 4"/>
          <p:cNvSpPr>
            <a:spLocks noGrp="1"/>
          </p:cNvSpPr>
          <p:nvPr>
            <p:ph type="ftr" sz="quarter" idx="3"/>
          </p:nvPr>
        </p:nvSpPr>
        <p:spPr>
          <a:xfrm>
            <a:off x="865717" y="6481912"/>
            <a:ext cx="6382411" cy="374587"/>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14" name="Slide Number Placeholder 2"/>
          <p:cNvSpPr>
            <a:spLocks noGrp="1"/>
          </p:cNvSpPr>
          <p:nvPr>
            <p:ph type="sldNum" sz="quarter" idx="11"/>
          </p:nvPr>
        </p:nvSpPr>
        <p:spPr>
          <a:xfrm>
            <a:off x="11413152" y="6453336"/>
            <a:ext cx="731520" cy="396240"/>
          </a:xfrm>
          <a:ln>
            <a:noFill/>
          </a:ln>
        </p:spPr>
        <p:txBody>
          <a:bodyPr/>
          <a:lstStyle>
            <a:lvl1pPr>
              <a:defRPr>
                <a:solidFill>
                  <a:schemeClr val="bg1"/>
                </a:solidFill>
              </a:defRPr>
            </a:lvl1pPr>
          </a:lstStyle>
          <a:p>
            <a:fld id="{0798D939-2D9E-2142-A80A-FFDECD1E5A9B}" type="slidenum">
              <a:rPr lang="en-US" smtClean="0"/>
              <a:t>‹#›</a:t>
            </a:fld>
            <a:endParaRPr lang="en-US"/>
          </a:p>
        </p:txBody>
      </p:sp>
      <p:sp>
        <p:nvSpPr>
          <p:cNvPr id="16" name="TextBox 15"/>
          <p:cNvSpPr txBox="1"/>
          <p:nvPr/>
        </p:nvSpPr>
        <p:spPr>
          <a:xfrm>
            <a:off x="871763" y="5807006"/>
            <a:ext cx="10466724" cy="507831"/>
          </a:xfrm>
          <a:prstGeom prst="rect">
            <a:avLst/>
          </a:prstGeom>
          <a:noFill/>
        </p:spPr>
        <p:txBody>
          <a:bodyPr wrap="square" rtlCol="0">
            <a:spAutoFit/>
          </a:bodyPr>
          <a:lstStyle/>
          <a:p>
            <a:r>
              <a:rPr lang="en-US" sz="900" b="1" i="0" kern="1200" dirty="0">
                <a:solidFill>
                  <a:schemeClr val="bg1"/>
                </a:solidFill>
                <a:effectLst/>
                <a:latin typeface="+mn-lt"/>
                <a:ea typeface="+mn-ea"/>
                <a:cs typeface="+mn-cs"/>
              </a:rPr>
              <a:t>© Copyright 2017, THE HOSPITAL FOR SICK CHILDREN AND THE COLLABORATING INSTITUTIONS.</a:t>
            </a:r>
            <a:r>
              <a:rPr lang="en-US" sz="900" b="0" i="0" kern="1200" dirty="0">
                <a:solidFill>
                  <a:schemeClr val="bg1"/>
                </a:solidFill>
                <a:effectLst/>
                <a:latin typeface="+mn-lt"/>
                <a:ea typeface="+mn-ea"/>
                <a:cs typeface="+mn-cs"/>
              </a:rPr>
              <a:t> </a:t>
            </a:r>
          </a:p>
          <a:p>
            <a:r>
              <a:rPr lang="en-US" sz="900" b="0" i="0" kern="1200" dirty="0">
                <a:solidFill>
                  <a:schemeClr val="bg1"/>
                </a:solidFill>
                <a:effectLst/>
                <a:latin typeface="+mn-lt"/>
                <a:ea typeface="+mn-ea"/>
                <a:cs typeface="+mn-cs"/>
              </a:rPr>
              <a:t>All rights reserved in Canada, the United States and worldwide. Copyright, trademarks, trade names and any and all associated intellectual property are exclusively owned by THE HOSPITAL FOR Sick CHILDREN and the collaborating institutions. These materials may be used, reproduced, modified, distributed and adapted with proper attribution.  </a:t>
            </a:r>
            <a:endParaRPr lang="en-GB" sz="900" dirty="0">
              <a:solidFill>
                <a:schemeClr val="bg1"/>
              </a:solidFill>
            </a:endParaRPr>
          </a:p>
        </p:txBody>
      </p:sp>
      <p:sp>
        <p:nvSpPr>
          <p:cNvPr id="2" name="AutoShape 14" descr="Image result for hospital for sick children toronto vector logo"/>
          <p:cNvSpPr>
            <a:spLocks noChangeAspect="1" noChangeArrowheads="1"/>
          </p:cNvSpPr>
          <p:nvPr/>
        </p:nvSpPr>
        <p:spPr bwMode="auto">
          <a:xfrm>
            <a:off x="207433" y="-144463"/>
            <a:ext cx="4064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800"/>
          </a:p>
        </p:txBody>
      </p:sp>
      <p:sp>
        <p:nvSpPr>
          <p:cNvPr id="4" name="AutoShape 16" descr="Image result for sick kids vector logo wiki"/>
          <p:cNvSpPr>
            <a:spLocks noChangeAspect="1" noChangeArrowheads="1"/>
          </p:cNvSpPr>
          <p:nvPr/>
        </p:nvSpPr>
        <p:spPr bwMode="auto">
          <a:xfrm>
            <a:off x="410633" y="7938"/>
            <a:ext cx="4064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800"/>
          </a:p>
        </p:txBody>
      </p:sp>
      <p:sp>
        <p:nvSpPr>
          <p:cNvPr id="6" name="Rectangle 5"/>
          <p:cNvSpPr/>
          <p:nvPr/>
        </p:nvSpPr>
        <p:spPr>
          <a:xfrm rot="16200000" flipV="1">
            <a:off x="-1098375" y="1658773"/>
            <a:ext cx="3024336" cy="400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5" name="Subtitle 2"/>
          <p:cNvSpPr>
            <a:spLocks noGrp="1"/>
          </p:cNvSpPr>
          <p:nvPr>
            <p:ph type="subTitle" idx="1" hasCustomPrompt="1"/>
          </p:nvPr>
        </p:nvSpPr>
        <p:spPr>
          <a:xfrm>
            <a:off x="2447595" y="1628800"/>
            <a:ext cx="9409045" cy="1066800"/>
          </a:xfrm>
        </p:spPr>
        <p:txBody>
          <a:bodyPr anchor="t">
            <a:normAutofit/>
          </a:bodyPr>
          <a:lstStyle>
            <a:lvl1pPr marL="0" indent="0" algn="l">
              <a:buNone/>
              <a:defRPr sz="2000">
                <a:solidFill>
                  <a:srgbClr val="FEF8F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citations</a:t>
            </a:r>
          </a:p>
          <a:p>
            <a:endParaRPr lang="en-US" dirty="0"/>
          </a:p>
        </p:txBody>
      </p:sp>
      <p:pic>
        <p:nvPicPr>
          <p:cNvPr id="17" name="Picture 17" descr="\\storage.erasmusmc.nl\m\MyDocs\478030\My Documents\Desktop\The_Hospital_for_Sick_Children-logo-30EAA69EAC-seeklogo.com.png">
            <a:extLst>
              <a:ext uri="{FF2B5EF4-FFF2-40B4-BE49-F238E27FC236}">
                <a16:creationId xmlns:a16="http://schemas.microsoft.com/office/drawing/2014/main" id="{2F510F59-2DFA-AE44-8459-F6FCD5AE37C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363844" y="5323650"/>
            <a:ext cx="1632000" cy="367200"/>
          </a:xfrm>
          <a:prstGeom prst="rect">
            <a:avLst/>
          </a:prstGeom>
          <a:noFill/>
          <a:extLst>
            <a:ext uri="{909E8E84-426E-40dd-AFC4-6F175D3DCCD1}">
              <a14:hiddenFill xmlns="" xmlns:a14="http://schemas.microsoft.com/office/drawing/2010/main">
                <a:solidFill>
                  <a:srgbClr val="FFFFFF"/>
                </a:solidFill>
              </a14:hiddenFill>
            </a:ext>
          </a:extLst>
        </p:spPr>
      </p:pic>
      <p:pic>
        <p:nvPicPr>
          <p:cNvPr id="18" name="Picture 18" descr="\\storage.erasmusmc.nl\m\MyDocs\478030\My Documents\Desktop\Pitt_logo.gif">
            <a:extLst>
              <a:ext uri="{FF2B5EF4-FFF2-40B4-BE49-F238E27FC236}">
                <a16:creationId xmlns:a16="http://schemas.microsoft.com/office/drawing/2014/main" id="{A0ABCF1A-BF35-DE4C-AC17-A62CF936F5A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1335" y="5255703"/>
            <a:ext cx="3552000" cy="508713"/>
          </a:xfrm>
          <a:prstGeom prst="rect">
            <a:avLst/>
          </a:prstGeom>
          <a:noFill/>
          <a:extLst>
            <a:ext uri="{909E8E84-426E-40dd-AFC4-6F175D3DCCD1}">
              <a14:hiddenFill xmlns="" xmlns:a14="http://schemas.microsoft.com/office/drawing/2010/main">
                <a:solidFill>
                  <a:srgbClr val="FFFFFF"/>
                </a:solidFill>
              </a14:hiddenFill>
            </a:ext>
          </a:extLst>
        </p:spPr>
      </p:pic>
      <p:pic>
        <p:nvPicPr>
          <p:cNvPr id="19" name="Picture 2">
            <a:extLst>
              <a:ext uri="{FF2B5EF4-FFF2-40B4-BE49-F238E27FC236}">
                <a16:creationId xmlns:a16="http://schemas.microsoft.com/office/drawing/2014/main" id="{63E5713D-A302-E74D-9792-FEB1BD2D44AA}"/>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602633" y="5306390"/>
            <a:ext cx="1728193" cy="3843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1" name="Picture 3">
            <a:extLst>
              <a:ext uri="{FF2B5EF4-FFF2-40B4-BE49-F238E27FC236}">
                <a16:creationId xmlns:a16="http://schemas.microsoft.com/office/drawing/2014/main" id="{8B62C3DE-5945-A14E-B2DC-80B5A602B374}"/>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581979" y="5306115"/>
            <a:ext cx="2688000" cy="4157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2" name="Picture 21">
            <a:extLst>
              <a:ext uri="{FF2B5EF4-FFF2-40B4-BE49-F238E27FC236}">
                <a16:creationId xmlns:a16="http://schemas.microsoft.com/office/drawing/2014/main" id="{EF0B5D6C-A7A4-EF4D-9A0E-42B82BAA61C7}"/>
              </a:ext>
            </a:extLst>
          </p:cNvPr>
          <p:cNvPicPr>
            <a:picLocks noChangeAspect="1"/>
          </p:cNvPicPr>
          <p:nvPr userDrawn="1"/>
        </p:nvPicPr>
        <p:blipFill>
          <a:blip r:embed="rId6"/>
          <a:stretch>
            <a:fillRect/>
          </a:stretch>
        </p:blipFill>
        <p:spPr>
          <a:xfrm>
            <a:off x="322243" y="4980651"/>
            <a:ext cx="948267" cy="9017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120576" y="274638"/>
            <a:ext cx="10160000" cy="1143000"/>
          </a:xfrm>
        </p:spPr>
        <p:txBody>
          <a:bodyPr/>
          <a:lstStyle>
            <a:lvl1pPr>
              <a:defRPr sz="4000"/>
            </a:lvl1pPr>
          </a:lstStyle>
          <a:p>
            <a:r>
              <a:rPr lang="en-US"/>
              <a:t>Click to edit Master title style</a:t>
            </a:r>
            <a:endParaRPr lang="en-US" dirty="0"/>
          </a:p>
        </p:txBody>
      </p:sp>
      <p:sp>
        <p:nvSpPr>
          <p:cNvPr id="3" name="Content Placeholder 2"/>
          <p:cNvSpPr>
            <a:spLocks noGrp="1"/>
          </p:cNvSpPr>
          <p:nvPr>
            <p:ph idx="1"/>
          </p:nvPr>
        </p:nvSpPr>
        <p:spPr>
          <a:xfrm>
            <a:off x="1120576" y="1417638"/>
            <a:ext cx="10160000" cy="4983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3575FE-2CC2-2845-A91B-203C440E7198}" type="datetimeFigureOut">
              <a:rPr lang="en-US" smtClean="0"/>
              <a:t>11/5/2020</a:t>
            </a:fld>
            <a:endParaRPr lang="en-US"/>
          </a:p>
        </p:txBody>
      </p:sp>
      <p:sp>
        <p:nvSpPr>
          <p:cNvPr id="6" name="Slide Number Placeholder 5"/>
          <p:cNvSpPr>
            <a:spLocks noGrp="1"/>
          </p:cNvSpPr>
          <p:nvPr>
            <p:ph type="sldNum" sz="quarter" idx="12"/>
          </p:nvPr>
        </p:nvSpPr>
        <p:spPr/>
        <p:txBody>
          <a:bodyPr/>
          <a:lstStyle/>
          <a:p>
            <a:fld id="{0798D939-2D9E-2142-A80A-FFDECD1E5A9B}" type="slidenum">
              <a:rPr lang="en-US" smtClean="0"/>
              <a:t>‹#›</a:t>
            </a:fld>
            <a:endParaRPr lang="en-US"/>
          </a:p>
        </p:txBody>
      </p:sp>
      <p:sp>
        <p:nvSpPr>
          <p:cNvPr id="7" name="Footer Placeholder 4"/>
          <p:cNvSpPr>
            <a:spLocks noGrp="1"/>
          </p:cNvSpPr>
          <p:nvPr>
            <p:ph type="ftr" sz="quarter" idx="3"/>
          </p:nvPr>
        </p:nvSpPr>
        <p:spPr>
          <a:xfrm>
            <a:off x="865717" y="6481912"/>
            <a:ext cx="6382411"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63671" y="4918521"/>
            <a:ext cx="10212916"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1163671" y="3284984"/>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3575FE-2CC2-2845-A91B-203C440E7198}" type="datetimeFigureOut">
              <a:rPr lang="en-US" smtClean="0"/>
              <a:t>11/5/2020</a:t>
            </a:fld>
            <a:endParaRPr lang="en-US"/>
          </a:p>
        </p:txBody>
      </p:sp>
      <p:sp>
        <p:nvSpPr>
          <p:cNvPr id="6" name="Slide Number Placeholder 5"/>
          <p:cNvSpPr>
            <a:spLocks noGrp="1"/>
          </p:cNvSpPr>
          <p:nvPr>
            <p:ph type="sldNum" sz="quarter" idx="12"/>
          </p:nvPr>
        </p:nvSpPr>
        <p:spPr/>
        <p:txBody>
          <a:bodyPr/>
          <a:lstStyle/>
          <a:p>
            <a:fld id="{0798D939-2D9E-2142-A80A-FFDECD1E5A9B}" type="slidenum">
              <a:rPr lang="en-US" smtClean="0"/>
              <a:t>‹#›</a:t>
            </a:fld>
            <a:endParaRPr lang="en-US"/>
          </a:p>
        </p:txBody>
      </p:sp>
      <p:sp>
        <p:nvSpPr>
          <p:cNvPr id="7" name="Footer Placeholder 4"/>
          <p:cNvSpPr>
            <a:spLocks noGrp="1"/>
          </p:cNvSpPr>
          <p:nvPr>
            <p:ph type="ftr" sz="quarter" idx="3"/>
          </p:nvPr>
        </p:nvSpPr>
        <p:spPr>
          <a:xfrm>
            <a:off x="865717" y="6481912"/>
            <a:ext cx="6382411"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a:xfrm>
            <a:off x="1120576" y="274638"/>
            <a:ext cx="1016000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0576"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03776"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3575FE-2CC2-2845-A91B-203C440E7198}" type="datetimeFigureOut">
              <a:rPr lang="en-US" smtClean="0"/>
              <a:t>11/5/2020</a:t>
            </a:fld>
            <a:endParaRPr lang="en-US"/>
          </a:p>
        </p:txBody>
      </p:sp>
      <p:sp>
        <p:nvSpPr>
          <p:cNvPr id="7" name="Slide Number Placeholder 6"/>
          <p:cNvSpPr>
            <a:spLocks noGrp="1"/>
          </p:cNvSpPr>
          <p:nvPr>
            <p:ph type="sldNum" sz="quarter" idx="12"/>
          </p:nvPr>
        </p:nvSpPr>
        <p:spPr/>
        <p:txBody>
          <a:bodyPr/>
          <a:lstStyle/>
          <a:p>
            <a:fld id="{0798D939-2D9E-2142-A80A-FFDECD1E5A9B}" type="slidenum">
              <a:rPr lang="en-US" smtClean="0"/>
              <a:t>‹#›</a:t>
            </a:fld>
            <a:endParaRPr lang="en-US"/>
          </a:p>
        </p:txBody>
      </p:sp>
      <p:sp>
        <p:nvSpPr>
          <p:cNvPr id="8" name="Footer Placeholder 4"/>
          <p:cNvSpPr>
            <a:spLocks noGrp="1"/>
          </p:cNvSpPr>
          <p:nvPr>
            <p:ph type="ftr" sz="quarter" idx="3"/>
          </p:nvPr>
        </p:nvSpPr>
        <p:spPr>
          <a:xfrm>
            <a:off x="865717" y="6481912"/>
            <a:ext cx="6382411"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120576" y="274638"/>
            <a:ext cx="101600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20576"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576"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3776"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3776"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3575FE-2CC2-2845-A91B-203C440E7198}" type="datetimeFigureOut">
              <a:rPr lang="en-US" smtClean="0"/>
              <a:t>11/5/2020</a:t>
            </a:fld>
            <a:endParaRPr lang="en-US"/>
          </a:p>
        </p:txBody>
      </p:sp>
      <p:sp>
        <p:nvSpPr>
          <p:cNvPr id="9" name="Slide Number Placeholder 8"/>
          <p:cNvSpPr>
            <a:spLocks noGrp="1"/>
          </p:cNvSpPr>
          <p:nvPr>
            <p:ph type="sldNum" sz="quarter" idx="12"/>
          </p:nvPr>
        </p:nvSpPr>
        <p:spPr/>
        <p:txBody>
          <a:bodyPr/>
          <a:lstStyle/>
          <a:p>
            <a:fld id="{0798D939-2D9E-2142-A80A-FFDECD1E5A9B}" type="slidenum">
              <a:rPr lang="en-US" smtClean="0"/>
              <a:t>‹#›</a:t>
            </a:fld>
            <a:endParaRPr lang="en-US"/>
          </a:p>
        </p:txBody>
      </p:sp>
      <p:sp>
        <p:nvSpPr>
          <p:cNvPr id="10" name="Footer Placeholder 4"/>
          <p:cNvSpPr>
            <a:spLocks noGrp="1"/>
          </p:cNvSpPr>
          <p:nvPr>
            <p:ph type="ftr" sz="quarter" idx="13"/>
          </p:nvPr>
        </p:nvSpPr>
        <p:spPr>
          <a:xfrm>
            <a:off x="865717" y="6481912"/>
            <a:ext cx="6382411"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6587" y="274638"/>
            <a:ext cx="101600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DD3575FE-2CC2-2845-A91B-203C440E7198}" type="datetimeFigureOut">
              <a:rPr lang="en-US" smtClean="0"/>
              <a:t>11/5/2020</a:t>
            </a:fld>
            <a:endParaRPr lang="en-US"/>
          </a:p>
        </p:txBody>
      </p:sp>
      <p:sp>
        <p:nvSpPr>
          <p:cNvPr id="7" name="Slide Number Placeholder 6"/>
          <p:cNvSpPr>
            <a:spLocks noGrp="1"/>
          </p:cNvSpPr>
          <p:nvPr>
            <p:ph type="sldNum" sz="quarter" idx="12"/>
          </p:nvPr>
        </p:nvSpPr>
        <p:spPr/>
        <p:txBody>
          <a:bodyPr/>
          <a:lstStyle/>
          <a:p>
            <a:fld id="{0798D939-2D9E-2142-A80A-FFDECD1E5A9B}" type="slidenum">
              <a:rPr lang="en-US" smtClean="0"/>
              <a:t>‹#›</a:t>
            </a:fld>
            <a:endParaRPr lang="en-US"/>
          </a:p>
        </p:txBody>
      </p:sp>
      <p:sp>
        <p:nvSpPr>
          <p:cNvPr id="9" name="Footer Placeholder 4"/>
          <p:cNvSpPr>
            <a:spLocks noGrp="1"/>
          </p:cNvSpPr>
          <p:nvPr>
            <p:ph type="ftr" sz="quarter" idx="3"/>
          </p:nvPr>
        </p:nvSpPr>
        <p:spPr>
          <a:xfrm>
            <a:off x="865717" y="6481912"/>
            <a:ext cx="6382411"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575FE-2CC2-2845-A91B-203C440E7198}" type="datetimeFigureOut">
              <a:rPr lang="en-US" smtClean="0"/>
              <a:t>11/5/2020</a:t>
            </a:fld>
            <a:endParaRPr lang="en-US"/>
          </a:p>
        </p:txBody>
      </p:sp>
      <p:sp>
        <p:nvSpPr>
          <p:cNvPr id="4" name="Slide Number Placeholder 3"/>
          <p:cNvSpPr>
            <a:spLocks noGrp="1"/>
          </p:cNvSpPr>
          <p:nvPr>
            <p:ph type="sldNum" sz="quarter" idx="12"/>
          </p:nvPr>
        </p:nvSpPr>
        <p:spPr/>
        <p:txBody>
          <a:bodyPr/>
          <a:lstStyle/>
          <a:p>
            <a:fld id="{0798D939-2D9E-2142-A80A-FFDECD1E5A9B}" type="slidenum">
              <a:rPr lang="en-US" smtClean="0"/>
              <a:t>‹#›</a:t>
            </a:fld>
            <a:endParaRPr lang="en-US"/>
          </a:p>
        </p:txBody>
      </p:sp>
      <p:sp>
        <p:nvSpPr>
          <p:cNvPr id="5" name="Footer Placeholder 4"/>
          <p:cNvSpPr>
            <a:spLocks noGrp="1"/>
          </p:cNvSpPr>
          <p:nvPr>
            <p:ph type="ftr" sz="quarter" idx="3"/>
          </p:nvPr>
        </p:nvSpPr>
        <p:spPr>
          <a:xfrm>
            <a:off x="865717" y="6481912"/>
            <a:ext cx="6382411"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5467" y="274638"/>
            <a:ext cx="10160000" cy="1143000"/>
          </a:xfrm>
          <a:prstGeom prst="rect">
            <a:avLst/>
          </a:prstGeom>
        </p:spPr>
        <p:txBody>
          <a:bodyPr vert="horz" lIns="91440" tIns="45720" rIns="91440" bIns="45720" rtlCol="0" anchor="ctr">
            <a:noAutofit/>
          </a:bodyPr>
          <a:lstStyle/>
          <a:p>
            <a:r>
              <a:rPr lang="nl-NL"/>
              <a:t>Titelstijl van model bewerken</a:t>
            </a:r>
            <a:endParaRPr lang="en-US" dirty="0"/>
          </a:p>
        </p:txBody>
      </p:sp>
      <p:sp>
        <p:nvSpPr>
          <p:cNvPr id="3" name="Text Placeholder 2"/>
          <p:cNvSpPr>
            <a:spLocks noGrp="1"/>
          </p:cNvSpPr>
          <p:nvPr>
            <p:ph type="body" idx="1"/>
          </p:nvPr>
        </p:nvSpPr>
        <p:spPr>
          <a:xfrm>
            <a:off x="1312597" y="1600200"/>
            <a:ext cx="10160000" cy="4800600"/>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Rectangle 6"/>
          <p:cNvSpPr/>
          <p:nvPr/>
        </p:nvSpPr>
        <p:spPr>
          <a:xfrm>
            <a:off x="-30423" y="0"/>
            <a:ext cx="914400" cy="6859728"/>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Slide Number Placeholder 5"/>
          <p:cNvSpPr>
            <a:spLocks noGrp="1"/>
          </p:cNvSpPr>
          <p:nvPr>
            <p:ph type="sldNum" sz="quarter" idx="4"/>
          </p:nvPr>
        </p:nvSpPr>
        <p:spPr>
          <a:xfrm>
            <a:off x="11413152" y="6453336"/>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009999"/>
                </a:solidFill>
              </a:defRPr>
            </a:lvl1pPr>
          </a:lstStyle>
          <a:p>
            <a:fld id="{0798D939-2D9E-2142-A80A-FFDECD1E5A9B}" type="slidenum">
              <a:rPr lang="en-US" smtClean="0"/>
              <a:t>‹#›</a:t>
            </a:fld>
            <a:endParaRPr lang="en-US"/>
          </a:p>
        </p:txBody>
      </p:sp>
      <p:sp>
        <p:nvSpPr>
          <p:cNvPr id="5" name="Footer Placeholder 4"/>
          <p:cNvSpPr>
            <a:spLocks noGrp="1"/>
          </p:cNvSpPr>
          <p:nvPr>
            <p:ph type="ftr" sz="quarter" idx="3"/>
          </p:nvPr>
        </p:nvSpPr>
        <p:spPr>
          <a:xfrm>
            <a:off x="865717" y="6481912"/>
            <a:ext cx="8398635" cy="374587"/>
          </a:xfrm>
          <a:prstGeom prst="rect">
            <a:avLst/>
          </a:prstGeom>
        </p:spPr>
        <p:txBody>
          <a:bodyPr vert="horz" lIns="91440" tIns="45720" rIns="91440" bIns="45720" rtlCol="0" anchor="ctr"/>
          <a:lstStyle>
            <a:lvl1pPr algn="l">
              <a:defRPr sz="1200">
                <a:solidFill>
                  <a:srgbClr val="009999"/>
                </a:solidFill>
              </a:defRPr>
            </a:lvl1pPr>
          </a:lstStyle>
          <a:p>
            <a:endParaRPr lang="en-US"/>
          </a:p>
        </p:txBody>
      </p:sp>
      <p:sp>
        <p:nvSpPr>
          <p:cNvPr id="4" name="Date Placeholder 3"/>
          <p:cNvSpPr>
            <a:spLocks noGrp="1"/>
          </p:cNvSpPr>
          <p:nvPr>
            <p:ph type="dt" sz="half" idx="2"/>
          </p:nvPr>
        </p:nvSpPr>
        <p:spPr>
          <a:xfrm rot="16200000">
            <a:off x="-810682" y="5242560"/>
            <a:ext cx="2438399" cy="487680"/>
          </a:xfrm>
          <a:prstGeom prst="rect">
            <a:avLst/>
          </a:prstGeom>
        </p:spPr>
        <p:txBody>
          <a:bodyPr vert="horz" lIns="91440" tIns="45720" rIns="91440" bIns="45720" rtlCol="0" anchor="ctr"/>
          <a:lstStyle>
            <a:lvl1pPr algn="l">
              <a:defRPr sz="1200">
                <a:solidFill>
                  <a:schemeClr val="bg1"/>
                </a:solidFill>
              </a:defRPr>
            </a:lvl1pPr>
          </a:lstStyle>
          <a:p>
            <a:fld id="{DD3575FE-2CC2-2845-A91B-203C440E7198}" type="datetimeFigureOut">
              <a:rPr lang="en-US" smtClean="0"/>
              <a:t>11/5/2020</a:t>
            </a:fld>
            <a:endParaRPr lang="en-US"/>
          </a:p>
        </p:txBody>
      </p:sp>
    </p:spTree>
    <p:extLst>
      <p:ext uri="{BB962C8B-B14F-4D97-AF65-F5344CB8AC3E}">
        <p14:creationId xmlns:p14="http://schemas.microsoft.com/office/powerpoint/2010/main" val="59126244"/>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Lst>
  <p:txStyles>
    <p:titleStyle>
      <a:lvl1pPr algn="l" defTabSz="914400" rtl="0" eaLnBrk="1" latinLnBrk="0" hangingPunct="1">
        <a:spcBef>
          <a:spcPct val="0"/>
        </a:spcBef>
        <a:buNone/>
        <a:defRPr sz="4600" kern="1200" cap="none" spc="-100" baseline="0">
          <a:ln>
            <a:noFill/>
          </a:ln>
          <a:solidFill>
            <a:schemeClr val="tx1"/>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SzPct val="100000"/>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SzPct val="100000"/>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SzPct val="100000"/>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SzPct val="100000"/>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SzPct val="100000"/>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24224" y="3400425"/>
            <a:ext cx="7308280" cy="2107750"/>
          </a:xfrm>
        </p:spPr>
        <p:txBody>
          <a:bodyPr>
            <a:normAutofit/>
          </a:bodyPr>
          <a:lstStyle/>
          <a:p>
            <a:r>
              <a:rPr lang="en-US" dirty="0"/>
              <a:t>Decision Modeling in R workshop</a:t>
            </a:r>
          </a:p>
          <a:p>
            <a:endParaRPr lang="en-US" dirty="0"/>
          </a:p>
        </p:txBody>
      </p:sp>
      <p:sp>
        <p:nvSpPr>
          <p:cNvPr id="4" name="Tijdelijke aanduiding voor dianummer 3"/>
          <p:cNvSpPr>
            <a:spLocks noGrp="1"/>
          </p:cNvSpPr>
          <p:nvPr>
            <p:ph type="sldNum" sz="quarter" idx="12"/>
          </p:nvPr>
        </p:nvSpPr>
        <p:spPr/>
        <p:txBody>
          <a:bodyPr/>
          <a:lstStyle/>
          <a:p>
            <a:fld id="{6F6CFCF5-3E37-0F40-BEC2-1413134B0080}" type="slidenum">
              <a:rPr lang="en-US" smtClean="0"/>
              <a:t>1</a:t>
            </a:fld>
            <a:endParaRPr lang="en-US"/>
          </a:p>
        </p:txBody>
      </p:sp>
      <p:sp>
        <p:nvSpPr>
          <p:cNvPr id="2" name="Title 1"/>
          <p:cNvSpPr>
            <a:spLocks noGrp="1"/>
          </p:cNvSpPr>
          <p:nvPr>
            <p:ph type="ctrTitle"/>
          </p:nvPr>
        </p:nvSpPr>
        <p:spPr>
          <a:xfrm>
            <a:off x="3324224" y="800102"/>
            <a:ext cx="7308280" cy="2228849"/>
          </a:xfrm>
        </p:spPr>
        <p:txBody>
          <a:bodyPr anchor="ctr" anchorCtr="0"/>
          <a:lstStyle/>
          <a:p>
            <a:pPr algn="ctr"/>
            <a:r>
              <a:rPr lang="en-US" sz="4000" dirty="0"/>
              <a:t>Sensitivity Analysis in R</a:t>
            </a:r>
          </a:p>
        </p:txBody>
      </p:sp>
    </p:spTree>
    <p:extLst>
      <p:ext uri="{BB962C8B-B14F-4D97-AF65-F5344CB8AC3E}">
        <p14:creationId xmlns:p14="http://schemas.microsoft.com/office/powerpoint/2010/main" val="126731327"/>
      </p:ext>
    </p:extLst>
  </p:cSld>
  <p:clrMapOvr>
    <a:masterClrMapping/>
  </p:clrMapOvr>
  <mc:AlternateContent xmlns:mc="http://schemas.openxmlformats.org/markup-compatibility/2006" xmlns:p14="http://schemas.microsoft.com/office/powerpoint/2010/main">
    <mc:Choice Requires="p14">
      <p:transition spd="slow" p14:dur="1500" advTm="6923"/>
    </mc:Choice>
    <mc:Fallback xmlns="">
      <p:transition spd="slow" advTm="692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368B02B5-61F4-9F44-A675-08158B87BF80}"/>
              </a:ext>
            </a:extLst>
          </p:cNvPr>
          <p:cNvPicPr>
            <a:picLocks noChangeAspect="1"/>
          </p:cNvPicPr>
          <p:nvPr/>
        </p:nvPicPr>
        <p:blipFill>
          <a:blip r:embed="rId2"/>
          <a:stretch>
            <a:fillRect/>
          </a:stretch>
        </p:blipFill>
        <p:spPr>
          <a:xfrm>
            <a:off x="911424" y="1143000"/>
            <a:ext cx="7620000" cy="5715000"/>
          </a:xfrm>
          <a:prstGeom prst="rect">
            <a:avLst/>
          </a:prstGeom>
        </p:spPr>
      </p:pic>
      <p:sp>
        <p:nvSpPr>
          <p:cNvPr id="2" name="Title 1"/>
          <p:cNvSpPr>
            <a:spLocks noGrp="1"/>
          </p:cNvSpPr>
          <p:nvPr>
            <p:ph type="title"/>
          </p:nvPr>
        </p:nvSpPr>
        <p:spPr/>
        <p:txBody>
          <a:bodyPr/>
          <a:lstStyle/>
          <a:p>
            <a:r>
              <a:rPr lang="en-US" dirty="0"/>
              <a:t>Two-Way Sensitivity Analysis</a:t>
            </a:r>
          </a:p>
        </p:txBody>
      </p:sp>
    </p:spTree>
    <p:extLst>
      <p:ext uri="{BB962C8B-B14F-4D97-AF65-F5344CB8AC3E}">
        <p14:creationId xmlns:p14="http://schemas.microsoft.com/office/powerpoint/2010/main" val="55607128"/>
      </p:ext>
    </p:extLst>
  </p:cSld>
  <p:clrMapOvr>
    <a:masterClrMapping/>
  </p:clrMapOvr>
  <mc:AlternateContent xmlns:mc="http://schemas.openxmlformats.org/markup-compatibility/2006" xmlns:p14="http://schemas.microsoft.com/office/powerpoint/2010/main">
    <mc:Choice Requires="p14">
      <p:transition spd="slow" p14:dur="2000" advTm="70985"/>
    </mc:Choice>
    <mc:Fallback xmlns="">
      <p:transition spd="slow" advTm="7098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a:t>
            </a:r>
          </a:p>
        </p:txBody>
      </p:sp>
      <p:sp>
        <p:nvSpPr>
          <p:cNvPr id="3" name="Content Placeholder 2"/>
          <p:cNvSpPr>
            <a:spLocks noGrp="1"/>
          </p:cNvSpPr>
          <p:nvPr>
            <p:ph idx="1"/>
          </p:nvPr>
        </p:nvSpPr>
        <p:spPr>
          <a:xfrm>
            <a:off x="2364432" y="1417638"/>
            <a:ext cx="7620000" cy="5344903"/>
          </a:xfrm>
        </p:spPr>
        <p:txBody>
          <a:bodyPr>
            <a:normAutofit fontScale="92500"/>
          </a:bodyPr>
          <a:lstStyle/>
          <a:p>
            <a:r>
              <a:rPr lang="en-US" dirty="0"/>
              <a:t>What is the optimal strategy across a plausible range of input parameter?</a:t>
            </a:r>
          </a:p>
          <a:p>
            <a:pPr lvl="1"/>
            <a:r>
              <a:rPr lang="en-US" dirty="0"/>
              <a:t>Deterministic sensitivity analysis (DSA)</a:t>
            </a:r>
          </a:p>
          <a:p>
            <a:pPr lvl="2"/>
            <a:r>
              <a:rPr lang="en-US" dirty="0"/>
              <a:t>One-way analysis: vary one parameter, hold rest fixed</a:t>
            </a:r>
          </a:p>
          <a:p>
            <a:pPr lvl="2"/>
            <a:r>
              <a:rPr lang="en-US" dirty="0"/>
              <a:t>Two-way analysis: vary two parameters, hold rest fixed</a:t>
            </a:r>
          </a:p>
          <a:p>
            <a:endParaRPr lang="el-GR" dirty="0"/>
          </a:p>
          <a:p>
            <a:r>
              <a:rPr lang="en-US" dirty="0"/>
              <a:t>What is the uncertainty around the CEA outcomes ?</a:t>
            </a:r>
          </a:p>
          <a:p>
            <a:pPr lvl="1"/>
            <a:r>
              <a:rPr lang="en-US" dirty="0"/>
              <a:t>Probabilistic sensitivity analysis (PSA)</a:t>
            </a:r>
          </a:p>
          <a:p>
            <a:pPr lvl="2"/>
            <a:r>
              <a:rPr lang="en-US" dirty="0"/>
              <a:t>Simultaneously vary input parameters by randomly sampling from appropriate probability distributions</a:t>
            </a:r>
          </a:p>
          <a:p>
            <a:pPr lvl="2"/>
            <a:r>
              <a:rPr lang="en-US" dirty="0"/>
              <a:t>How often is each alternative cost-effective?</a:t>
            </a:r>
          </a:p>
          <a:p>
            <a:pPr lvl="2"/>
            <a:r>
              <a:rPr lang="en-US" dirty="0"/>
              <a:t>What strategy has the highest expected net benefit</a:t>
            </a:r>
          </a:p>
          <a:p>
            <a:pPr lvl="1"/>
            <a:endParaRPr lang="en-US" dirty="0"/>
          </a:p>
          <a:p>
            <a:r>
              <a:rPr lang="en-US" dirty="0"/>
              <a:t>What is the optimal value of input parameter given </a:t>
            </a:r>
            <a:r>
              <a:rPr lang="el-GR" dirty="0"/>
              <a:t>λ?</a:t>
            </a:r>
            <a:endParaRPr lang="en-US" dirty="0"/>
          </a:p>
          <a:p>
            <a:pPr lvl="1"/>
            <a:r>
              <a:rPr lang="en-US" dirty="0"/>
              <a:t>Threshold Analysis </a:t>
            </a:r>
          </a:p>
          <a:p>
            <a:pPr lvl="1"/>
            <a:endParaRPr lang="en-US" dirty="0"/>
          </a:p>
        </p:txBody>
      </p:sp>
    </p:spTree>
    <p:custDataLst>
      <p:tags r:id="rId1"/>
    </p:custDataLst>
    <p:extLst>
      <p:ext uri="{BB962C8B-B14F-4D97-AF65-F5344CB8AC3E}">
        <p14:creationId xmlns:p14="http://schemas.microsoft.com/office/powerpoint/2010/main" val="577747724"/>
      </p:ext>
    </p:extLst>
  </p:cSld>
  <p:clrMapOvr>
    <a:masterClrMapping/>
  </p:clrMapOvr>
  <mc:AlternateContent xmlns:mc="http://schemas.openxmlformats.org/markup-compatibility/2006" xmlns:p14="http://schemas.microsoft.com/office/powerpoint/2010/main">
    <mc:Choice Requires="p14">
      <p:transition spd="slow" p14:dur="2000" advTm="38535"/>
    </mc:Choice>
    <mc:Fallback xmlns="">
      <p:transition spd="slow" advTm="3853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8"/>
        <p:cNvGrpSpPr/>
        <p:nvPr/>
      </p:nvGrpSpPr>
      <p:grpSpPr>
        <a:xfrm>
          <a:off x="0" y="0"/>
          <a:ext cx="0" cy="0"/>
          <a:chOff x="0" y="0"/>
          <a:chExt cx="0" cy="0"/>
        </a:xfrm>
      </p:grpSpPr>
      <p:sp>
        <p:nvSpPr>
          <p:cNvPr id="989" name="Shape 989"/>
          <p:cNvSpPr txBox="1">
            <a:spLocks noGrp="1"/>
          </p:cNvSpPr>
          <p:nvPr>
            <p:ph type="title"/>
          </p:nvPr>
        </p:nvSpPr>
        <p:spPr>
          <a:xfrm>
            <a:off x="1357690" y="2854950"/>
            <a:ext cx="7852200" cy="1148100"/>
          </a:xfrm>
          <a:prstGeom prst="rect">
            <a:avLst/>
          </a:prstGeom>
        </p:spPr>
        <p:txBody>
          <a:bodyPr spcFirstLastPara="1" vert="horz" wrap="square" lIns="91425" tIns="91425" rIns="91425" bIns="91425" rtlCol="0" anchor="ctr" anchorCtr="0">
            <a:noAutofit/>
          </a:bodyPr>
          <a:lstStyle/>
          <a:p>
            <a:r>
              <a:rPr lang="nl-NL" dirty="0" err="1"/>
              <a:t>Deterministic</a:t>
            </a:r>
            <a:r>
              <a:rPr lang="nl-NL" dirty="0"/>
              <a:t> </a:t>
            </a:r>
            <a:r>
              <a:rPr lang="nl-NL" dirty="0" err="1"/>
              <a:t>Sensitivity</a:t>
            </a:r>
            <a:r>
              <a:rPr lang="nl-NL" dirty="0"/>
              <a:t> Analysis</a:t>
            </a:r>
            <a:endParaRPr dirty="0"/>
          </a:p>
        </p:txBody>
      </p:sp>
      <p:sp>
        <p:nvSpPr>
          <p:cNvPr id="990" name="Shape 990"/>
          <p:cNvSpPr txBox="1">
            <a:spLocks noGrp="1"/>
          </p:cNvSpPr>
          <p:nvPr>
            <p:ph type="sldNum" idx="12"/>
          </p:nvPr>
        </p:nvSpPr>
        <p:spPr>
          <a:xfrm>
            <a:off x="10014250" y="6241346"/>
            <a:ext cx="548700" cy="524700"/>
          </a:xfrm>
          <a:prstGeom prst="rect">
            <a:avLst/>
          </a:prstGeom>
        </p:spPr>
        <p:txBody>
          <a:bodyPr spcFirstLastPara="1" vert="horz" wrap="square" lIns="0" tIns="0" rIns="0" bIns="0" rtlCol="0" anchor="ctr" anchorCtr="0">
            <a:noAutofit/>
          </a:bodyPr>
          <a:lstStyle/>
          <a:p>
            <a:fld id="{00000000-1234-1234-1234-123412341234}" type="slidenum">
              <a:rPr lang="nl-NL"/>
              <a:pPr/>
              <a:t>3</a:t>
            </a:fld>
            <a:endParaRPr/>
          </a:p>
        </p:txBody>
      </p:sp>
    </p:spTree>
    <p:extLst>
      <p:ext uri="{BB962C8B-B14F-4D97-AF65-F5344CB8AC3E}">
        <p14:creationId xmlns:p14="http://schemas.microsoft.com/office/powerpoint/2010/main" val="486168290"/>
      </p:ext>
    </p:extLst>
  </p:cSld>
  <p:clrMapOvr>
    <a:masterClrMapping/>
  </p:clrMapOvr>
  <mc:AlternateContent xmlns:mc="http://schemas.openxmlformats.org/markup-compatibility/2006" xmlns:p14="http://schemas.microsoft.com/office/powerpoint/2010/main">
    <mc:Choice Requires="p14">
      <p:transition spd="slow" p14:dur="2000" advTm="3935"/>
    </mc:Choice>
    <mc:Fallback xmlns="">
      <p:transition spd="slow" advTm="393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One-Way Sensitivity Analysis</a:t>
            </a:r>
          </a:p>
        </p:txBody>
      </p:sp>
      <p:sp>
        <p:nvSpPr>
          <p:cNvPr id="3" name="Content Placeholder 2"/>
          <p:cNvSpPr>
            <a:spLocks noGrp="1"/>
          </p:cNvSpPr>
          <p:nvPr>
            <p:ph idx="1"/>
          </p:nvPr>
        </p:nvSpPr>
        <p:spPr>
          <a:xfrm>
            <a:off x="1319404" y="1417638"/>
            <a:ext cx="7985069" cy="4983162"/>
          </a:xfrm>
        </p:spPr>
        <p:txBody>
          <a:bodyPr/>
          <a:lstStyle/>
          <a:p>
            <a:r>
              <a:rPr lang="en-US" dirty="0"/>
              <a:t>Systematically vary a single parameter over range of uncertainty, keeping all others fixed</a:t>
            </a:r>
          </a:p>
          <a:p>
            <a:pPr marL="0" indent="0">
              <a:buNone/>
            </a:pPr>
            <a:r>
              <a:rPr lang="en-US" dirty="0"/>
              <a:t>   </a:t>
            </a:r>
          </a:p>
          <a:p>
            <a:pPr marL="0" indent="0">
              <a:buNone/>
            </a:pPr>
            <a:r>
              <a:rPr lang="en-US" dirty="0"/>
              <a:t>     </a:t>
            </a:r>
            <a:r>
              <a:rPr lang="en-US" dirty="0" err="1"/>
              <a:t>p_PCed</a:t>
            </a:r>
            <a:r>
              <a:rPr lang="en-US" sz="2400" i="1" baseline="-25000" dirty="0">
                <a:latin typeface="Cambria" pitchFamily="18" charset="0"/>
              </a:rPr>
              <a:t> </a:t>
            </a:r>
            <a:r>
              <a:rPr lang="en-US" sz="2400" dirty="0">
                <a:latin typeface="Cambria" pitchFamily="18" charset="0"/>
              </a:rPr>
              <a:t>= 30%, </a:t>
            </a:r>
            <a:r>
              <a:rPr lang="en-US" sz="2400" dirty="0" err="1"/>
              <a:t>p_PCed</a:t>
            </a:r>
            <a:r>
              <a:rPr lang="en-US" sz="2400" dirty="0"/>
              <a:t> </a:t>
            </a:r>
            <a:r>
              <a:rPr lang="en-US" sz="2400" dirty="0">
                <a:latin typeface="Cambria" pitchFamily="18" charset="0"/>
              </a:rPr>
              <a:t>= 40%, </a:t>
            </a:r>
            <a:r>
              <a:rPr lang="en-US" sz="2400" dirty="0" err="1"/>
              <a:t>p_PCed</a:t>
            </a:r>
            <a:r>
              <a:rPr lang="en-US" sz="2400" i="1" baseline="-25000" dirty="0">
                <a:latin typeface="Cambria" pitchFamily="18" charset="0"/>
              </a:rPr>
              <a:t> </a:t>
            </a:r>
            <a:r>
              <a:rPr lang="en-US" sz="2400" dirty="0">
                <a:latin typeface="Cambria" pitchFamily="18" charset="0"/>
              </a:rPr>
              <a:t>= 50%</a:t>
            </a:r>
            <a:r>
              <a:rPr lang="en-US" sz="2400" dirty="0"/>
              <a:t>, etc…</a:t>
            </a:r>
          </a:p>
          <a:p>
            <a:endParaRPr lang="en-US" dirty="0"/>
          </a:p>
          <a:p>
            <a:r>
              <a:rPr lang="en-US" dirty="0"/>
              <a:t>For each parameter value, calculate the expected outcomes under each strategy</a:t>
            </a:r>
          </a:p>
          <a:p>
            <a:r>
              <a:rPr lang="en-US" dirty="0"/>
              <a:t>Identify which strategy is preferred for each parameter value</a:t>
            </a:r>
          </a:p>
          <a:p>
            <a:endParaRPr lang="en-US" dirty="0"/>
          </a:p>
        </p:txBody>
      </p:sp>
    </p:spTree>
    <p:custDataLst>
      <p:tags r:id="rId1"/>
    </p:custDataLst>
    <p:extLst>
      <p:ext uri="{BB962C8B-B14F-4D97-AF65-F5344CB8AC3E}">
        <p14:creationId xmlns:p14="http://schemas.microsoft.com/office/powerpoint/2010/main" val="1174370554"/>
      </p:ext>
    </p:extLst>
  </p:cSld>
  <p:clrMapOvr>
    <a:masterClrMapping/>
  </p:clrMapOvr>
  <mc:AlternateContent xmlns:mc="http://schemas.openxmlformats.org/markup-compatibility/2006" xmlns:p14="http://schemas.microsoft.com/office/powerpoint/2010/main">
    <mc:Choice Requires="p14">
      <p:transition spd="slow" p14:dur="2000" advTm="66195"/>
    </mc:Choice>
    <mc:Fallback xmlns="">
      <p:transition spd="slow" advTm="661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One-Way Sensitivity Analysis</a:t>
            </a:r>
          </a:p>
        </p:txBody>
      </p:sp>
      <p:graphicFrame>
        <p:nvGraphicFramePr>
          <p:cNvPr id="4" name="Table 3"/>
          <p:cNvGraphicFramePr>
            <a:graphicFrameLocks noGrp="1"/>
          </p:cNvGraphicFramePr>
          <p:nvPr>
            <p:extLst>
              <p:ext uri="{D42A27DB-BD31-4B8C-83A1-F6EECF244321}">
                <p14:modId xmlns:p14="http://schemas.microsoft.com/office/powerpoint/2010/main" val="3094684237"/>
              </p:ext>
            </p:extLst>
          </p:nvPr>
        </p:nvGraphicFramePr>
        <p:xfrm>
          <a:off x="1042393" y="1397000"/>
          <a:ext cx="7448550" cy="4724400"/>
        </p:xfrm>
        <a:graphic>
          <a:graphicData uri="http://schemas.openxmlformats.org/drawingml/2006/table">
            <a:tbl>
              <a:tblPr firstRow="1" bandRow="1">
                <a:tableStyleId>{5C22544A-7EE6-4342-B048-85BDC9FD1C3A}</a:tableStyleId>
              </a:tblPr>
              <a:tblGrid>
                <a:gridCol w="219075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548640">
                <a:tc rowSpan="2">
                  <a:txBody>
                    <a:bodyPr/>
                    <a:lstStyle/>
                    <a:p>
                      <a:pPr algn="ctr"/>
                      <a:r>
                        <a:rPr lang="en-US" sz="2200" i="0" dirty="0">
                          <a:latin typeface="Calibri" panose="020F0502020204030204" pitchFamily="34" charset="0"/>
                        </a:rPr>
                        <a:t>Probability of early detection (Primary care)</a:t>
                      </a:r>
                      <a:endParaRPr lang="en-US" sz="2200" i="1" baseline="-25000" dirty="0">
                        <a:latin typeface="Calibri" panose="020F0502020204030204" pitchFamily="34" charset="0"/>
                      </a:endParaRPr>
                    </a:p>
                  </a:txBody>
                  <a:tcPr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dirty="0">
                          <a:latin typeface="Calibri" panose="020F0502020204030204" pitchFamily="34" charset="0"/>
                        </a:rPr>
                        <a:t>Deaths per 1,000</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200" dirty="0">
                        <a:latin typeface="Calibri" panose="020F0502020204030204" pitchFamily="34" charset="0"/>
                      </a:endParaRPr>
                    </a:p>
                  </a:txBody>
                  <a:tcPr anchor="ctr"/>
                </a:tc>
                <a:tc hMerge="1">
                  <a:txBody>
                    <a:bodyPr/>
                    <a:lstStyle/>
                    <a:p>
                      <a:pPr algn="ctr"/>
                      <a:endParaRPr lang="en-US" sz="2200" dirty="0">
                        <a:latin typeface="Calibri" panose="020F0502020204030204" pitchFamily="34" charset="0"/>
                      </a:endParaRPr>
                    </a:p>
                  </a:txBody>
                  <a:tcPr anchor="ctr"/>
                </a:tc>
                <a:extLst>
                  <a:ext uri="{0D108BD9-81ED-4DB2-BD59-A6C34878D82A}">
                    <a16:rowId xmlns:a16="http://schemas.microsoft.com/office/drawing/2014/main" val="10000"/>
                  </a:ext>
                </a:extLst>
              </a:tr>
              <a:tr h="548640">
                <a:tc vMerge="1">
                  <a:txBody>
                    <a:bodyPr/>
                    <a:lstStyle/>
                    <a:p>
                      <a:endParaRPr lang="en-US"/>
                    </a:p>
                  </a:txBody>
                  <a:tcPr/>
                </a:tc>
                <a:tc>
                  <a:txBody>
                    <a:bodyPr/>
                    <a:lstStyle/>
                    <a:p>
                      <a:pPr algn="ctr"/>
                      <a:r>
                        <a:rPr lang="en-US" sz="2200" b="1" dirty="0">
                          <a:solidFill>
                            <a:schemeClr val="bg1"/>
                          </a:solidFill>
                          <a:latin typeface="Calibri" panose="020F0502020204030204" pitchFamily="34" charset="0"/>
                        </a:rPr>
                        <a:t>EV ‘Do Nothing’</a:t>
                      </a:r>
                    </a:p>
                  </a:txBody>
                  <a:tcPr anchor="ctr">
                    <a:solidFill>
                      <a:schemeClr val="accent1"/>
                    </a:solidFill>
                  </a:tcPr>
                </a:tc>
                <a:tc>
                  <a:txBody>
                    <a:bodyPr/>
                    <a:lstStyle/>
                    <a:p>
                      <a:pPr algn="ctr"/>
                      <a:r>
                        <a:rPr lang="en-US" sz="2200" b="1" dirty="0">
                          <a:solidFill>
                            <a:schemeClr val="bg1"/>
                          </a:solidFill>
                          <a:latin typeface="Calibri" panose="020F0502020204030204" pitchFamily="34" charset="0"/>
                        </a:rPr>
                        <a:t>EV ‘Spray’</a:t>
                      </a:r>
                    </a:p>
                  </a:txBody>
                  <a:tcPr anchor="ctr">
                    <a:solidFill>
                      <a:schemeClr val="accent1"/>
                    </a:solidFill>
                  </a:tcPr>
                </a:tc>
                <a:tc>
                  <a:txBody>
                    <a:bodyPr/>
                    <a:lstStyle/>
                    <a:p>
                      <a:pPr algn="ctr"/>
                      <a:r>
                        <a:rPr lang="en-US" sz="2200" b="1" dirty="0">
                          <a:solidFill>
                            <a:schemeClr val="bg1"/>
                          </a:solidFill>
                          <a:latin typeface="Calibri" panose="020F0502020204030204" pitchFamily="34" charset="0"/>
                        </a:rPr>
                        <a:t>EV ‘Test’</a:t>
                      </a:r>
                    </a:p>
                  </a:txBody>
                  <a:tcPr anchor="ctr">
                    <a:solidFill>
                      <a:schemeClr val="accent1"/>
                    </a:solidFill>
                  </a:tcPr>
                </a:tc>
                <a:extLst>
                  <a:ext uri="{0D108BD9-81ED-4DB2-BD59-A6C34878D82A}">
                    <a16:rowId xmlns:a16="http://schemas.microsoft.com/office/drawing/2014/main" val="10001"/>
                  </a:ext>
                </a:extLst>
              </a:tr>
              <a:tr h="370840">
                <a:tc>
                  <a:txBody>
                    <a:bodyPr/>
                    <a:lstStyle/>
                    <a:p>
                      <a:pPr algn="ctr"/>
                      <a:r>
                        <a:rPr lang="en-US" sz="2200" dirty="0">
                          <a:latin typeface="Calibri" panose="020F0502020204030204" pitchFamily="34" charset="0"/>
                        </a:rPr>
                        <a:t>30%</a:t>
                      </a:r>
                    </a:p>
                  </a:txBody>
                  <a:tcPr anchor="ctr"/>
                </a:tc>
                <a:tc>
                  <a:txBody>
                    <a:bodyPr/>
                    <a:lstStyle/>
                    <a:p>
                      <a:pPr algn="ctr"/>
                      <a:r>
                        <a:rPr lang="en-US" sz="2200" dirty="0">
                          <a:latin typeface="Calibri" panose="020F0502020204030204" pitchFamily="34" charset="0"/>
                        </a:rPr>
                        <a:t>0.33</a:t>
                      </a:r>
                    </a:p>
                  </a:txBody>
                  <a:tcPr anchor="ctr"/>
                </a:tc>
                <a:tc>
                  <a:txBody>
                    <a:bodyPr/>
                    <a:lstStyle/>
                    <a:p>
                      <a:pPr algn="ctr"/>
                      <a:r>
                        <a:rPr lang="en-US" sz="2200" dirty="0">
                          <a:latin typeface="Calibri" panose="020F0502020204030204" pitchFamily="34" charset="0"/>
                        </a:rPr>
                        <a:t>1.05</a:t>
                      </a:r>
                    </a:p>
                  </a:txBody>
                  <a:tcPr anchor="ctr"/>
                </a:tc>
                <a:tc>
                  <a:txBody>
                    <a:bodyPr/>
                    <a:lstStyle/>
                    <a:p>
                      <a:pPr algn="ctr"/>
                      <a:r>
                        <a:rPr lang="en-US" sz="2200" dirty="0">
                          <a:latin typeface="Calibri" panose="020F0502020204030204" pitchFamily="34" charset="0"/>
                        </a:rPr>
                        <a:t>0.37</a:t>
                      </a:r>
                    </a:p>
                  </a:txBody>
                  <a:tcPr anchor="ctr"/>
                </a:tc>
                <a:extLst>
                  <a:ext uri="{0D108BD9-81ED-4DB2-BD59-A6C34878D82A}">
                    <a16:rowId xmlns:a16="http://schemas.microsoft.com/office/drawing/2014/main" val="10002"/>
                  </a:ext>
                </a:extLst>
              </a:tr>
              <a:tr h="370840">
                <a:tc>
                  <a:txBody>
                    <a:bodyPr/>
                    <a:lstStyle/>
                    <a:p>
                      <a:pPr algn="ctr"/>
                      <a:r>
                        <a:rPr lang="en-US" sz="2200" dirty="0">
                          <a:latin typeface="Calibri" panose="020F0502020204030204" pitchFamily="34" charset="0"/>
                        </a:rPr>
                        <a:t>35%</a:t>
                      </a:r>
                    </a:p>
                  </a:txBody>
                  <a:tcPr anchor="ctr"/>
                </a:tc>
                <a:tc>
                  <a:txBody>
                    <a:bodyPr/>
                    <a:lstStyle/>
                    <a:p>
                      <a:pPr algn="ctr"/>
                      <a:r>
                        <a:rPr lang="en-US" sz="2200" dirty="0">
                          <a:latin typeface="Calibri" panose="020F0502020204030204" pitchFamily="34" charset="0"/>
                        </a:rPr>
                        <a:t>0.67</a:t>
                      </a:r>
                    </a:p>
                  </a:txBody>
                  <a:tcPr anchor="ctr"/>
                </a:tc>
                <a:tc>
                  <a:txBody>
                    <a:bodyPr/>
                    <a:lstStyle/>
                    <a:p>
                      <a:pPr algn="ctr"/>
                      <a:r>
                        <a:rPr lang="en-US" sz="2200" dirty="0">
                          <a:latin typeface="Calibri" panose="020F0502020204030204" pitchFamily="34" charset="0"/>
                        </a:rPr>
                        <a:t>1.10</a:t>
                      </a:r>
                    </a:p>
                  </a:txBody>
                  <a:tcPr anchor="ctr"/>
                </a:tc>
                <a:tc>
                  <a:txBody>
                    <a:bodyPr/>
                    <a:lstStyle/>
                    <a:p>
                      <a:pPr algn="ctr"/>
                      <a:r>
                        <a:rPr lang="en-US" sz="2200" dirty="0">
                          <a:latin typeface="Calibri" panose="020F0502020204030204" pitchFamily="34" charset="0"/>
                        </a:rPr>
                        <a:t>0.53</a:t>
                      </a:r>
                    </a:p>
                  </a:txBody>
                  <a:tcPr anchor="ctr"/>
                </a:tc>
                <a:extLst>
                  <a:ext uri="{0D108BD9-81ED-4DB2-BD59-A6C34878D82A}">
                    <a16:rowId xmlns:a16="http://schemas.microsoft.com/office/drawing/2014/main" val="10003"/>
                  </a:ext>
                </a:extLst>
              </a:tr>
              <a:tr h="370840">
                <a:tc>
                  <a:txBody>
                    <a:bodyPr/>
                    <a:lstStyle/>
                    <a:p>
                      <a:pPr algn="ctr"/>
                      <a:r>
                        <a:rPr lang="en-US" sz="2200" dirty="0">
                          <a:latin typeface="Calibri" panose="020F0502020204030204" pitchFamily="34" charset="0"/>
                        </a:rPr>
                        <a:t>40%</a:t>
                      </a:r>
                    </a:p>
                  </a:txBody>
                  <a:tcPr anchor="ctr"/>
                </a:tc>
                <a:tc>
                  <a:txBody>
                    <a:bodyPr/>
                    <a:lstStyle/>
                    <a:p>
                      <a:pPr algn="ctr"/>
                      <a:r>
                        <a:rPr lang="en-US" sz="2200" dirty="0">
                          <a:latin typeface="Calibri" panose="020F0502020204030204" pitchFamily="34" charset="0"/>
                        </a:rPr>
                        <a:t>1.00</a:t>
                      </a:r>
                    </a:p>
                  </a:txBody>
                  <a:tcPr anchor="ctr"/>
                </a:tc>
                <a:tc>
                  <a:txBody>
                    <a:bodyPr/>
                    <a:lstStyle/>
                    <a:p>
                      <a:pPr algn="ctr"/>
                      <a:r>
                        <a:rPr lang="en-US" sz="2200" dirty="0">
                          <a:latin typeface="Calibri" panose="020F0502020204030204" pitchFamily="34" charset="0"/>
                        </a:rPr>
                        <a:t>1.15</a:t>
                      </a:r>
                    </a:p>
                  </a:txBody>
                  <a:tcPr anchor="ctr"/>
                </a:tc>
                <a:tc>
                  <a:txBody>
                    <a:bodyPr/>
                    <a:lstStyle/>
                    <a:p>
                      <a:pPr algn="ctr"/>
                      <a:r>
                        <a:rPr lang="en-US" sz="2200" dirty="0">
                          <a:latin typeface="Calibri" panose="020F0502020204030204" pitchFamily="34" charset="0"/>
                        </a:rPr>
                        <a:t>0.70</a:t>
                      </a:r>
                    </a:p>
                  </a:txBody>
                  <a:tcPr anchor="ctr"/>
                </a:tc>
                <a:extLst>
                  <a:ext uri="{0D108BD9-81ED-4DB2-BD59-A6C34878D82A}">
                    <a16:rowId xmlns:a16="http://schemas.microsoft.com/office/drawing/2014/main" val="10004"/>
                  </a:ext>
                </a:extLst>
              </a:tr>
              <a:tr h="370840">
                <a:tc>
                  <a:txBody>
                    <a:bodyPr/>
                    <a:lstStyle/>
                    <a:p>
                      <a:pPr algn="ctr"/>
                      <a:r>
                        <a:rPr lang="en-US" sz="2200" dirty="0">
                          <a:latin typeface="Calibri" panose="020F0502020204030204" pitchFamily="34" charset="0"/>
                        </a:rPr>
                        <a:t>45%</a:t>
                      </a:r>
                    </a:p>
                  </a:txBody>
                  <a:tcPr anchor="ctr"/>
                </a:tc>
                <a:tc>
                  <a:txBody>
                    <a:bodyPr/>
                    <a:lstStyle/>
                    <a:p>
                      <a:pPr algn="ctr"/>
                      <a:r>
                        <a:rPr lang="en-US" sz="2200" dirty="0">
                          <a:latin typeface="Calibri" panose="020F0502020204030204" pitchFamily="34" charset="0"/>
                        </a:rPr>
                        <a:t>1.33</a:t>
                      </a:r>
                    </a:p>
                  </a:txBody>
                  <a:tcPr anchor="ctr"/>
                </a:tc>
                <a:tc>
                  <a:txBody>
                    <a:bodyPr/>
                    <a:lstStyle/>
                    <a:p>
                      <a:pPr algn="ctr"/>
                      <a:r>
                        <a:rPr lang="en-US" sz="2200" dirty="0">
                          <a:latin typeface="Calibri" panose="020F0502020204030204" pitchFamily="34" charset="0"/>
                        </a:rPr>
                        <a:t>1.20</a:t>
                      </a:r>
                    </a:p>
                  </a:txBody>
                  <a:tcPr anchor="ctr"/>
                </a:tc>
                <a:tc>
                  <a:txBody>
                    <a:bodyPr/>
                    <a:lstStyle/>
                    <a:p>
                      <a:pPr algn="ctr"/>
                      <a:r>
                        <a:rPr lang="en-US" sz="2200" dirty="0">
                          <a:latin typeface="Calibri" panose="020F0502020204030204" pitchFamily="34" charset="0"/>
                        </a:rPr>
                        <a:t>0.87</a:t>
                      </a:r>
                    </a:p>
                  </a:txBody>
                  <a:tcPr anchor="ctr"/>
                </a:tc>
                <a:extLst>
                  <a:ext uri="{0D108BD9-81ED-4DB2-BD59-A6C34878D82A}">
                    <a16:rowId xmlns:a16="http://schemas.microsoft.com/office/drawing/2014/main" val="10005"/>
                  </a:ext>
                </a:extLst>
              </a:tr>
              <a:tr h="370840">
                <a:tc>
                  <a:txBody>
                    <a:bodyPr/>
                    <a:lstStyle/>
                    <a:p>
                      <a:pPr algn="ctr"/>
                      <a:r>
                        <a:rPr lang="en-US" sz="2200" dirty="0">
                          <a:latin typeface="Calibri" panose="020F0502020204030204" pitchFamily="34" charset="0"/>
                        </a:rPr>
                        <a:t>50%</a:t>
                      </a:r>
                    </a:p>
                  </a:txBody>
                  <a:tcPr anchor="ctr"/>
                </a:tc>
                <a:tc>
                  <a:txBody>
                    <a:bodyPr/>
                    <a:lstStyle/>
                    <a:p>
                      <a:pPr algn="ctr"/>
                      <a:r>
                        <a:rPr lang="en-US" sz="2200" dirty="0">
                          <a:latin typeface="Calibri" panose="020F0502020204030204" pitchFamily="34" charset="0"/>
                        </a:rPr>
                        <a:t>1.67</a:t>
                      </a:r>
                    </a:p>
                  </a:txBody>
                  <a:tcPr anchor="ctr"/>
                </a:tc>
                <a:tc>
                  <a:txBody>
                    <a:bodyPr/>
                    <a:lstStyle/>
                    <a:p>
                      <a:pPr algn="ctr"/>
                      <a:r>
                        <a:rPr lang="en-US" sz="2200" dirty="0">
                          <a:latin typeface="Calibri" panose="020F0502020204030204" pitchFamily="34" charset="0"/>
                        </a:rPr>
                        <a:t>1.25</a:t>
                      </a:r>
                    </a:p>
                  </a:txBody>
                  <a:tcPr anchor="ctr"/>
                </a:tc>
                <a:tc>
                  <a:txBody>
                    <a:bodyPr/>
                    <a:lstStyle/>
                    <a:p>
                      <a:pPr algn="ctr"/>
                      <a:r>
                        <a:rPr lang="en-US" sz="2200" dirty="0">
                          <a:latin typeface="Calibri" panose="020F0502020204030204" pitchFamily="34" charset="0"/>
                        </a:rPr>
                        <a:t>1.03</a:t>
                      </a:r>
                    </a:p>
                  </a:txBody>
                  <a:tcPr anchor="ctr"/>
                </a:tc>
                <a:extLst>
                  <a:ext uri="{0D108BD9-81ED-4DB2-BD59-A6C34878D82A}">
                    <a16:rowId xmlns:a16="http://schemas.microsoft.com/office/drawing/2014/main" val="10006"/>
                  </a:ext>
                </a:extLst>
              </a:tr>
              <a:tr h="370840">
                <a:tc>
                  <a:txBody>
                    <a:bodyPr/>
                    <a:lstStyle/>
                    <a:p>
                      <a:pPr algn="ctr"/>
                      <a:r>
                        <a:rPr lang="en-US" sz="2200" dirty="0">
                          <a:latin typeface="Calibri" panose="020F0502020204030204" pitchFamily="34" charset="0"/>
                        </a:rPr>
                        <a:t>55%</a:t>
                      </a:r>
                    </a:p>
                  </a:txBody>
                  <a:tcPr anchor="ctr"/>
                </a:tc>
                <a:tc>
                  <a:txBody>
                    <a:bodyPr/>
                    <a:lstStyle/>
                    <a:p>
                      <a:pPr algn="ctr"/>
                      <a:r>
                        <a:rPr lang="en-US" sz="2200" dirty="0">
                          <a:latin typeface="Calibri" panose="020F0502020204030204" pitchFamily="34" charset="0"/>
                        </a:rPr>
                        <a:t>2.00</a:t>
                      </a:r>
                    </a:p>
                  </a:txBody>
                  <a:tcPr anchor="ctr"/>
                </a:tc>
                <a:tc>
                  <a:txBody>
                    <a:bodyPr/>
                    <a:lstStyle/>
                    <a:p>
                      <a:pPr algn="ctr"/>
                      <a:r>
                        <a:rPr lang="en-US" sz="2200" dirty="0">
                          <a:latin typeface="Calibri" panose="020F0502020204030204" pitchFamily="34" charset="0"/>
                        </a:rPr>
                        <a:t>1.30</a:t>
                      </a:r>
                    </a:p>
                  </a:txBody>
                  <a:tcPr anchor="ctr"/>
                </a:tc>
                <a:tc>
                  <a:txBody>
                    <a:bodyPr/>
                    <a:lstStyle/>
                    <a:p>
                      <a:pPr algn="ctr"/>
                      <a:r>
                        <a:rPr lang="en-US" sz="2200" dirty="0">
                          <a:latin typeface="Calibri" panose="020F0502020204030204" pitchFamily="34" charset="0"/>
                        </a:rPr>
                        <a:t>1.20</a:t>
                      </a:r>
                    </a:p>
                  </a:txBody>
                  <a:tcPr anchor="ctr"/>
                </a:tc>
                <a:extLst>
                  <a:ext uri="{0D108BD9-81ED-4DB2-BD59-A6C34878D82A}">
                    <a16:rowId xmlns:a16="http://schemas.microsoft.com/office/drawing/2014/main" val="10007"/>
                  </a:ext>
                </a:extLst>
              </a:tr>
              <a:tr h="370840">
                <a:tc>
                  <a:txBody>
                    <a:bodyPr/>
                    <a:lstStyle/>
                    <a:p>
                      <a:pPr algn="ctr"/>
                      <a:r>
                        <a:rPr lang="en-US" sz="2200" dirty="0">
                          <a:latin typeface="Calibri" panose="020F0502020204030204" pitchFamily="34" charset="0"/>
                        </a:rPr>
                        <a:t>60%</a:t>
                      </a:r>
                    </a:p>
                  </a:txBody>
                  <a:tcPr anchor="ctr"/>
                </a:tc>
                <a:tc>
                  <a:txBody>
                    <a:bodyPr/>
                    <a:lstStyle/>
                    <a:p>
                      <a:pPr algn="ctr"/>
                      <a:r>
                        <a:rPr lang="en-US" sz="2200" dirty="0">
                          <a:latin typeface="Calibri" panose="020F0502020204030204" pitchFamily="34" charset="0"/>
                        </a:rPr>
                        <a:t>2.33</a:t>
                      </a:r>
                    </a:p>
                  </a:txBody>
                  <a:tcPr anchor="ctr"/>
                </a:tc>
                <a:tc>
                  <a:txBody>
                    <a:bodyPr/>
                    <a:lstStyle/>
                    <a:p>
                      <a:pPr algn="ctr"/>
                      <a:r>
                        <a:rPr lang="en-US" sz="2200" dirty="0">
                          <a:latin typeface="Calibri" panose="020F0502020204030204" pitchFamily="34" charset="0"/>
                        </a:rPr>
                        <a:t>1.35</a:t>
                      </a:r>
                    </a:p>
                  </a:txBody>
                  <a:tcPr anchor="ctr"/>
                </a:tc>
                <a:tc>
                  <a:txBody>
                    <a:bodyPr/>
                    <a:lstStyle/>
                    <a:p>
                      <a:pPr algn="ctr"/>
                      <a:r>
                        <a:rPr lang="en-US" sz="2200" dirty="0">
                          <a:latin typeface="Calibri" panose="020F0502020204030204" pitchFamily="34" charset="0"/>
                        </a:rPr>
                        <a:t>1.37</a:t>
                      </a:r>
                    </a:p>
                  </a:txBody>
                  <a:tcPr anchor="ctr"/>
                </a:tc>
                <a:extLst>
                  <a:ext uri="{0D108BD9-81ED-4DB2-BD59-A6C34878D82A}">
                    <a16:rowId xmlns:a16="http://schemas.microsoft.com/office/drawing/2014/main" val="10008"/>
                  </a:ext>
                </a:extLst>
              </a:tr>
              <a:tr h="370840">
                <a:tc>
                  <a:txBody>
                    <a:bodyPr/>
                    <a:lstStyle/>
                    <a:p>
                      <a:pPr algn="ctr"/>
                      <a:r>
                        <a:rPr lang="en-US" sz="2200" dirty="0">
                          <a:latin typeface="Calibri" panose="020F0502020204030204" pitchFamily="34" charset="0"/>
                        </a:rPr>
                        <a:t>65%</a:t>
                      </a:r>
                    </a:p>
                  </a:txBody>
                  <a:tcPr anchor="ctr"/>
                </a:tc>
                <a:tc>
                  <a:txBody>
                    <a:bodyPr/>
                    <a:lstStyle/>
                    <a:p>
                      <a:pPr algn="ctr"/>
                      <a:r>
                        <a:rPr lang="en-US" sz="2200" dirty="0">
                          <a:latin typeface="Calibri" panose="020F0502020204030204" pitchFamily="34" charset="0"/>
                        </a:rPr>
                        <a:t>2.67</a:t>
                      </a:r>
                    </a:p>
                  </a:txBody>
                  <a:tcPr anchor="ctr"/>
                </a:tc>
                <a:tc>
                  <a:txBody>
                    <a:bodyPr/>
                    <a:lstStyle/>
                    <a:p>
                      <a:pPr algn="ctr"/>
                      <a:r>
                        <a:rPr lang="en-US" sz="2200" dirty="0">
                          <a:latin typeface="Calibri" panose="020F0502020204030204" pitchFamily="34" charset="0"/>
                        </a:rPr>
                        <a:t>1.40</a:t>
                      </a:r>
                    </a:p>
                  </a:txBody>
                  <a:tcPr anchor="ctr"/>
                </a:tc>
                <a:tc>
                  <a:txBody>
                    <a:bodyPr/>
                    <a:lstStyle/>
                    <a:p>
                      <a:pPr algn="ctr"/>
                      <a:r>
                        <a:rPr lang="en-US" sz="2200" dirty="0">
                          <a:latin typeface="Calibri" panose="020F0502020204030204" pitchFamily="34" charset="0"/>
                        </a:rPr>
                        <a:t>1.53</a:t>
                      </a:r>
                    </a:p>
                  </a:txBody>
                  <a:tcPr anchor="ctr"/>
                </a:tc>
                <a:extLst>
                  <a:ext uri="{0D108BD9-81ED-4DB2-BD59-A6C34878D82A}">
                    <a16:rowId xmlns:a16="http://schemas.microsoft.com/office/drawing/2014/main" val="10009"/>
                  </a:ext>
                </a:extLst>
              </a:tr>
            </a:tbl>
          </a:graphicData>
        </a:graphic>
      </p:graphicFrame>
      <p:sp>
        <p:nvSpPr>
          <p:cNvPr id="3" name="Rectangle 2"/>
          <p:cNvSpPr/>
          <p:nvPr/>
        </p:nvSpPr>
        <p:spPr>
          <a:xfrm>
            <a:off x="3222142" y="1294544"/>
            <a:ext cx="5573016" cy="5067214"/>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957011"/>
      </p:ext>
    </p:extLst>
  </p:cSld>
  <p:clrMapOvr>
    <a:masterClrMapping/>
  </p:clrMapOvr>
  <mc:AlternateContent xmlns:mc="http://schemas.openxmlformats.org/markup-compatibility/2006" xmlns:p14="http://schemas.microsoft.com/office/powerpoint/2010/main">
    <mc:Choice Requires="p14">
      <p:transition spd="slow" p14:dur="2000" advTm="14661"/>
    </mc:Choice>
    <mc:Fallback xmlns="">
      <p:transition spd="slow" advTm="1466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One-Way Sensitivity Analysis</a:t>
            </a:r>
          </a:p>
        </p:txBody>
      </p:sp>
      <p:graphicFrame>
        <p:nvGraphicFramePr>
          <p:cNvPr id="4" name="Table 3"/>
          <p:cNvGraphicFramePr>
            <a:graphicFrameLocks noGrp="1"/>
          </p:cNvGraphicFramePr>
          <p:nvPr>
            <p:extLst>
              <p:ext uri="{D42A27DB-BD31-4B8C-83A1-F6EECF244321}">
                <p14:modId xmlns:p14="http://schemas.microsoft.com/office/powerpoint/2010/main" val="1959365342"/>
              </p:ext>
            </p:extLst>
          </p:nvPr>
        </p:nvGraphicFramePr>
        <p:xfrm>
          <a:off x="1034709" y="1397000"/>
          <a:ext cx="7448550" cy="4724400"/>
        </p:xfrm>
        <a:graphic>
          <a:graphicData uri="http://schemas.openxmlformats.org/drawingml/2006/table">
            <a:tbl>
              <a:tblPr firstRow="1" bandRow="1">
                <a:tableStyleId>{5C22544A-7EE6-4342-B048-85BDC9FD1C3A}</a:tableStyleId>
              </a:tblPr>
              <a:tblGrid>
                <a:gridCol w="219075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548640">
                <a:tc rowSpan="2">
                  <a:txBody>
                    <a:bodyPr/>
                    <a:lstStyle/>
                    <a:p>
                      <a:pPr algn="ctr"/>
                      <a:r>
                        <a:rPr lang="en-US" sz="2200" i="0" dirty="0">
                          <a:latin typeface="Calibri" panose="020F0502020204030204" pitchFamily="34" charset="0"/>
                        </a:rPr>
                        <a:t>Probability of early detection (Primary care)</a:t>
                      </a:r>
                      <a:endParaRPr lang="en-US" sz="2200" i="1" baseline="-25000" dirty="0">
                        <a:latin typeface="Calibri" panose="020F0502020204030204" pitchFamily="34" charset="0"/>
                      </a:endParaRPr>
                    </a:p>
                  </a:txBody>
                  <a:tcPr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dirty="0">
                          <a:latin typeface="Calibri" panose="020F0502020204030204" pitchFamily="34" charset="0"/>
                        </a:rPr>
                        <a:t>Life Expectancy</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200" dirty="0">
                        <a:latin typeface="Calibri" panose="020F0502020204030204" pitchFamily="34" charset="0"/>
                      </a:endParaRPr>
                    </a:p>
                  </a:txBody>
                  <a:tcPr anchor="ctr"/>
                </a:tc>
                <a:tc hMerge="1">
                  <a:txBody>
                    <a:bodyPr/>
                    <a:lstStyle/>
                    <a:p>
                      <a:pPr algn="ctr"/>
                      <a:endParaRPr lang="en-US" sz="2200" dirty="0">
                        <a:latin typeface="Calibri" panose="020F0502020204030204" pitchFamily="34" charset="0"/>
                      </a:endParaRPr>
                    </a:p>
                  </a:txBody>
                  <a:tcPr anchor="ctr"/>
                </a:tc>
                <a:extLst>
                  <a:ext uri="{0D108BD9-81ED-4DB2-BD59-A6C34878D82A}">
                    <a16:rowId xmlns:a16="http://schemas.microsoft.com/office/drawing/2014/main" val="10000"/>
                  </a:ext>
                </a:extLst>
              </a:tr>
              <a:tr h="548640">
                <a:tc vMerge="1">
                  <a:txBody>
                    <a:bodyPr/>
                    <a:lstStyle/>
                    <a:p>
                      <a:endParaRPr lang="en-US"/>
                    </a:p>
                  </a:txBody>
                  <a:tcPr/>
                </a:tc>
                <a:tc>
                  <a:txBody>
                    <a:bodyPr/>
                    <a:lstStyle/>
                    <a:p>
                      <a:pPr algn="ctr"/>
                      <a:r>
                        <a:rPr lang="en-US" sz="2200" b="1" dirty="0">
                          <a:solidFill>
                            <a:schemeClr val="bg1"/>
                          </a:solidFill>
                          <a:latin typeface="Calibri" panose="020F0502020204030204" pitchFamily="34" charset="0"/>
                        </a:rPr>
                        <a:t>Routine practice</a:t>
                      </a:r>
                    </a:p>
                  </a:txBody>
                  <a:tcPr anchor="ctr">
                    <a:solidFill>
                      <a:schemeClr val="accent1"/>
                    </a:solidFill>
                  </a:tcPr>
                </a:tc>
                <a:tc>
                  <a:txBody>
                    <a:bodyPr/>
                    <a:lstStyle/>
                    <a:p>
                      <a:pPr algn="ctr"/>
                      <a:r>
                        <a:rPr lang="en-US" sz="2200" b="1" dirty="0">
                          <a:solidFill>
                            <a:schemeClr val="bg1"/>
                          </a:solidFill>
                          <a:latin typeface="Calibri" panose="020F0502020204030204" pitchFamily="34" charset="0"/>
                        </a:rPr>
                        <a:t>Primary Care</a:t>
                      </a:r>
                    </a:p>
                  </a:txBody>
                  <a:tcPr anchor="ctr">
                    <a:solidFill>
                      <a:schemeClr val="accent1"/>
                    </a:solidFill>
                  </a:tcPr>
                </a:tc>
                <a:tc>
                  <a:txBody>
                    <a:bodyPr/>
                    <a:lstStyle/>
                    <a:p>
                      <a:pPr algn="ctr"/>
                      <a:r>
                        <a:rPr lang="en-US" sz="2200" b="1" dirty="0">
                          <a:solidFill>
                            <a:schemeClr val="bg1"/>
                          </a:solidFill>
                          <a:latin typeface="Calibri" panose="020F0502020204030204" pitchFamily="34" charset="0"/>
                        </a:rPr>
                        <a:t>Hospital Care</a:t>
                      </a:r>
                    </a:p>
                  </a:txBody>
                  <a:tcPr anchor="ctr">
                    <a:solidFill>
                      <a:schemeClr val="accent1"/>
                    </a:solidFill>
                  </a:tcPr>
                </a:tc>
                <a:extLst>
                  <a:ext uri="{0D108BD9-81ED-4DB2-BD59-A6C34878D82A}">
                    <a16:rowId xmlns:a16="http://schemas.microsoft.com/office/drawing/2014/main" val="10001"/>
                  </a:ext>
                </a:extLst>
              </a:tr>
              <a:tr h="370840">
                <a:tc>
                  <a:txBody>
                    <a:bodyPr/>
                    <a:lstStyle/>
                    <a:p>
                      <a:pPr algn="ctr"/>
                      <a:r>
                        <a:rPr lang="en-US" sz="2200" dirty="0">
                          <a:latin typeface="Calibri" panose="020F0502020204030204" pitchFamily="34" charset="0"/>
                        </a:rPr>
                        <a:t>30%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3.1</a:t>
                      </a:r>
                    </a:p>
                  </a:txBody>
                  <a:tcPr anchor="ctr"/>
                </a:tc>
                <a:tc>
                  <a:txBody>
                    <a:bodyPr/>
                    <a:lstStyle/>
                    <a:p>
                      <a:pPr algn="ctr"/>
                      <a:r>
                        <a:rPr lang="en-US" sz="2200" dirty="0">
                          <a:latin typeface="Calibri" panose="020F0502020204030204" pitchFamily="34" charset="0"/>
                        </a:rPr>
                        <a:t>2.8</a:t>
                      </a:r>
                    </a:p>
                  </a:txBody>
                  <a:tcPr anchor="ctr"/>
                </a:tc>
                <a:tc>
                  <a:txBody>
                    <a:bodyPr/>
                    <a:lstStyle/>
                    <a:p>
                      <a:pPr algn="ctr"/>
                      <a:r>
                        <a:rPr kumimoji="0" lang="en-US" sz="2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3.7</a:t>
                      </a:r>
                      <a:endParaRPr lang="en-US" sz="2200" dirty="0">
                        <a:latin typeface="Calibri" panose="020F0502020204030204" pitchFamily="34" charset="0"/>
                      </a:endParaRPr>
                    </a:p>
                  </a:txBody>
                  <a:tcPr anchor="ctr"/>
                </a:tc>
                <a:extLst>
                  <a:ext uri="{0D108BD9-81ED-4DB2-BD59-A6C34878D82A}">
                    <a16:rowId xmlns:a16="http://schemas.microsoft.com/office/drawing/2014/main" val="10002"/>
                  </a:ext>
                </a:extLst>
              </a:tr>
              <a:tr h="370840">
                <a:tc>
                  <a:txBody>
                    <a:bodyPr/>
                    <a:lstStyle/>
                    <a:p>
                      <a:pPr algn="ctr"/>
                      <a:r>
                        <a:rPr lang="en-US" sz="2200" dirty="0">
                          <a:latin typeface="Calibri" panose="020F0502020204030204" pitchFamily="34" charset="0"/>
                        </a:rPr>
                        <a:t>35%</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3.1</a:t>
                      </a:r>
                      <a:endPar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txBody>
                  <a:tcPr anchor="ctr"/>
                </a:tc>
                <a:tc>
                  <a:txBody>
                    <a:bodyPr/>
                    <a:lstStyle/>
                    <a:p>
                      <a:pPr algn="ctr"/>
                      <a:r>
                        <a:rPr lang="en-US" sz="2200" dirty="0">
                          <a:latin typeface="Calibri" panose="020F0502020204030204" pitchFamily="34" charset="0"/>
                        </a:rPr>
                        <a:t>3.1</a:t>
                      </a:r>
                    </a:p>
                  </a:txBody>
                  <a:tcPr anchor="ctr"/>
                </a:tc>
                <a:tc>
                  <a:txBody>
                    <a:bodyPr/>
                    <a:lstStyle/>
                    <a:p>
                      <a:pPr algn="ctr"/>
                      <a:r>
                        <a:rPr kumimoji="0" lang="en-US" sz="2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3.7</a:t>
                      </a:r>
                      <a:endParaRPr lang="en-US" sz="2200" dirty="0">
                        <a:latin typeface="Calibri" panose="020F0502020204030204" pitchFamily="34" charset="0"/>
                      </a:endParaRPr>
                    </a:p>
                  </a:txBody>
                  <a:tcPr anchor="ctr"/>
                </a:tc>
                <a:extLst>
                  <a:ext uri="{0D108BD9-81ED-4DB2-BD59-A6C34878D82A}">
                    <a16:rowId xmlns:a16="http://schemas.microsoft.com/office/drawing/2014/main" val="10003"/>
                  </a:ext>
                </a:extLst>
              </a:tr>
              <a:tr h="370840">
                <a:tc>
                  <a:txBody>
                    <a:bodyPr/>
                    <a:lstStyle/>
                    <a:p>
                      <a:pPr algn="ctr"/>
                      <a:r>
                        <a:rPr lang="en-US" sz="2200" dirty="0">
                          <a:latin typeface="Calibri" panose="020F0502020204030204" pitchFamily="34" charset="0"/>
                        </a:rPr>
                        <a:t>40%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3.1</a:t>
                      </a:r>
                      <a:endPar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txBody>
                  <a:tcPr anchor="ctr"/>
                </a:tc>
                <a:tc>
                  <a:txBody>
                    <a:bodyPr/>
                    <a:lstStyle/>
                    <a:p>
                      <a:pPr algn="ctr"/>
                      <a:r>
                        <a:rPr lang="en-US" sz="2200" dirty="0">
                          <a:latin typeface="Calibri" panose="020F0502020204030204" pitchFamily="34" charset="0"/>
                        </a:rPr>
                        <a:t>3.4</a:t>
                      </a:r>
                    </a:p>
                  </a:txBody>
                  <a:tcPr anchor="ctr"/>
                </a:tc>
                <a:tc>
                  <a:txBody>
                    <a:bodyPr/>
                    <a:lstStyle/>
                    <a:p>
                      <a:pPr algn="ctr"/>
                      <a:r>
                        <a:rPr kumimoji="0" lang="en-US" sz="2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3.7</a:t>
                      </a:r>
                      <a:endParaRPr lang="en-US" sz="2200" dirty="0">
                        <a:latin typeface="Calibri" panose="020F0502020204030204" pitchFamily="34" charset="0"/>
                      </a:endParaRPr>
                    </a:p>
                  </a:txBody>
                  <a:tcPr anchor="ctr"/>
                </a:tc>
                <a:extLst>
                  <a:ext uri="{0D108BD9-81ED-4DB2-BD59-A6C34878D82A}">
                    <a16:rowId xmlns:a16="http://schemas.microsoft.com/office/drawing/2014/main" val="10004"/>
                  </a:ext>
                </a:extLst>
              </a:tr>
              <a:tr h="370840">
                <a:tc>
                  <a:txBody>
                    <a:bodyPr/>
                    <a:lstStyle/>
                    <a:p>
                      <a:pPr algn="ctr"/>
                      <a:r>
                        <a:rPr lang="en-US" sz="2200" dirty="0">
                          <a:latin typeface="Calibri" panose="020F0502020204030204" pitchFamily="34" charset="0"/>
                        </a:rPr>
                        <a:t>45%</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3.1</a:t>
                      </a:r>
                      <a:endPar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txBody>
                  <a:tcPr anchor="ctr"/>
                </a:tc>
                <a:tc>
                  <a:txBody>
                    <a:bodyPr/>
                    <a:lstStyle/>
                    <a:p>
                      <a:pPr algn="ctr"/>
                      <a:r>
                        <a:rPr lang="en-US" sz="2200" dirty="0">
                          <a:latin typeface="Calibri" panose="020F0502020204030204" pitchFamily="34" charset="0"/>
                        </a:rPr>
                        <a:t>3.7</a:t>
                      </a:r>
                    </a:p>
                  </a:txBody>
                  <a:tcPr anchor="ctr"/>
                </a:tc>
                <a:tc>
                  <a:txBody>
                    <a:bodyPr/>
                    <a:lstStyle/>
                    <a:p>
                      <a:pPr algn="ctr"/>
                      <a:r>
                        <a:rPr kumimoji="0" lang="en-US" sz="2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3.7</a:t>
                      </a:r>
                      <a:endParaRPr lang="en-US" sz="2200" dirty="0">
                        <a:latin typeface="Calibri" panose="020F0502020204030204" pitchFamily="34" charset="0"/>
                      </a:endParaRPr>
                    </a:p>
                  </a:txBody>
                  <a:tcPr anchor="ctr"/>
                </a:tc>
                <a:extLst>
                  <a:ext uri="{0D108BD9-81ED-4DB2-BD59-A6C34878D82A}">
                    <a16:rowId xmlns:a16="http://schemas.microsoft.com/office/drawing/2014/main" val="10005"/>
                  </a:ext>
                </a:extLst>
              </a:tr>
              <a:tr h="370840">
                <a:tc>
                  <a:txBody>
                    <a:bodyPr/>
                    <a:lstStyle/>
                    <a:p>
                      <a:pPr algn="ctr"/>
                      <a:r>
                        <a:rPr lang="en-US" sz="2200" dirty="0">
                          <a:latin typeface="Calibri" panose="020F0502020204030204" pitchFamily="34" charset="0"/>
                        </a:rPr>
                        <a:t>50%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3.1</a:t>
                      </a:r>
                    </a:p>
                  </a:txBody>
                  <a:tcPr anchor="ctr"/>
                </a:tc>
                <a:tc>
                  <a:txBody>
                    <a:bodyPr/>
                    <a:lstStyle/>
                    <a:p>
                      <a:pPr algn="ctr"/>
                      <a:r>
                        <a:rPr lang="en-US" sz="2200" dirty="0">
                          <a:latin typeface="Calibri" panose="020F0502020204030204" pitchFamily="34" charset="0"/>
                        </a:rPr>
                        <a:t>4.0</a:t>
                      </a:r>
                    </a:p>
                  </a:txBody>
                  <a:tcPr anchor="ctr"/>
                </a:tc>
                <a:tc>
                  <a:txBody>
                    <a:bodyPr/>
                    <a:lstStyle/>
                    <a:p>
                      <a:pPr algn="ctr"/>
                      <a:r>
                        <a:rPr kumimoji="0" lang="en-US" sz="2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3.7</a:t>
                      </a:r>
                      <a:endParaRPr lang="en-US" sz="2200" dirty="0">
                        <a:latin typeface="Calibri" panose="020F0502020204030204" pitchFamily="34" charset="0"/>
                      </a:endParaRPr>
                    </a:p>
                  </a:txBody>
                  <a:tcPr anchor="ctr"/>
                </a:tc>
                <a:extLst>
                  <a:ext uri="{0D108BD9-81ED-4DB2-BD59-A6C34878D82A}">
                    <a16:rowId xmlns:a16="http://schemas.microsoft.com/office/drawing/2014/main" val="10006"/>
                  </a:ext>
                </a:extLst>
              </a:tr>
              <a:tr h="370840">
                <a:tc>
                  <a:txBody>
                    <a:bodyPr/>
                    <a:lstStyle/>
                    <a:p>
                      <a:pPr algn="ctr"/>
                      <a:r>
                        <a:rPr lang="en-US" sz="2200" dirty="0">
                          <a:latin typeface="Calibri" panose="020F0502020204030204" pitchFamily="34" charset="0"/>
                        </a:rPr>
                        <a:t>55%</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3.1</a:t>
                      </a:r>
                      <a:endPar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txBody>
                  <a:tcPr anchor="ctr"/>
                </a:tc>
                <a:tc>
                  <a:txBody>
                    <a:bodyPr/>
                    <a:lstStyle/>
                    <a:p>
                      <a:pPr algn="ctr"/>
                      <a:r>
                        <a:rPr lang="en-US" sz="2200" dirty="0">
                          <a:latin typeface="Calibri" panose="020F0502020204030204" pitchFamily="34" charset="0"/>
                        </a:rPr>
                        <a:t>4.3</a:t>
                      </a:r>
                    </a:p>
                  </a:txBody>
                  <a:tcPr anchor="ctr"/>
                </a:tc>
                <a:tc>
                  <a:txBody>
                    <a:bodyPr/>
                    <a:lstStyle/>
                    <a:p>
                      <a:pPr algn="ctr"/>
                      <a:r>
                        <a:rPr kumimoji="0" lang="en-US" sz="2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3.7</a:t>
                      </a:r>
                      <a:endParaRPr lang="en-US" sz="2200" dirty="0">
                        <a:latin typeface="Calibri" panose="020F0502020204030204" pitchFamily="34" charset="0"/>
                      </a:endParaRPr>
                    </a:p>
                  </a:txBody>
                  <a:tcPr anchor="ctr"/>
                </a:tc>
                <a:extLst>
                  <a:ext uri="{0D108BD9-81ED-4DB2-BD59-A6C34878D82A}">
                    <a16:rowId xmlns:a16="http://schemas.microsoft.com/office/drawing/2014/main" val="10007"/>
                  </a:ext>
                </a:extLst>
              </a:tr>
              <a:tr h="370840">
                <a:tc>
                  <a:txBody>
                    <a:bodyPr/>
                    <a:lstStyle/>
                    <a:p>
                      <a:pPr algn="ctr"/>
                      <a:r>
                        <a:rPr lang="en-US" sz="2200" dirty="0">
                          <a:latin typeface="Calibri" panose="020F0502020204030204" pitchFamily="34" charset="0"/>
                        </a:rPr>
                        <a:t>60%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3.1</a:t>
                      </a:r>
                      <a:endPar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txBody>
                  <a:tcPr anchor="ctr"/>
                </a:tc>
                <a:tc>
                  <a:txBody>
                    <a:bodyPr/>
                    <a:lstStyle/>
                    <a:p>
                      <a:pPr algn="ctr"/>
                      <a:r>
                        <a:rPr lang="en-US" sz="2200" dirty="0">
                          <a:latin typeface="Calibri" panose="020F0502020204030204" pitchFamily="34" charset="0"/>
                        </a:rPr>
                        <a:t>4.6</a:t>
                      </a:r>
                    </a:p>
                  </a:txBody>
                  <a:tcPr anchor="ctr"/>
                </a:tc>
                <a:tc>
                  <a:txBody>
                    <a:bodyPr/>
                    <a:lstStyle/>
                    <a:p>
                      <a:pPr algn="ctr"/>
                      <a:r>
                        <a:rPr kumimoji="0" lang="en-US" sz="2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3.7</a:t>
                      </a:r>
                      <a:endParaRPr lang="en-US" sz="2200" dirty="0">
                        <a:latin typeface="Calibri" panose="020F0502020204030204" pitchFamily="34" charset="0"/>
                      </a:endParaRPr>
                    </a:p>
                  </a:txBody>
                  <a:tcPr anchor="ctr"/>
                </a:tc>
                <a:extLst>
                  <a:ext uri="{0D108BD9-81ED-4DB2-BD59-A6C34878D82A}">
                    <a16:rowId xmlns:a16="http://schemas.microsoft.com/office/drawing/2014/main" val="10008"/>
                  </a:ext>
                </a:extLst>
              </a:tr>
              <a:tr h="370840">
                <a:tc>
                  <a:txBody>
                    <a:bodyPr/>
                    <a:lstStyle/>
                    <a:p>
                      <a:pPr algn="ctr"/>
                      <a:r>
                        <a:rPr lang="en-US" sz="2200" dirty="0">
                          <a:latin typeface="Calibri" panose="020F0502020204030204" pitchFamily="34" charset="0"/>
                        </a:rPr>
                        <a:t>65%</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3.1</a:t>
                      </a:r>
                    </a:p>
                  </a:txBody>
                  <a:tcPr anchor="ctr"/>
                </a:tc>
                <a:tc>
                  <a:txBody>
                    <a:bodyPr/>
                    <a:lstStyle/>
                    <a:p>
                      <a:pPr algn="ctr"/>
                      <a:r>
                        <a:rPr lang="en-US" sz="2200" dirty="0">
                          <a:latin typeface="Calibri" panose="020F0502020204030204" pitchFamily="34" charset="0"/>
                        </a:rPr>
                        <a:t>4.9</a:t>
                      </a:r>
                    </a:p>
                  </a:txBody>
                  <a:tcPr anchor="ctr"/>
                </a:tc>
                <a:tc>
                  <a:txBody>
                    <a:bodyPr/>
                    <a:lstStyle/>
                    <a:p>
                      <a:pPr algn="ctr"/>
                      <a:r>
                        <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3.7</a:t>
                      </a:r>
                      <a:endParaRPr lang="en-US" sz="2200" dirty="0">
                        <a:latin typeface="Calibri" panose="020F0502020204030204" pitchFamily="34" charset="0"/>
                      </a:endParaRPr>
                    </a:p>
                  </a:txBody>
                  <a:tcPr anchor="ctr"/>
                </a:tc>
                <a:extLst>
                  <a:ext uri="{0D108BD9-81ED-4DB2-BD59-A6C34878D82A}">
                    <a16:rowId xmlns:a16="http://schemas.microsoft.com/office/drawing/2014/main" val="10009"/>
                  </a:ext>
                </a:extLst>
              </a:tr>
            </a:tbl>
          </a:graphicData>
        </a:graphic>
      </p:graphicFrame>
      <p:sp>
        <p:nvSpPr>
          <p:cNvPr id="5" name="Rectangle 4"/>
          <p:cNvSpPr/>
          <p:nvPr/>
        </p:nvSpPr>
        <p:spPr>
          <a:xfrm>
            <a:off x="6711609" y="2695575"/>
            <a:ext cx="1733550" cy="381000"/>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711609" y="3124200"/>
            <a:ext cx="1733550" cy="381000"/>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11609" y="3562350"/>
            <a:ext cx="1733550" cy="381000"/>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711609" y="3981450"/>
            <a:ext cx="1733550" cy="381000"/>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997109" y="4427904"/>
            <a:ext cx="1733550" cy="381000"/>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97109" y="4872404"/>
            <a:ext cx="1733550" cy="381000"/>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997109" y="5276850"/>
            <a:ext cx="1733550" cy="381000"/>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997109" y="5676900"/>
            <a:ext cx="1733550" cy="381000"/>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114789309"/>
      </p:ext>
    </p:extLst>
  </p:cSld>
  <p:clrMapOvr>
    <a:masterClrMapping/>
  </p:clrMapOvr>
  <mc:AlternateContent xmlns:mc="http://schemas.openxmlformats.org/markup-compatibility/2006" xmlns:p14="http://schemas.microsoft.com/office/powerpoint/2010/main">
    <mc:Choice Requires="p14">
      <p:transition spd="slow" p14:dur="2000" advTm="58240"/>
    </mc:Choice>
    <mc:Fallback xmlns="">
      <p:transition spd="slow" advTm="5824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One-Way Sensitivity Analysis</a:t>
            </a:r>
          </a:p>
        </p:txBody>
      </p:sp>
      <p:sp>
        <p:nvSpPr>
          <p:cNvPr id="3" name="Content Placeholder 2"/>
          <p:cNvSpPr>
            <a:spLocks noGrp="1"/>
          </p:cNvSpPr>
          <p:nvPr>
            <p:ph idx="1"/>
          </p:nvPr>
        </p:nvSpPr>
        <p:spPr>
          <a:xfrm>
            <a:off x="1004364" y="1417638"/>
            <a:ext cx="8080147" cy="4983162"/>
          </a:xfrm>
        </p:spPr>
        <p:txBody>
          <a:bodyPr/>
          <a:lstStyle/>
          <a:p>
            <a:r>
              <a:rPr lang="en-US" dirty="0"/>
              <a:t>Systematically vary a single parameter over range of uncertainty, keeping all others fixed</a:t>
            </a:r>
          </a:p>
          <a:p>
            <a:pPr marL="0" indent="0">
              <a:buNone/>
            </a:pPr>
            <a:r>
              <a:rPr lang="en-US" sz="2400" dirty="0"/>
              <a:t>    </a:t>
            </a:r>
            <a:r>
              <a:rPr lang="en-US" sz="2400" dirty="0" err="1"/>
              <a:t>p.PCed</a:t>
            </a:r>
            <a:r>
              <a:rPr lang="en-US" sz="2400" i="1" baseline="-25000" dirty="0">
                <a:latin typeface="Cambria" pitchFamily="18" charset="0"/>
              </a:rPr>
              <a:t> </a:t>
            </a:r>
            <a:r>
              <a:rPr lang="en-US" sz="2400" dirty="0">
                <a:latin typeface="Cambria" pitchFamily="18" charset="0"/>
              </a:rPr>
              <a:t>= 30%, </a:t>
            </a:r>
            <a:r>
              <a:rPr lang="en-US" sz="2400" dirty="0" err="1"/>
              <a:t>p.PCed</a:t>
            </a:r>
            <a:r>
              <a:rPr lang="en-US" sz="2400" dirty="0"/>
              <a:t> </a:t>
            </a:r>
            <a:r>
              <a:rPr lang="en-US" sz="2400" dirty="0">
                <a:latin typeface="Cambria" pitchFamily="18" charset="0"/>
              </a:rPr>
              <a:t>= 40%, </a:t>
            </a:r>
            <a:r>
              <a:rPr lang="en-US" sz="2400" dirty="0" err="1"/>
              <a:t>p.PCed</a:t>
            </a:r>
            <a:r>
              <a:rPr lang="en-US" sz="2400" i="1" baseline="-25000" dirty="0">
                <a:latin typeface="Cambria" pitchFamily="18" charset="0"/>
              </a:rPr>
              <a:t> </a:t>
            </a:r>
            <a:r>
              <a:rPr lang="en-US" sz="2400" dirty="0">
                <a:latin typeface="Cambria" pitchFamily="18" charset="0"/>
              </a:rPr>
              <a:t>= 50%</a:t>
            </a:r>
            <a:r>
              <a:rPr lang="en-US" sz="2400" dirty="0"/>
              <a:t>, </a:t>
            </a:r>
            <a:r>
              <a:rPr lang="en-US" sz="2400" dirty="0" err="1"/>
              <a:t>etc</a:t>
            </a:r>
            <a:r>
              <a:rPr lang="en-US" sz="2400" dirty="0"/>
              <a:t>…</a:t>
            </a:r>
          </a:p>
          <a:p>
            <a:r>
              <a:rPr lang="en-US" dirty="0"/>
              <a:t>For each parameter value, calculate the expected outcomes under each strategy</a:t>
            </a:r>
          </a:p>
          <a:p>
            <a:r>
              <a:rPr lang="en-US" dirty="0"/>
              <a:t>Identify which strategy is preferred</a:t>
            </a:r>
          </a:p>
          <a:p>
            <a:endParaRPr lang="en-US" dirty="0"/>
          </a:p>
        </p:txBody>
      </p:sp>
      <p:sp>
        <p:nvSpPr>
          <p:cNvPr id="5" name="Rectangle 4"/>
          <p:cNvSpPr/>
          <p:nvPr/>
        </p:nvSpPr>
        <p:spPr>
          <a:xfrm>
            <a:off x="2788274" y="4861214"/>
            <a:ext cx="2749488" cy="512618"/>
          </a:xfrm>
          <a:prstGeom prst="rect">
            <a:avLst/>
          </a:prstGeom>
          <a:pattFill prst="zigZag">
            <a:fgClr>
              <a:srgbClr val="00B050"/>
            </a:fgClr>
            <a:bgClr>
              <a:schemeClr val="bg1"/>
            </a:bgClr>
          </a:patt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558180" y="4861214"/>
            <a:ext cx="914400" cy="512618"/>
          </a:xfrm>
          <a:prstGeom prst="rect">
            <a:avLst/>
          </a:prstGeom>
          <a:pattFill prst="wd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710198" y="5880370"/>
            <a:ext cx="1939057" cy="430887"/>
          </a:xfrm>
          <a:prstGeom prst="rect">
            <a:avLst/>
          </a:prstGeom>
          <a:noFill/>
        </p:spPr>
        <p:txBody>
          <a:bodyPr wrap="none" rtlCol="0">
            <a:spAutoFit/>
          </a:bodyPr>
          <a:lstStyle/>
          <a:p>
            <a:pPr algn="ctr"/>
            <a:r>
              <a:rPr lang="en-US" sz="2200" dirty="0">
                <a:latin typeface="Calibri" panose="020F0502020204030204" pitchFamily="34" charset="0"/>
              </a:rPr>
              <a:t>Life Expectancy</a:t>
            </a:r>
          </a:p>
        </p:txBody>
      </p:sp>
      <p:grpSp>
        <p:nvGrpSpPr>
          <p:cNvPr id="15" name="Group 14"/>
          <p:cNvGrpSpPr/>
          <p:nvPr/>
        </p:nvGrpSpPr>
        <p:grpSpPr>
          <a:xfrm>
            <a:off x="2335880" y="5475664"/>
            <a:ext cx="4488767" cy="659785"/>
            <a:chOff x="2171947" y="5475663"/>
            <a:chExt cx="4488767" cy="659785"/>
          </a:xfrm>
        </p:grpSpPr>
        <p:grpSp>
          <p:nvGrpSpPr>
            <p:cNvPr id="12" name="Group 11"/>
            <p:cNvGrpSpPr/>
            <p:nvPr/>
          </p:nvGrpSpPr>
          <p:grpSpPr>
            <a:xfrm>
              <a:off x="2624342" y="5475663"/>
              <a:ext cx="3680660" cy="274320"/>
              <a:chOff x="2624342" y="5475663"/>
              <a:chExt cx="3680660" cy="274320"/>
            </a:xfrm>
          </p:grpSpPr>
          <p:cxnSp>
            <p:nvCxnSpPr>
              <p:cNvPr id="8" name="Straight Connector 7"/>
              <p:cNvCxnSpPr/>
              <p:nvPr/>
            </p:nvCxnSpPr>
            <p:spPr>
              <a:xfrm>
                <a:off x="2624342" y="5612823"/>
                <a:ext cx="3657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167842" y="5612823"/>
                <a:ext cx="27432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487182" y="5612823"/>
                <a:ext cx="27432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2171947" y="5673783"/>
              <a:ext cx="715260" cy="461665"/>
            </a:xfrm>
            <a:prstGeom prst="rect">
              <a:avLst/>
            </a:prstGeom>
            <a:noFill/>
          </p:spPr>
          <p:txBody>
            <a:bodyPr wrap="none" rtlCol="0">
              <a:spAutoFit/>
            </a:bodyPr>
            <a:lstStyle/>
            <a:p>
              <a:r>
                <a:rPr lang="en-US" sz="2400" dirty="0">
                  <a:latin typeface="Calibri" panose="020F0502020204030204" pitchFamily="34" charset="0"/>
                </a:rPr>
                <a:t>30%</a:t>
              </a:r>
            </a:p>
          </p:txBody>
        </p:sp>
        <p:sp>
          <p:nvSpPr>
            <p:cNvPr id="14" name="TextBox 13"/>
            <p:cNvSpPr txBox="1"/>
            <p:nvPr/>
          </p:nvSpPr>
          <p:spPr>
            <a:xfrm>
              <a:off x="5945454" y="5673783"/>
              <a:ext cx="715260" cy="461665"/>
            </a:xfrm>
            <a:prstGeom prst="rect">
              <a:avLst/>
            </a:prstGeom>
            <a:noFill/>
          </p:spPr>
          <p:txBody>
            <a:bodyPr wrap="none" rtlCol="0">
              <a:spAutoFit/>
            </a:bodyPr>
            <a:lstStyle/>
            <a:p>
              <a:r>
                <a:rPr lang="en-US" sz="2400" dirty="0">
                  <a:latin typeface="Calibri" panose="020F0502020204030204" pitchFamily="34" charset="0"/>
                </a:rPr>
                <a:t>65%</a:t>
              </a:r>
            </a:p>
          </p:txBody>
        </p:sp>
      </p:grpSp>
      <p:grpSp>
        <p:nvGrpSpPr>
          <p:cNvPr id="16" name="Group 15"/>
          <p:cNvGrpSpPr/>
          <p:nvPr/>
        </p:nvGrpSpPr>
        <p:grpSpPr>
          <a:xfrm>
            <a:off x="1232528" y="4259702"/>
            <a:ext cx="1978154" cy="823124"/>
            <a:chOff x="866849" y="4753406"/>
            <a:chExt cx="2231266" cy="823124"/>
          </a:xfrm>
        </p:grpSpPr>
        <p:sp>
          <p:nvSpPr>
            <p:cNvPr id="17" name="TextBox 16"/>
            <p:cNvSpPr txBox="1"/>
            <p:nvPr/>
          </p:nvSpPr>
          <p:spPr>
            <a:xfrm>
              <a:off x="866849" y="4753406"/>
              <a:ext cx="2231266" cy="430887"/>
            </a:xfrm>
            <a:prstGeom prst="rect">
              <a:avLst/>
            </a:prstGeom>
            <a:noFill/>
          </p:spPr>
          <p:txBody>
            <a:bodyPr wrap="square" rtlCol="0">
              <a:spAutoFit/>
            </a:bodyPr>
            <a:lstStyle/>
            <a:p>
              <a:r>
                <a:rPr lang="en-US" sz="2200" dirty="0">
                  <a:latin typeface="Constantia"/>
                  <a:cs typeface="Constantia"/>
                </a:rPr>
                <a:t>‘Hospital Care’</a:t>
              </a:r>
            </a:p>
          </p:txBody>
        </p:sp>
        <p:cxnSp>
          <p:nvCxnSpPr>
            <p:cNvPr id="18" name="Straight Arrow Connector 17"/>
            <p:cNvCxnSpPr>
              <a:cxnSpLocks/>
              <a:stCxn id="17" idx="2"/>
            </p:cNvCxnSpPr>
            <p:nvPr/>
          </p:nvCxnSpPr>
          <p:spPr>
            <a:xfrm>
              <a:off x="1982482" y="5184293"/>
              <a:ext cx="629814" cy="392237"/>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6534274" y="4240378"/>
            <a:ext cx="1879355" cy="822849"/>
            <a:chOff x="1220480" y="4772456"/>
            <a:chExt cx="1879355" cy="822849"/>
          </a:xfrm>
        </p:grpSpPr>
        <p:sp>
          <p:nvSpPr>
            <p:cNvPr id="24" name="TextBox 23"/>
            <p:cNvSpPr txBox="1"/>
            <p:nvPr/>
          </p:nvSpPr>
          <p:spPr>
            <a:xfrm>
              <a:off x="1220480" y="4772456"/>
              <a:ext cx="1879355" cy="430887"/>
            </a:xfrm>
            <a:prstGeom prst="rect">
              <a:avLst/>
            </a:prstGeom>
            <a:noFill/>
          </p:spPr>
          <p:txBody>
            <a:bodyPr wrap="square" rtlCol="0">
              <a:spAutoFit/>
            </a:bodyPr>
            <a:lstStyle/>
            <a:p>
              <a:pPr algn="ctr"/>
              <a:r>
                <a:rPr lang="en-US" sz="2200" dirty="0">
                  <a:latin typeface="Constantia"/>
                  <a:cs typeface="Constantia"/>
                </a:rPr>
                <a:t>‘Primary care’</a:t>
              </a:r>
            </a:p>
          </p:txBody>
        </p:sp>
        <p:cxnSp>
          <p:nvCxnSpPr>
            <p:cNvPr id="25" name="Straight Arrow Connector 24"/>
            <p:cNvCxnSpPr>
              <a:cxnSpLocks/>
              <a:stCxn id="24" idx="2"/>
            </p:cNvCxnSpPr>
            <p:nvPr/>
          </p:nvCxnSpPr>
          <p:spPr>
            <a:xfrm flipH="1">
              <a:off x="1234988" y="5203343"/>
              <a:ext cx="925170" cy="391962"/>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27" name="5-Point Star 26"/>
          <p:cNvSpPr/>
          <p:nvPr/>
        </p:nvSpPr>
        <p:spPr>
          <a:xfrm>
            <a:off x="3858958" y="4899652"/>
            <a:ext cx="400725" cy="376151"/>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8385829" y="6216556"/>
            <a:ext cx="2058750" cy="430887"/>
            <a:chOff x="6861829" y="6216555"/>
            <a:chExt cx="2058750" cy="430887"/>
          </a:xfrm>
        </p:grpSpPr>
        <p:sp>
          <p:nvSpPr>
            <p:cNvPr id="29" name="TextBox 28"/>
            <p:cNvSpPr txBox="1"/>
            <p:nvPr/>
          </p:nvSpPr>
          <p:spPr>
            <a:xfrm>
              <a:off x="7262554" y="6216555"/>
              <a:ext cx="1658025" cy="430887"/>
            </a:xfrm>
            <a:prstGeom prst="rect">
              <a:avLst/>
            </a:prstGeom>
            <a:noFill/>
          </p:spPr>
          <p:txBody>
            <a:bodyPr wrap="square" rtlCol="0">
              <a:spAutoFit/>
            </a:bodyPr>
            <a:lstStyle/>
            <a:p>
              <a:pPr algn="ctr"/>
              <a:r>
                <a:rPr lang="en-US" sz="2200" b="1" dirty="0">
                  <a:latin typeface="Constantia"/>
                  <a:cs typeface="Constantia"/>
                </a:rPr>
                <a:t>= Base case</a:t>
              </a:r>
            </a:p>
          </p:txBody>
        </p:sp>
        <p:sp>
          <p:nvSpPr>
            <p:cNvPr id="26" name="5-Point Star 25"/>
            <p:cNvSpPr/>
            <p:nvPr/>
          </p:nvSpPr>
          <p:spPr>
            <a:xfrm>
              <a:off x="6861829" y="6271291"/>
              <a:ext cx="400725" cy="376151"/>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1616579935"/>
      </p:ext>
    </p:extLst>
  </p:cSld>
  <p:clrMapOvr>
    <a:masterClrMapping/>
  </p:clrMapOvr>
  <mc:AlternateContent xmlns:mc="http://schemas.openxmlformats.org/markup-compatibility/2006" xmlns:p14="http://schemas.microsoft.com/office/powerpoint/2010/main">
    <mc:Choice Requires="p14">
      <p:transition spd="slow" p14:dur="2000" advTm="25482"/>
    </mc:Choice>
    <mc:Fallback xmlns="">
      <p:transition spd="slow" advTm="2548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94576190-FF77-9642-964C-C52B6C484B61}"/>
              </a:ext>
            </a:extLst>
          </p:cNvPr>
          <p:cNvPicPr>
            <a:picLocks noChangeAspect="1"/>
          </p:cNvPicPr>
          <p:nvPr/>
        </p:nvPicPr>
        <p:blipFill>
          <a:blip r:embed="rId3"/>
          <a:stretch>
            <a:fillRect/>
          </a:stretch>
        </p:blipFill>
        <p:spPr>
          <a:xfrm>
            <a:off x="1253012" y="1235948"/>
            <a:ext cx="7496070" cy="5622053"/>
          </a:xfrm>
          <a:prstGeom prst="rect">
            <a:avLst/>
          </a:prstGeom>
        </p:spPr>
      </p:pic>
      <p:sp>
        <p:nvSpPr>
          <p:cNvPr id="2" name="Title 1"/>
          <p:cNvSpPr>
            <a:spLocks noGrp="1"/>
          </p:cNvSpPr>
          <p:nvPr>
            <p:ph type="title"/>
          </p:nvPr>
        </p:nvSpPr>
        <p:spPr/>
        <p:txBody>
          <a:bodyPr/>
          <a:lstStyle/>
          <a:p>
            <a:r>
              <a:rPr lang="en-US" dirty="0"/>
              <a:t>One-Way Sensitivity Analysis</a:t>
            </a:r>
          </a:p>
        </p:txBody>
      </p:sp>
    </p:spTree>
    <p:extLst>
      <p:ext uri="{BB962C8B-B14F-4D97-AF65-F5344CB8AC3E}">
        <p14:creationId xmlns:p14="http://schemas.microsoft.com/office/powerpoint/2010/main" val="3482985522"/>
      </p:ext>
    </p:extLst>
  </p:cSld>
  <p:clrMapOvr>
    <a:masterClrMapping/>
  </p:clrMapOvr>
  <mc:AlternateContent xmlns:mc="http://schemas.openxmlformats.org/markup-compatibility/2006" xmlns:p14="http://schemas.microsoft.com/office/powerpoint/2010/main">
    <mc:Choice Requires="p14">
      <p:transition spd="slow" p14:dur="2000" advTm="44847"/>
    </mc:Choice>
    <mc:Fallback xmlns="">
      <p:transition spd="slow" advTm="4484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Two-Way Sensitivity Analysis</a:t>
            </a:r>
          </a:p>
        </p:txBody>
      </p:sp>
      <p:sp>
        <p:nvSpPr>
          <p:cNvPr id="3" name="Content Placeholder 2"/>
          <p:cNvSpPr>
            <a:spLocks noGrp="1"/>
          </p:cNvSpPr>
          <p:nvPr>
            <p:ph idx="1"/>
          </p:nvPr>
        </p:nvSpPr>
        <p:spPr>
          <a:xfrm>
            <a:off x="1120576" y="1417638"/>
            <a:ext cx="8615095" cy="4983162"/>
          </a:xfrm>
        </p:spPr>
        <p:txBody>
          <a:bodyPr/>
          <a:lstStyle/>
          <a:p>
            <a:r>
              <a:rPr lang="en-US" dirty="0"/>
              <a:t>Systematically vary </a:t>
            </a:r>
            <a:r>
              <a:rPr lang="en-US" i="1" dirty="0"/>
              <a:t>two</a:t>
            </a:r>
            <a:r>
              <a:rPr lang="en-US" dirty="0"/>
              <a:t> parameters over range of uncertainty, keeping all others fixed</a:t>
            </a:r>
          </a:p>
          <a:p>
            <a:pPr marL="0" indent="0">
              <a:buNone/>
            </a:pPr>
            <a:r>
              <a:rPr lang="en-US" sz="2400" i="1" dirty="0">
                <a:latin typeface="Cambria" pitchFamily="18" charset="0"/>
              </a:rPr>
              <a:t>	</a:t>
            </a:r>
            <a:r>
              <a:rPr lang="en-US" sz="2400" dirty="0"/>
              <a:t> </a:t>
            </a:r>
            <a:r>
              <a:rPr lang="en-US" sz="2400" dirty="0" err="1"/>
              <a:t>p.PCed</a:t>
            </a:r>
            <a:r>
              <a:rPr lang="en-US" sz="2400" i="1" baseline="-25000" dirty="0">
                <a:latin typeface="Cambria" pitchFamily="18" charset="0"/>
              </a:rPr>
              <a:t> </a:t>
            </a:r>
            <a:r>
              <a:rPr lang="en-US" sz="2400" dirty="0">
                <a:latin typeface="Cambria" pitchFamily="18" charset="0"/>
              </a:rPr>
              <a:t>= 25%, </a:t>
            </a:r>
            <a:r>
              <a:rPr lang="en-US" sz="2400" dirty="0" err="1"/>
              <a:t>p.HCed</a:t>
            </a:r>
            <a:r>
              <a:rPr lang="en-US" sz="2400" i="1" baseline="-25000" dirty="0">
                <a:latin typeface="Cambria" pitchFamily="18" charset="0"/>
              </a:rPr>
              <a:t> </a:t>
            </a:r>
            <a:r>
              <a:rPr lang="en-US" sz="2400" dirty="0">
                <a:latin typeface="Cambria" pitchFamily="18" charset="0"/>
              </a:rPr>
              <a:t>= 30% </a:t>
            </a:r>
          </a:p>
          <a:p>
            <a:pPr marL="0" indent="0">
              <a:buNone/>
            </a:pPr>
            <a:r>
              <a:rPr lang="en-US" sz="2400" i="1" dirty="0">
                <a:latin typeface="Cambria" pitchFamily="18" charset="0"/>
              </a:rPr>
              <a:t>	</a:t>
            </a:r>
            <a:r>
              <a:rPr lang="en-US" sz="2400" dirty="0"/>
              <a:t> </a:t>
            </a:r>
            <a:r>
              <a:rPr lang="en-US" sz="2400" dirty="0" err="1"/>
              <a:t>p.PCed</a:t>
            </a:r>
            <a:r>
              <a:rPr lang="en-US" sz="2400" i="1" baseline="-25000" dirty="0">
                <a:latin typeface="Cambria" pitchFamily="18" charset="0"/>
              </a:rPr>
              <a:t> </a:t>
            </a:r>
            <a:r>
              <a:rPr lang="en-US" sz="2400" dirty="0">
                <a:latin typeface="Cambria" pitchFamily="18" charset="0"/>
              </a:rPr>
              <a:t>= 25%, </a:t>
            </a:r>
            <a:r>
              <a:rPr lang="en-US" sz="2400" dirty="0" err="1"/>
              <a:t>p.HCed</a:t>
            </a:r>
            <a:r>
              <a:rPr lang="en-US" sz="2400" i="1" baseline="-25000" dirty="0">
                <a:latin typeface="Cambria" pitchFamily="18" charset="0"/>
              </a:rPr>
              <a:t> </a:t>
            </a:r>
            <a:r>
              <a:rPr lang="en-US" sz="2400" dirty="0">
                <a:latin typeface="Cambria" pitchFamily="18" charset="0"/>
              </a:rPr>
              <a:t>= 40% </a:t>
            </a:r>
          </a:p>
          <a:p>
            <a:pPr marL="0" indent="0">
              <a:buNone/>
            </a:pPr>
            <a:r>
              <a:rPr lang="en-US" sz="2400" i="1" dirty="0">
                <a:latin typeface="Cambria" pitchFamily="18" charset="0"/>
              </a:rPr>
              <a:t>	</a:t>
            </a:r>
            <a:r>
              <a:rPr lang="en-US" sz="2400" dirty="0"/>
              <a:t> </a:t>
            </a:r>
            <a:r>
              <a:rPr lang="en-US" sz="2400" dirty="0" err="1"/>
              <a:t>p.PCed</a:t>
            </a:r>
            <a:r>
              <a:rPr lang="en-US" sz="2400" i="1" baseline="-25000" dirty="0">
                <a:latin typeface="Cambria" pitchFamily="18" charset="0"/>
              </a:rPr>
              <a:t> </a:t>
            </a:r>
            <a:r>
              <a:rPr lang="en-US" sz="2400" dirty="0">
                <a:latin typeface="Cambria" pitchFamily="18" charset="0"/>
              </a:rPr>
              <a:t>= 25%, </a:t>
            </a:r>
            <a:r>
              <a:rPr lang="en-US" sz="2400" dirty="0" err="1"/>
              <a:t>p.HCed</a:t>
            </a:r>
            <a:r>
              <a:rPr lang="en-US" sz="2400" i="1" baseline="-25000" dirty="0">
                <a:latin typeface="Cambria" pitchFamily="18" charset="0"/>
              </a:rPr>
              <a:t> </a:t>
            </a:r>
            <a:r>
              <a:rPr lang="en-US" sz="2400" dirty="0">
                <a:latin typeface="Cambria" pitchFamily="18" charset="0"/>
              </a:rPr>
              <a:t>= 50% </a:t>
            </a:r>
          </a:p>
          <a:p>
            <a:pPr marL="0" indent="0">
              <a:buNone/>
            </a:pPr>
            <a:r>
              <a:rPr lang="en-US" sz="2400" dirty="0">
                <a:latin typeface="Cambria" pitchFamily="18" charset="0"/>
              </a:rPr>
              <a:t>	</a:t>
            </a:r>
            <a:r>
              <a:rPr lang="en-US" sz="2400" dirty="0"/>
              <a:t> </a:t>
            </a:r>
            <a:r>
              <a:rPr lang="en-US" sz="2400" dirty="0" err="1"/>
              <a:t>p.PCed</a:t>
            </a:r>
            <a:r>
              <a:rPr lang="en-US" sz="2400" i="1" baseline="-25000" dirty="0">
                <a:latin typeface="Cambria" pitchFamily="18" charset="0"/>
              </a:rPr>
              <a:t> </a:t>
            </a:r>
            <a:r>
              <a:rPr lang="en-US" sz="2400" dirty="0">
                <a:latin typeface="Cambria" pitchFamily="18" charset="0"/>
              </a:rPr>
              <a:t>= 30%, </a:t>
            </a:r>
            <a:r>
              <a:rPr lang="en-US" sz="2400" dirty="0" err="1"/>
              <a:t>p.HCed</a:t>
            </a:r>
            <a:r>
              <a:rPr lang="en-US" sz="2400" i="1" baseline="-25000" dirty="0">
                <a:latin typeface="Cambria" pitchFamily="18" charset="0"/>
              </a:rPr>
              <a:t> </a:t>
            </a:r>
            <a:r>
              <a:rPr lang="en-US" sz="2400" dirty="0">
                <a:latin typeface="Cambria" pitchFamily="18" charset="0"/>
              </a:rPr>
              <a:t>= 30% </a:t>
            </a:r>
          </a:p>
          <a:p>
            <a:pPr marL="0" indent="0">
              <a:buNone/>
            </a:pPr>
            <a:r>
              <a:rPr lang="en-US" sz="2400" i="1" dirty="0">
                <a:latin typeface="Cambria" pitchFamily="18" charset="0"/>
              </a:rPr>
              <a:t>	</a:t>
            </a:r>
            <a:r>
              <a:rPr lang="en-US" sz="2400" dirty="0"/>
              <a:t> </a:t>
            </a:r>
            <a:r>
              <a:rPr lang="en-US" sz="2400" dirty="0" err="1"/>
              <a:t>p.PCed</a:t>
            </a:r>
            <a:r>
              <a:rPr lang="en-US" sz="2400" i="1" baseline="-25000" dirty="0">
                <a:latin typeface="Cambria" pitchFamily="18" charset="0"/>
              </a:rPr>
              <a:t> </a:t>
            </a:r>
            <a:r>
              <a:rPr lang="en-US" sz="2400" dirty="0">
                <a:latin typeface="Cambria" pitchFamily="18" charset="0"/>
              </a:rPr>
              <a:t>= 30%, </a:t>
            </a:r>
            <a:r>
              <a:rPr lang="en-US" sz="2400" dirty="0" err="1"/>
              <a:t>p.HCed</a:t>
            </a:r>
            <a:r>
              <a:rPr lang="en-US" sz="2400" i="1" baseline="-25000" dirty="0">
                <a:latin typeface="Cambria" pitchFamily="18" charset="0"/>
              </a:rPr>
              <a:t> </a:t>
            </a:r>
            <a:r>
              <a:rPr lang="en-US" sz="2400" dirty="0">
                <a:latin typeface="Cambria" pitchFamily="18" charset="0"/>
              </a:rPr>
              <a:t>= 40% </a:t>
            </a:r>
          </a:p>
          <a:p>
            <a:pPr marL="0" indent="0">
              <a:buNone/>
            </a:pPr>
            <a:r>
              <a:rPr lang="en-US" sz="2400" dirty="0"/>
              <a:t>	etc…</a:t>
            </a:r>
          </a:p>
          <a:p>
            <a:r>
              <a:rPr lang="en-US" dirty="0"/>
              <a:t>Particularly useful if one parameter influences the impact of the other on the optimal decision</a:t>
            </a:r>
          </a:p>
          <a:p>
            <a:endParaRPr lang="en-US" dirty="0"/>
          </a:p>
          <a:p>
            <a:endParaRPr lang="en-US" dirty="0"/>
          </a:p>
        </p:txBody>
      </p:sp>
    </p:spTree>
    <p:custDataLst>
      <p:tags r:id="rId1"/>
    </p:custDataLst>
    <p:extLst>
      <p:ext uri="{BB962C8B-B14F-4D97-AF65-F5344CB8AC3E}">
        <p14:creationId xmlns:p14="http://schemas.microsoft.com/office/powerpoint/2010/main" val="1373747161"/>
      </p:ext>
    </p:extLst>
  </p:cSld>
  <p:clrMapOvr>
    <a:masterClrMapping/>
  </p:clrMapOvr>
  <mc:AlternateContent xmlns:mc="http://schemas.openxmlformats.org/markup-compatibility/2006" xmlns:p14="http://schemas.microsoft.com/office/powerpoint/2010/main">
    <mc:Choice Requires="p14">
      <p:transition spd="slow" p14:dur="2000" advTm="115947"/>
    </mc:Choice>
    <mc:Fallback xmlns="">
      <p:transition spd="slow" advTm="1159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0.5|8.5|17|4.7|27.2"/>
</p:tagLst>
</file>

<file path=ppt/tags/tag2.xml><?xml version="1.0" encoding="utf-8"?>
<p:tagLst xmlns:a="http://schemas.openxmlformats.org/drawingml/2006/main" xmlns:r="http://schemas.openxmlformats.org/officeDocument/2006/relationships" xmlns:p="http://schemas.openxmlformats.org/presentationml/2006/main">
  <p:tag name="TIMING" val="|47.1|11.8"/>
</p:tagLst>
</file>

<file path=ppt/tags/tag3.xml><?xml version="1.0" encoding="utf-8"?>
<p:tagLst xmlns:a="http://schemas.openxmlformats.org/drawingml/2006/main" xmlns:r="http://schemas.openxmlformats.org/officeDocument/2006/relationships" xmlns:p="http://schemas.openxmlformats.org/presentationml/2006/main">
  <p:tag name="TIMING" val="|30.8|3.4|7.3|11.5|0.8"/>
</p:tagLst>
</file>

<file path=ppt/tags/tag4.xml><?xml version="1.0" encoding="utf-8"?>
<p:tagLst xmlns:a="http://schemas.openxmlformats.org/drawingml/2006/main" xmlns:r="http://schemas.openxmlformats.org/officeDocument/2006/relationships" xmlns:p="http://schemas.openxmlformats.org/presentationml/2006/main">
  <p:tag name="TIMING" val="|6.2|6.9|4.2|6.7"/>
</p:tagLst>
</file>

<file path=ppt/tags/tag5.xml><?xml version="1.0" encoding="utf-8"?>
<p:tagLst xmlns:a="http://schemas.openxmlformats.org/drawingml/2006/main" xmlns:r="http://schemas.openxmlformats.org/officeDocument/2006/relationships" xmlns:p="http://schemas.openxmlformats.org/presentationml/2006/main">
  <p:tag name="TIMING" val="|15.2|11.4|14.1|4.5|5.3|1.2|41.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DARTH">
  <a:themeElements>
    <a:clrScheme name="DARTH">
      <a:dk1>
        <a:sysClr val="windowText" lastClr="000000"/>
      </a:dk1>
      <a:lt1>
        <a:sysClr val="window" lastClr="FFFFFF"/>
      </a:lt1>
      <a:dk2>
        <a:srgbClr val="696367"/>
      </a:dk2>
      <a:lt2>
        <a:srgbClr val="D9CFC5"/>
      </a:lt2>
      <a:accent1>
        <a:srgbClr val="009999"/>
      </a:accent1>
      <a:accent2>
        <a:srgbClr val="64B636"/>
      </a:accent2>
      <a:accent3>
        <a:srgbClr val="004D99"/>
      </a:accent3>
      <a:accent4>
        <a:srgbClr val="378369"/>
      </a:accent4>
      <a:accent5>
        <a:srgbClr val="F7730B"/>
      </a:accent5>
      <a:accent6>
        <a:srgbClr val="C19859"/>
      </a:accent6>
      <a:hlink>
        <a:srgbClr val="6B9F25"/>
      </a:hlink>
      <a:folHlink>
        <a:srgbClr val="FDAD1E"/>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DARTH" id="{9AAB4819-0B17-CB4D-852A-5F76AF0F5A64}" vid="{72784F96-721B-7543-B42D-15A68327EA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ARTH">
    <a:dk1>
      <a:sysClr val="windowText" lastClr="000000"/>
    </a:dk1>
    <a:lt1>
      <a:sysClr val="window" lastClr="FFFFFF"/>
    </a:lt1>
    <a:dk2>
      <a:srgbClr val="696367"/>
    </a:dk2>
    <a:lt2>
      <a:srgbClr val="D9CFC5"/>
    </a:lt2>
    <a:accent1>
      <a:srgbClr val="009999"/>
    </a:accent1>
    <a:accent2>
      <a:srgbClr val="64B636"/>
    </a:accent2>
    <a:accent3>
      <a:srgbClr val="004D99"/>
    </a:accent3>
    <a:accent4>
      <a:srgbClr val="378369"/>
    </a:accent4>
    <a:accent5>
      <a:srgbClr val="F7730B"/>
    </a:accent5>
    <a:accent6>
      <a:srgbClr val="C19859"/>
    </a:accent6>
    <a:hlink>
      <a:srgbClr val="6B9F25"/>
    </a:hlink>
    <a:folHlink>
      <a:srgbClr val="FDAD1E"/>
    </a:folHlink>
  </a:clrScheme>
</a:themeOverride>
</file>

<file path=docProps/app.xml><?xml version="1.0" encoding="utf-8"?>
<Properties xmlns="http://schemas.openxmlformats.org/officeDocument/2006/extended-properties" xmlns:vt="http://schemas.openxmlformats.org/officeDocument/2006/docPropsVTypes">
  <Template>ThemeDARTH</Template>
  <TotalTime>3116</TotalTime>
  <Words>477</Words>
  <Application>Microsoft Office PowerPoint</Application>
  <PresentationFormat>Widescreen</PresentationFormat>
  <Paragraphs>124</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Cambria</vt:lpstr>
      <vt:lpstr>Constantia</vt:lpstr>
      <vt:lpstr>Verdana</vt:lpstr>
      <vt:lpstr>ThemeDARTH</vt:lpstr>
      <vt:lpstr>Sensitivity Analysis in R</vt:lpstr>
      <vt:lpstr>Sensitivity Analysis</vt:lpstr>
      <vt:lpstr>Deterministic Sensitivity Analysis</vt:lpstr>
      <vt:lpstr>One-Way Sensitivity Analysis</vt:lpstr>
      <vt:lpstr>One-Way Sensitivity Analysis</vt:lpstr>
      <vt:lpstr>One-Way Sensitivity Analysis</vt:lpstr>
      <vt:lpstr>One-Way Sensitivity Analysis</vt:lpstr>
      <vt:lpstr>One-Way Sensitivity Analysis</vt:lpstr>
      <vt:lpstr>Two-Way Sensitivity Analysis</vt:lpstr>
      <vt:lpstr>Two-Way Sensitivity Analysis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Cost-effectiveness and Decision Modeling</dc:title>
  <dc:creator>Eva Enns</dc:creator>
  <cp:lastModifiedBy>Petros Pechlivanoglou</cp:lastModifiedBy>
  <cp:revision>122</cp:revision>
  <dcterms:created xsi:type="dcterms:W3CDTF">2018-07-06T17:43:18Z</dcterms:created>
  <dcterms:modified xsi:type="dcterms:W3CDTF">2020-11-05T17:37:30Z</dcterms:modified>
</cp:coreProperties>
</file>