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8" r:id="rId1"/>
  </p:sldMasterIdLst>
  <p:notesMasterIdLst>
    <p:notesMasterId r:id="rId12"/>
  </p:notesMasterIdLst>
  <p:sldIdLst>
    <p:sldId id="256" r:id="rId2"/>
    <p:sldId id="663" r:id="rId3"/>
    <p:sldId id="285" r:id="rId4"/>
    <p:sldId id="277" r:id="rId5"/>
    <p:sldId id="278" r:id="rId6"/>
    <p:sldId id="280" r:id="rId7"/>
    <p:sldId id="281" r:id="rId8"/>
    <p:sldId id="297" r:id="rId9"/>
    <p:sldId id="283" r:id="rId10"/>
    <p:sldId id="28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 Enns" initials="EE" lastIdx="3" clrIdx="0">
    <p:extLst>
      <p:ext uri="{19B8F6BF-5375-455C-9EA6-DF929625EA0E}">
        <p15:presenceInfo xmlns:p15="http://schemas.microsoft.com/office/powerpoint/2012/main" userId="S::eenns@umn.edu::08dfc3b5-75be-4176-bf15-b6c367625f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40"/>
    <p:restoredTop sz="94646"/>
  </p:normalViewPr>
  <p:slideViewPr>
    <p:cSldViewPr snapToGrid="0" snapToObjects="1">
      <p:cViewPr varScale="1">
        <p:scale>
          <a:sx n="71" d="100"/>
          <a:sy n="71" d="100"/>
        </p:scale>
        <p:origin x="58" y="3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22054-F6B9-B04E-9F80-BE6C2BED9348}" type="datetimeFigureOut">
              <a:rPr lang="en-US" smtClean="0"/>
              <a:t>11/5/2020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55542-5B12-4B47-9288-A13A79668078}" type="slidenum">
              <a:rPr lang="en-US" smtClean="0"/>
              <a:t>‹#›</a:t>
            </a:fld>
            <a:endParaRPr lang="en-US"/>
          </a:p>
        </p:txBody>
      </p:sp>
    </p:spTree>
    <p:extLst>
      <p:ext uri="{BB962C8B-B14F-4D97-AF65-F5344CB8AC3E}">
        <p14:creationId xmlns:p14="http://schemas.microsoft.com/office/powerpoint/2010/main" val="181711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49248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67116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5"/>
        <p:cNvGrpSpPr/>
        <p:nvPr/>
      </p:nvGrpSpPr>
      <p:grpSpPr>
        <a:xfrm>
          <a:off x="0" y="0"/>
          <a:ext cx="0" cy="0"/>
          <a:chOff x="0" y="0"/>
          <a:chExt cx="0" cy="0"/>
        </a:xfrm>
      </p:grpSpPr>
      <p:sp>
        <p:nvSpPr>
          <p:cNvPr id="986" name="Shape 9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7" name="Shape 98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02656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3701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43349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219891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71846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gi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rgbClr val="0099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3445" y="3501008"/>
            <a:ext cx="8615680" cy="1066800"/>
          </a:xfrm>
        </p:spPr>
        <p:txBody>
          <a:bodyPr anchor="t">
            <a:normAutofit/>
          </a:bodyPr>
          <a:lstStyle>
            <a:lvl1pPr marL="0" indent="0" algn="l">
              <a:buNone/>
              <a:defRPr sz="2000">
                <a:solidFill>
                  <a:srgbClr val="FEF8F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a:ln>
            <a:noFill/>
          </a:ln>
        </p:spPr>
        <p:txBody>
          <a:bodyPr/>
          <a:lstStyle/>
          <a:p>
            <a:fld id="{0798D939-2D9E-2142-A80A-FFDECD1E5A9B}" type="slidenum">
              <a:rPr lang="en-US" smtClean="0"/>
              <a:t>‹#›</a:t>
            </a:fld>
            <a:endParaRPr lang="en-US"/>
          </a:p>
        </p:txBody>
      </p:sp>
      <p:sp>
        <p:nvSpPr>
          <p:cNvPr id="8" name="Footer Placeholder 4"/>
          <p:cNvSpPr>
            <a:spLocks noGrp="1"/>
          </p:cNvSpPr>
          <p:nvPr>
            <p:ph type="ftr" sz="quarter" idx="3"/>
          </p:nvPr>
        </p:nvSpPr>
        <p:spPr>
          <a:xfrm>
            <a:off x="865717" y="6453337"/>
            <a:ext cx="6382411" cy="374587"/>
          </a:xfrm>
          <a:prstGeom prst="rect">
            <a:avLst/>
          </a:prstGeom>
          <a:noFill/>
        </p:spPr>
        <p:txBody>
          <a:bodyPr vert="horz" lIns="91440" tIns="45720" rIns="91440" bIns="45720" rtlCol="0" anchor="ctr"/>
          <a:lstStyle>
            <a:lvl1pPr algn="l">
              <a:defRPr sz="1200">
                <a:solidFill>
                  <a:schemeClr val="bg1"/>
                </a:solidFill>
              </a:defRPr>
            </a:lvl1pPr>
          </a:lstStyle>
          <a:p>
            <a:endParaRPr lang="en-US"/>
          </a:p>
        </p:txBody>
      </p:sp>
      <p:sp>
        <p:nvSpPr>
          <p:cNvPr id="11" name="Rectangle 10"/>
          <p:cNvSpPr/>
          <p:nvPr/>
        </p:nvSpPr>
        <p:spPr>
          <a:xfrm>
            <a:off x="2421136" y="764704"/>
            <a:ext cx="9744405" cy="23762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004D99"/>
              </a:solidFill>
            </a:endParaRPr>
          </a:p>
        </p:txBody>
      </p:sp>
      <p:sp>
        <p:nvSpPr>
          <p:cNvPr id="2" name="Title 1"/>
          <p:cNvSpPr>
            <a:spLocks noGrp="1"/>
          </p:cNvSpPr>
          <p:nvPr>
            <p:ph type="ctrTitle"/>
          </p:nvPr>
        </p:nvSpPr>
        <p:spPr>
          <a:xfrm>
            <a:off x="2421136" y="764705"/>
            <a:ext cx="9809493" cy="2384623"/>
          </a:xfrm>
        </p:spPr>
        <p:txBody>
          <a:bodyPr anchor="b"/>
          <a:lstStyle>
            <a:lvl1pPr>
              <a:defRPr sz="6600">
                <a:ln>
                  <a:noFill/>
                </a:ln>
                <a:solidFill>
                  <a:srgbClr val="004D99"/>
                </a:solidFill>
              </a:defRPr>
            </a:lvl1pPr>
          </a:lstStyle>
          <a:p>
            <a:r>
              <a:rPr lang="en-US"/>
              <a:t>Click to edit Master title style</a:t>
            </a:r>
            <a:endParaRPr lang="en-US" dirty="0"/>
          </a:p>
        </p:txBody>
      </p:sp>
      <p:sp>
        <p:nvSpPr>
          <p:cNvPr id="7" name="TextBox 6"/>
          <p:cNvSpPr txBox="1"/>
          <p:nvPr/>
        </p:nvSpPr>
        <p:spPr>
          <a:xfrm>
            <a:off x="871763" y="5807006"/>
            <a:ext cx="10466724" cy="5078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301419" y="5315288"/>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1301417" y="5915744"/>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3575FE-2CC2-2845-A91B-203C440E7198}" type="datetimeFigureOut">
              <a:rPr lang="en-US" smtClean="0"/>
              <a:t>11/5/2020</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9" name="Content Placeholder 8"/>
          <p:cNvSpPr>
            <a:spLocks noGrp="1"/>
          </p:cNvSpPr>
          <p:nvPr>
            <p:ph sz="quarter" idx="13"/>
          </p:nvPr>
        </p:nvSpPr>
        <p:spPr>
          <a:xfrm>
            <a:off x="1301417" y="200744"/>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269408" y="5085184"/>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867072" y="0"/>
            <a:ext cx="11277600" cy="49411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269408" y="5685906"/>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D3575FE-2CC2-2845-A91B-203C440E7198}" type="datetimeFigureOut">
              <a:rPr lang="en-US" smtClean="0"/>
              <a:t>11/5/2020</a:t>
            </a:fld>
            <a:endParaRPr lang="en-US"/>
          </a:p>
        </p:txBody>
      </p:sp>
      <p:sp>
        <p:nvSpPr>
          <p:cNvPr id="9" name="Slide Number Placeholder 8"/>
          <p:cNvSpPr>
            <a:spLocks noGrp="1"/>
          </p:cNvSpPr>
          <p:nvPr>
            <p:ph type="sldNum" sz="quarter" idx="11"/>
          </p:nvPr>
        </p:nvSpPr>
        <p:spPr/>
        <p:txBody>
          <a:bodyPr/>
          <a:lstStyle/>
          <a:p>
            <a:fld id="{0798D939-2D9E-2142-A80A-FFDECD1E5A9B}" type="slidenum">
              <a:rPr lang="en-US" smtClean="0"/>
              <a:t>‹#›</a:t>
            </a:fld>
            <a:endParaRPr lang="en-US"/>
          </a:p>
        </p:txBody>
      </p:sp>
      <p:sp>
        <p:nvSpPr>
          <p:cNvPr id="11"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12597" y="1556792"/>
            <a:ext cx="10160000" cy="46805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3575FE-2CC2-2845-A91B-203C440E7198}" type="datetimeFigureOut">
              <a:rPr lang="en-US" smtClean="0"/>
              <a:t>11/5/2020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3829" y="274639"/>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94229"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3575FE-2CC2-2845-A91B-203C440E7198}" type="datetimeFigureOut">
              <a:rPr lang="en-US" smtClean="0"/>
              <a:t>11/5/2020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Slide Number Placeholder 2"/>
          <p:cNvSpPr>
            <a:spLocks noGrp="1"/>
          </p:cNvSpPr>
          <p:nvPr>
            <p:ph type="sldNum" sz="quarter" idx="10"/>
          </p:nvPr>
        </p:nvSpPr>
        <p:spPr/>
        <p:txBody>
          <a:bodyPr/>
          <a:lstStyle/>
          <a:p>
            <a:fld id="{0798D939-2D9E-2142-A80A-FFDECD1E5A9B}" type="slidenum">
              <a:rPr lang="en-US" smtClean="0"/>
              <a:t>‹#›</a:t>
            </a:fld>
            <a:endParaRPr lang="en-US"/>
          </a:p>
        </p:txBody>
      </p:sp>
      <p:sp>
        <p:nvSpPr>
          <p:cNvPr id="5" name="Date Placeholder 4"/>
          <p:cNvSpPr>
            <a:spLocks noGrp="1"/>
          </p:cNvSpPr>
          <p:nvPr>
            <p:ph type="dt" sz="half" idx="12"/>
          </p:nvPr>
        </p:nvSpPr>
        <p:spPr/>
        <p:txBody>
          <a:bodyPr/>
          <a:lstStyle/>
          <a:p>
            <a:fld id="{DD3575FE-2CC2-2845-A91B-203C440E7198}" type="datetimeFigureOut">
              <a:rPr lang="en-US" smtClean="0"/>
              <a:t>11/5/2020</a:t>
            </a:fld>
            <a:endParaRPr lang="en-US"/>
          </a:p>
        </p:txBody>
      </p:sp>
      <p:sp>
        <p:nvSpPr>
          <p:cNvPr id="6"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Last slide">
    <p:bg>
      <p:bgPr>
        <a:solidFill>
          <a:srgbClr val="009999"/>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D3575FE-2CC2-2845-A91B-203C440E7198}" type="datetimeFigureOut">
              <a:rPr lang="en-US" smtClean="0"/>
              <a:t>11/5/2020</a:t>
            </a:fld>
            <a:endParaRPr lang="en-US"/>
          </a:p>
        </p:txBody>
      </p:sp>
      <p:pic>
        <p:nvPicPr>
          <p:cNvPr id="10"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4360" y="2279647"/>
            <a:ext cx="761235" cy="432000"/>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4" descr="Image result for website icon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47595" y="2852936"/>
            <a:ext cx="720000" cy="540000"/>
          </a:xfrm>
          <a:prstGeom prst="rect">
            <a:avLst/>
          </a:prstGeom>
          <a:noFill/>
          <a:extLst>
            <a:ext uri="{909E8E84-426E-40dd-AFC4-6F175D3DCCD1}">
              <a14:hiddenFill xmlns="" xmlns:a14="http://schemas.microsoft.com/office/drawing/2010/main">
                <a:solidFill>
                  <a:srgbClr val="FFFFFF"/>
                </a:solidFill>
              </a14:hiddenFill>
            </a:ext>
          </a:extLst>
        </p:spPr>
      </p:pic>
      <p:sp>
        <p:nvSpPr>
          <p:cNvPr id="13"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11413152" y="6453336"/>
            <a:ext cx="731520" cy="396240"/>
          </a:xfrm>
          <a:ln>
            <a:noFill/>
          </a:ln>
        </p:spPr>
        <p:txBody>
          <a:bodyPr/>
          <a:lstStyle>
            <a:lvl1pPr>
              <a:defRPr>
                <a:solidFill>
                  <a:schemeClr val="bg1"/>
                </a:solidFill>
              </a:defRPr>
            </a:lvl1pPr>
          </a:lstStyle>
          <a:p>
            <a:fld id="{0798D939-2D9E-2142-A80A-FFDECD1E5A9B}" type="slidenum">
              <a:rPr lang="en-US" smtClean="0"/>
              <a:t>‹#›</a:t>
            </a:fld>
            <a:endParaRPr lang="en-US"/>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47595" y="3537072"/>
            <a:ext cx="768000" cy="576000"/>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74977" y="4329160"/>
            <a:ext cx="720000" cy="540000"/>
          </a:xfrm>
          <a:prstGeom prst="rect">
            <a:avLst/>
          </a:prstGeom>
        </p:spPr>
      </p:pic>
      <p:sp>
        <p:nvSpPr>
          <p:cNvPr id="18" name="TextBox 17"/>
          <p:cNvSpPr txBox="1"/>
          <p:nvPr/>
        </p:nvSpPr>
        <p:spPr>
          <a:xfrm>
            <a:off x="3451034" y="4445272"/>
            <a:ext cx="5512229" cy="307777"/>
          </a:xfrm>
          <a:prstGeom prst="rect">
            <a:avLst/>
          </a:prstGeom>
          <a:noFill/>
        </p:spPr>
        <p:txBody>
          <a:bodyPr wrap="square" rtlCol="0">
            <a:spAutoFit/>
          </a:bodyPr>
          <a:lstStyle/>
          <a:p>
            <a:r>
              <a:rPr lang="en-GB" sz="1400" dirty="0">
                <a:solidFill>
                  <a:schemeClr val="bg1"/>
                </a:solidFill>
              </a:rPr>
              <a:t>https://www.linkedin.com/groups/8635339</a:t>
            </a:r>
          </a:p>
        </p:txBody>
      </p:sp>
      <p:sp>
        <p:nvSpPr>
          <p:cNvPr id="19" name="TextBox 18"/>
          <p:cNvSpPr txBox="1"/>
          <p:nvPr/>
        </p:nvSpPr>
        <p:spPr>
          <a:xfrm>
            <a:off x="3451033" y="3681089"/>
            <a:ext cx="7432443" cy="307777"/>
          </a:xfrm>
          <a:prstGeom prst="rect">
            <a:avLst/>
          </a:prstGeom>
          <a:noFill/>
        </p:spPr>
        <p:txBody>
          <a:bodyPr wrap="square" rtlCol="0">
            <a:spAutoFit/>
          </a:bodyPr>
          <a:lstStyle/>
          <a:p>
            <a:r>
              <a:rPr lang="en-GB" sz="1400" dirty="0">
                <a:solidFill>
                  <a:schemeClr val="bg1"/>
                </a:solidFill>
              </a:rPr>
              <a:t>https://github.com/organizations/DARTH-git</a:t>
            </a:r>
          </a:p>
        </p:txBody>
      </p:sp>
      <p:sp>
        <p:nvSpPr>
          <p:cNvPr id="22" name="TextBox 21"/>
          <p:cNvSpPr txBox="1"/>
          <p:nvPr/>
        </p:nvSpPr>
        <p:spPr>
          <a:xfrm>
            <a:off x="871763" y="5807006"/>
            <a:ext cx="10466724" cy="5078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dirty="0">
              <a:solidFill>
                <a:schemeClr val="bg1"/>
              </a:solidFill>
            </a:endParaRPr>
          </a:p>
        </p:txBody>
      </p:sp>
      <p:sp>
        <p:nvSpPr>
          <p:cNvPr id="25" name="Rectangle 24"/>
          <p:cNvSpPr/>
          <p:nvPr/>
        </p:nvSpPr>
        <p:spPr>
          <a:xfrm>
            <a:off x="2420078" y="620688"/>
            <a:ext cx="9744405" cy="1188132"/>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004D99"/>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_HEADER_1">
  <p:cSld name="SECTION_HEADER_1">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895000" y="2855000"/>
            <a:ext cx="10469600" cy="11481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8" name="Shape 138"/>
          <p:cNvSpPr txBox="1">
            <a:spLocks noGrp="1"/>
          </p:cNvSpPr>
          <p:nvPr>
            <p:ph type="sldNum" idx="12"/>
          </p:nvPr>
        </p:nvSpPr>
        <p:spPr>
          <a:xfrm>
            <a:off x="11320333" y="6241346"/>
            <a:ext cx="731600" cy="5247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nl-NL" smtClean="0"/>
              <a:pPr/>
              <a:t>‹#›</a:t>
            </a:fld>
            <a:endParaRPr lang="nl-NL"/>
          </a:p>
        </p:txBody>
      </p:sp>
    </p:spTree>
    <p:extLst>
      <p:ext uri="{BB962C8B-B14F-4D97-AF65-F5344CB8AC3E}">
        <p14:creationId xmlns:p14="http://schemas.microsoft.com/office/powerpoint/2010/main" val="140296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nd_First slide">
    <p:bg>
      <p:bgPr>
        <a:solidFill>
          <a:srgbClr val="009999"/>
        </a:solidFill>
        <a:effectLst/>
      </p:bgPr>
    </p:bg>
    <p:spTree>
      <p:nvGrpSpPr>
        <p:cNvPr id="1" name=""/>
        <p:cNvGrpSpPr/>
        <p:nvPr/>
      </p:nvGrpSpPr>
      <p:grpSpPr>
        <a:xfrm>
          <a:off x="0" y="0"/>
          <a:ext cx="0" cy="0"/>
          <a:chOff x="0" y="0"/>
          <a:chExt cx="0" cy="0"/>
        </a:xfrm>
      </p:grpSpPr>
      <p:sp>
        <p:nvSpPr>
          <p:cNvPr id="20" name="Rectangle 19"/>
          <p:cNvSpPr/>
          <p:nvPr/>
        </p:nvSpPr>
        <p:spPr>
          <a:xfrm>
            <a:off x="2447595" y="818458"/>
            <a:ext cx="9744405" cy="5760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l-NL" sz="2000" b="1" dirty="0">
                <a:solidFill>
                  <a:srgbClr val="004D99"/>
                </a:solidFill>
              </a:rPr>
              <a:t>DARTH Workgroup</a:t>
            </a:r>
            <a:endParaRPr lang="en-GB" sz="2000" b="1" dirty="0">
              <a:solidFill>
                <a:srgbClr val="004D99"/>
              </a:solidFill>
            </a:endParaRPr>
          </a:p>
        </p:txBody>
      </p:sp>
      <p:sp>
        <p:nvSpPr>
          <p:cNvPr id="13"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11413152" y="6453336"/>
            <a:ext cx="731520" cy="396240"/>
          </a:xfrm>
          <a:ln>
            <a:noFill/>
          </a:ln>
        </p:spPr>
        <p:txBody>
          <a:bodyPr/>
          <a:lstStyle>
            <a:lvl1pPr>
              <a:defRPr>
                <a:solidFill>
                  <a:schemeClr val="bg1"/>
                </a:solidFill>
              </a:defRPr>
            </a:lvl1pPr>
          </a:lstStyle>
          <a:p>
            <a:fld id="{0798D939-2D9E-2142-A80A-FFDECD1E5A9B}" type="slidenum">
              <a:rPr lang="en-US" smtClean="0"/>
              <a:t>‹#›</a:t>
            </a:fld>
            <a:endParaRPr lang="en-US"/>
          </a:p>
        </p:txBody>
      </p:sp>
      <p:sp>
        <p:nvSpPr>
          <p:cNvPr id="16" name="TextBox 15"/>
          <p:cNvSpPr txBox="1"/>
          <p:nvPr/>
        </p:nvSpPr>
        <p:spPr>
          <a:xfrm>
            <a:off x="871763" y="5807006"/>
            <a:ext cx="10466724" cy="5078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dirty="0">
              <a:solidFill>
                <a:schemeClr val="bg1"/>
              </a:solidFill>
            </a:endParaRPr>
          </a:p>
        </p:txBody>
      </p:sp>
      <p:sp>
        <p:nvSpPr>
          <p:cNvPr id="2" name="AutoShape 14" descr="Image result for hospital for sick children toronto vector logo"/>
          <p:cNvSpPr>
            <a:spLocks noChangeAspect="1" noChangeArrowheads="1"/>
          </p:cNvSpPr>
          <p:nvPr/>
        </p:nvSpPr>
        <p:spPr bwMode="auto">
          <a:xfrm>
            <a:off x="207433" y="-144463"/>
            <a:ext cx="4064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sz="1800"/>
          </a:p>
        </p:txBody>
      </p:sp>
      <p:sp>
        <p:nvSpPr>
          <p:cNvPr id="4" name="AutoShape 16" descr="Image result for sick kids vector logo wiki"/>
          <p:cNvSpPr>
            <a:spLocks noChangeAspect="1" noChangeArrowheads="1"/>
          </p:cNvSpPr>
          <p:nvPr/>
        </p:nvSpPr>
        <p:spPr bwMode="auto">
          <a:xfrm>
            <a:off x="410633" y="7938"/>
            <a:ext cx="4064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sz="1800"/>
          </a:p>
        </p:txBody>
      </p:sp>
      <p:sp>
        <p:nvSpPr>
          <p:cNvPr id="6" name="Rectangle 5"/>
          <p:cNvSpPr/>
          <p:nvPr/>
        </p:nvSpPr>
        <p:spPr>
          <a:xfrm rot="16200000" flipV="1">
            <a:off x="-1098375" y="1658773"/>
            <a:ext cx="3024336" cy="400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aphicFrame>
        <p:nvGraphicFramePr>
          <p:cNvPr id="15" name="Table 14">
            <a:extLst>
              <a:ext uri="{FF2B5EF4-FFF2-40B4-BE49-F238E27FC236}">
                <a16:creationId xmlns:a16="http://schemas.microsoft.com/office/drawing/2014/main" id="{FDEB6E06-FEAE-9D4C-A1BD-70BEA2056DEC}"/>
              </a:ext>
            </a:extLst>
          </p:cNvPr>
          <p:cNvGraphicFramePr>
            <a:graphicFrameLocks noGrp="1"/>
          </p:cNvGraphicFramePr>
          <p:nvPr userDrawn="1">
            <p:extLst>
              <p:ext uri="{D42A27DB-BD31-4B8C-83A1-F6EECF244321}">
                <p14:modId xmlns:p14="http://schemas.microsoft.com/office/powerpoint/2010/main" val="1920645696"/>
              </p:ext>
            </p:extLst>
          </p:nvPr>
        </p:nvGraphicFramePr>
        <p:xfrm>
          <a:off x="2466955" y="1431424"/>
          <a:ext cx="9711499" cy="3291840"/>
        </p:xfrm>
        <a:graphic>
          <a:graphicData uri="http://schemas.openxmlformats.org/drawingml/2006/table">
            <a:tbl>
              <a:tblPr firstRow="1" bandRow="1">
                <a:tableStyleId>{2D5ABB26-0587-4C30-8999-92F81FD0307C}</a:tableStyleId>
              </a:tblPr>
              <a:tblGrid>
                <a:gridCol w="4863637">
                  <a:extLst>
                    <a:ext uri="{9D8B030D-6E8A-4147-A177-3AD203B41FA5}">
                      <a16:colId xmlns:a16="http://schemas.microsoft.com/office/drawing/2014/main" val="20000"/>
                    </a:ext>
                  </a:extLst>
                </a:gridCol>
                <a:gridCol w="4847861">
                  <a:extLst>
                    <a:ext uri="{9D8B030D-6E8A-4147-A177-3AD203B41FA5}">
                      <a16:colId xmlns:a16="http://schemas.microsoft.com/office/drawing/2014/main" val="20001"/>
                    </a:ext>
                  </a:extLst>
                </a:gridCol>
              </a:tblGrid>
              <a:tr h="370840">
                <a:tc>
                  <a:txBody>
                    <a:bodyPr/>
                    <a:lstStyle/>
                    <a:p>
                      <a:r>
                        <a:rPr lang="en-US" sz="1400" b="1" kern="1200" dirty="0">
                          <a:solidFill>
                            <a:srgbClr val="FEF8F3"/>
                          </a:solidFill>
                          <a:effectLst/>
                        </a:rPr>
                        <a:t>Fernando </a:t>
                      </a:r>
                      <a:r>
                        <a:rPr lang="en-US" sz="1400" b="1" kern="1200" dirty="0" err="1">
                          <a:solidFill>
                            <a:srgbClr val="FEF8F3"/>
                          </a:solidFill>
                          <a:effectLst/>
                        </a:rPr>
                        <a:t>Alarid-Escudero</a:t>
                      </a:r>
                      <a:r>
                        <a:rPr lang="en-US" sz="1400" b="1" kern="1200" dirty="0">
                          <a:solidFill>
                            <a:srgbClr val="FEF8F3"/>
                          </a:solidFill>
                          <a:effectLst/>
                        </a:rPr>
                        <a:t>, PhD</a:t>
                      </a:r>
                      <a:r>
                        <a:rPr lang="en-US" sz="1400" b="1" kern="1200" baseline="30000" dirty="0">
                          <a:solidFill>
                            <a:srgbClr val="FEF8F3"/>
                          </a:solidFill>
                          <a:effectLst/>
                        </a:rPr>
                        <a:t>1</a:t>
                      </a:r>
                      <a:r>
                        <a:rPr lang="en-US" sz="1400" b="1" kern="1200" dirty="0">
                          <a:solidFill>
                            <a:srgbClr val="FEF8F3"/>
                          </a:solidFill>
                          <a:effectLst/>
                        </a:rPr>
                        <a:t> </a:t>
                      </a:r>
                    </a:p>
                    <a:p>
                      <a:r>
                        <a:rPr lang="en-US" sz="1400" b="1" kern="1200" dirty="0">
                          <a:solidFill>
                            <a:srgbClr val="FEF8F3"/>
                          </a:solidFill>
                          <a:effectLst/>
                        </a:rPr>
                        <a:t>Eva A. Enns, MS, PhD</a:t>
                      </a:r>
                      <a:r>
                        <a:rPr lang="en-US" sz="1400" b="1" kern="1200" baseline="30000" dirty="0">
                          <a:solidFill>
                            <a:srgbClr val="FEF8F3"/>
                          </a:solidFill>
                          <a:effectLst/>
                        </a:rPr>
                        <a:t>2</a:t>
                      </a:r>
                      <a:r>
                        <a:rPr lang="en-US" sz="1400" b="1" kern="1200" dirty="0">
                          <a:solidFill>
                            <a:srgbClr val="FEF8F3"/>
                          </a:solidFill>
                          <a:effectLst/>
                        </a:rPr>
                        <a:t>	</a:t>
                      </a:r>
                    </a:p>
                    <a:p>
                      <a:r>
                        <a:rPr lang="en-US" sz="1400" b="1" kern="1200" dirty="0">
                          <a:solidFill>
                            <a:srgbClr val="FEF8F3"/>
                          </a:solidFill>
                          <a:effectLst/>
                        </a:rPr>
                        <a:t>M.G. Myriam Hunink, MD, PhD</a:t>
                      </a:r>
                      <a:r>
                        <a:rPr lang="en-US" sz="1400" b="1" kern="1200" baseline="30000" dirty="0">
                          <a:solidFill>
                            <a:srgbClr val="FEF8F3"/>
                          </a:solidFill>
                          <a:effectLst/>
                        </a:rPr>
                        <a:t>3,4</a:t>
                      </a:r>
                      <a:endParaRPr lang="en-US" sz="1400" b="1" kern="1200" dirty="0">
                        <a:solidFill>
                          <a:srgbClr val="FEF8F3"/>
                        </a:solidFill>
                        <a:effectLst/>
                      </a:endParaRPr>
                    </a:p>
                    <a:p>
                      <a:r>
                        <a:rPr lang="nl-NL" sz="1400" b="1" kern="1200" dirty="0" err="1">
                          <a:solidFill>
                            <a:srgbClr val="FEF8F3"/>
                          </a:solidFill>
                          <a:effectLst/>
                        </a:rPr>
                        <a:t>Hawre</a:t>
                      </a:r>
                      <a:r>
                        <a:rPr lang="nl-NL" sz="1400" b="1" kern="1200" dirty="0">
                          <a:solidFill>
                            <a:srgbClr val="FEF8F3"/>
                          </a:solidFill>
                          <a:effectLst/>
                        </a:rPr>
                        <a:t> J. </a:t>
                      </a:r>
                      <a:r>
                        <a:rPr lang="nl-NL" sz="1400" b="1" kern="1200" dirty="0" err="1">
                          <a:solidFill>
                            <a:srgbClr val="FEF8F3"/>
                          </a:solidFill>
                          <a:effectLst/>
                        </a:rPr>
                        <a:t>Jalal</a:t>
                      </a:r>
                      <a:r>
                        <a:rPr lang="nl-NL" sz="1400" b="1" kern="1200" dirty="0">
                          <a:solidFill>
                            <a:srgbClr val="FEF8F3"/>
                          </a:solidFill>
                          <a:effectLst/>
                        </a:rPr>
                        <a:t>, MD, PhD</a:t>
                      </a:r>
                      <a:r>
                        <a:rPr lang="nl-NL" sz="1400" b="1" kern="1200" baseline="30000" dirty="0">
                          <a:solidFill>
                            <a:srgbClr val="FEF8F3"/>
                          </a:solidFill>
                          <a:effectLst/>
                        </a:rPr>
                        <a:t>5</a:t>
                      </a:r>
                      <a:r>
                        <a:rPr lang="nl-NL" sz="1400" b="1" kern="1200" dirty="0">
                          <a:solidFill>
                            <a:srgbClr val="FEF8F3"/>
                          </a:solidFill>
                          <a:effectLst/>
                        </a:rPr>
                        <a:t> </a:t>
                      </a:r>
                      <a:endParaRPr lang="en-US" sz="1400" b="1" kern="1200" dirty="0">
                        <a:solidFill>
                          <a:srgbClr val="FEF8F3"/>
                        </a:solidFill>
                        <a:effectLst/>
                      </a:endParaRPr>
                    </a:p>
                    <a:p>
                      <a:r>
                        <a:rPr lang="nl-NL" sz="1400" b="1" kern="1200" dirty="0">
                          <a:solidFill>
                            <a:srgbClr val="FEF8F3"/>
                          </a:solidFill>
                          <a:effectLst/>
                        </a:rPr>
                        <a:t>Eline M. Krijkamp, MSc</a:t>
                      </a:r>
                      <a:r>
                        <a:rPr lang="nl-NL" sz="1400" b="1" kern="1200" baseline="30000" dirty="0">
                          <a:solidFill>
                            <a:srgbClr val="FEF8F3"/>
                          </a:solidFill>
                          <a:effectLst/>
                        </a:rPr>
                        <a:t>3</a:t>
                      </a:r>
                      <a:endParaRPr lang="en-US" sz="1400" b="1" kern="1200" dirty="0">
                        <a:solidFill>
                          <a:srgbClr val="FEF8F3"/>
                        </a:solidFill>
                        <a:effectLst/>
                      </a:endParaRPr>
                    </a:p>
                    <a:p>
                      <a:r>
                        <a:rPr lang="en-US" sz="1400" b="1" kern="1200" dirty="0">
                          <a:solidFill>
                            <a:srgbClr val="FEF8F3"/>
                          </a:solidFill>
                          <a:effectLst/>
                        </a:rPr>
                        <a:t>Petros Pechlivanoglou, PhD</a:t>
                      </a:r>
                      <a:r>
                        <a:rPr lang="en-US" sz="1400" b="1" kern="1200" baseline="30000" dirty="0">
                          <a:solidFill>
                            <a:srgbClr val="FEF8F3"/>
                          </a:solidFill>
                          <a:effectLst/>
                        </a:rPr>
                        <a:t>6</a:t>
                      </a:r>
                      <a:r>
                        <a:rPr lang="en-US" sz="1400" b="1" kern="1200" dirty="0">
                          <a:solidFill>
                            <a:srgbClr val="FEF8F3"/>
                          </a:solidFill>
                          <a:effectLst/>
                        </a:rPr>
                        <a:t> </a:t>
                      </a:r>
                    </a:p>
                    <a:p>
                      <a:endParaRPr lang="en-GB" sz="1200" dirty="0">
                        <a:solidFill>
                          <a:schemeClr val="bg1"/>
                        </a:solidFill>
                      </a:endParaRPr>
                    </a:p>
                  </a:txBody>
                  <a:tcPr marL="121920" marR="121920"/>
                </a:tc>
                <a:tc>
                  <a:txBody>
                    <a:bodyPr/>
                    <a:lstStyle/>
                    <a:p>
                      <a:endParaRPr lang="en-GB" sz="1200" dirty="0">
                        <a:solidFill>
                          <a:schemeClr val="bg1"/>
                        </a:solidFill>
                      </a:endParaRPr>
                    </a:p>
                  </a:txBody>
                  <a:tcPr marL="121920" marR="121920"/>
                </a:tc>
                <a:extLst>
                  <a:ext uri="{0D108BD9-81ED-4DB2-BD59-A6C34878D82A}">
                    <a16:rowId xmlns:a16="http://schemas.microsoft.com/office/drawing/2014/main" val="10000"/>
                  </a:ext>
                </a:extLst>
              </a:tr>
              <a:tr h="370840">
                <a:tc gridSpan="2">
                  <a:txBody>
                    <a:bodyPr/>
                    <a:lstStyle/>
                    <a:p>
                      <a:r>
                        <a:rPr lang="en-US" sz="1200" kern="1200" dirty="0">
                          <a:solidFill>
                            <a:srgbClr val="FEF8F3"/>
                          </a:solidFill>
                          <a:effectLst/>
                          <a:latin typeface="+mn-lt"/>
                          <a:ea typeface="+mn-ea"/>
                          <a:cs typeface="+mn-cs"/>
                        </a:rPr>
                        <a:t>In collaboration of: 		</a:t>
                      </a:r>
                    </a:p>
                    <a:p>
                      <a:r>
                        <a:rPr lang="en-US" sz="1200" kern="1200" baseline="30000" dirty="0">
                          <a:solidFill>
                            <a:srgbClr val="FEF8F3"/>
                          </a:solidFill>
                          <a:effectLst/>
                          <a:latin typeface="+mn-lt"/>
                          <a:ea typeface="+mn-ea"/>
                          <a:cs typeface="+mn-cs"/>
                        </a:rPr>
                        <a:t>1 </a:t>
                      </a:r>
                      <a:r>
                        <a:rPr lang="en-US" sz="1200" kern="1200" dirty="0">
                          <a:solidFill>
                            <a:srgbClr val="FEF8F3"/>
                          </a:solidFill>
                          <a:effectLst/>
                          <a:latin typeface="+mn-lt"/>
                          <a:ea typeface="+mn-ea"/>
                          <a:cs typeface="+mn-cs"/>
                        </a:rPr>
                        <a:t>Drug Policy Program, Center for Research and Teaching in Economics, Aguascalientes, Mexico</a:t>
                      </a:r>
                      <a:endParaRPr lang="en-US" sz="1200" kern="1200" baseline="30000" dirty="0">
                        <a:solidFill>
                          <a:srgbClr val="FEF8F3"/>
                        </a:solidFill>
                        <a:effectLst/>
                        <a:latin typeface="+mn-lt"/>
                        <a:ea typeface="+mn-ea"/>
                        <a:cs typeface="+mn-cs"/>
                      </a:endParaRPr>
                    </a:p>
                    <a:p>
                      <a:r>
                        <a:rPr lang="en-US" sz="1200" kern="1200" baseline="30000" dirty="0">
                          <a:solidFill>
                            <a:srgbClr val="FEF8F3"/>
                          </a:solidFill>
                          <a:effectLst/>
                          <a:latin typeface="+mn-lt"/>
                          <a:ea typeface="+mn-ea"/>
                          <a:cs typeface="+mn-cs"/>
                        </a:rPr>
                        <a:t>2 </a:t>
                      </a:r>
                      <a:r>
                        <a:rPr lang="en-US" sz="1200" kern="1200" dirty="0">
                          <a:solidFill>
                            <a:srgbClr val="FEF8F3"/>
                          </a:solidFill>
                          <a:effectLst/>
                          <a:latin typeface="+mn-lt"/>
                          <a:ea typeface="+mn-ea"/>
                          <a:cs typeface="+mn-cs"/>
                        </a:rPr>
                        <a:t>University of Minnesota School of Public Health, Minneapolis, MN, USA</a:t>
                      </a:r>
                    </a:p>
                    <a:p>
                      <a:r>
                        <a:rPr lang="en-US" sz="1200" kern="1200" baseline="30000" dirty="0">
                          <a:solidFill>
                            <a:srgbClr val="FEF8F3"/>
                          </a:solidFill>
                          <a:effectLst/>
                          <a:latin typeface="+mn-lt"/>
                          <a:ea typeface="+mn-ea"/>
                          <a:cs typeface="+mn-cs"/>
                        </a:rPr>
                        <a:t>3 </a:t>
                      </a:r>
                      <a:r>
                        <a:rPr lang="en-US" sz="1200" kern="1200" dirty="0">
                          <a:solidFill>
                            <a:srgbClr val="FEF8F3"/>
                          </a:solidFill>
                          <a:effectLst/>
                          <a:latin typeface="+mn-lt"/>
                          <a:ea typeface="+mn-ea"/>
                          <a:cs typeface="+mn-cs"/>
                        </a:rPr>
                        <a:t>Erasmus MC, Rotterdam, The Netherlands</a:t>
                      </a:r>
                    </a:p>
                    <a:p>
                      <a:r>
                        <a:rPr lang="en-US" sz="1200" kern="1200" baseline="30000" dirty="0">
                          <a:solidFill>
                            <a:srgbClr val="FEF8F3"/>
                          </a:solidFill>
                          <a:effectLst/>
                          <a:latin typeface="+mn-lt"/>
                          <a:ea typeface="+mn-ea"/>
                          <a:cs typeface="+mn-cs"/>
                        </a:rPr>
                        <a:t>4 </a:t>
                      </a:r>
                      <a:r>
                        <a:rPr lang="en-US" sz="1200" kern="1200" dirty="0">
                          <a:solidFill>
                            <a:srgbClr val="FEF8F3"/>
                          </a:solidFill>
                          <a:effectLst/>
                          <a:latin typeface="+mn-lt"/>
                          <a:ea typeface="+mn-ea"/>
                          <a:cs typeface="+mn-cs"/>
                        </a:rPr>
                        <a:t>Harvard T.H. Chan School of Public Health, Boston, USA</a:t>
                      </a:r>
                    </a:p>
                    <a:p>
                      <a:r>
                        <a:rPr lang="en-US" sz="1200" kern="1200" baseline="30000" dirty="0">
                          <a:solidFill>
                            <a:srgbClr val="FEF8F3"/>
                          </a:solidFill>
                          <a:effectLst/>
                          <a:latin typeface="+mn-lt"/>
                          <a:ea typeface="+mn-ea"/>
                          <a:cs typeface="+mn-cs"/>
                        </a:rPr>
                        <a:t>5 </a:t>
                      </a:r>
                      <a:r>
                        <a:rPr lang="en-US" sz="1200" kern="1200" dirty="0">
                          <a:solidFill>
                            <a:srgbClr val="FEF8F3"/>
                          </a:solidFill>
                          <a:effectLst/>
                          <a:latin typeface="+mn-lt"/>
                          <a:ea typeface="+mn-ea"/>
                          <a:cs typeface="+mn-cs"/>
                        </a:rPr>
                        <a:t>University of Pittsburgh Graduate School of Public Health, Pittsburgh, PA, USA</a:t>
                      </a:r>
                    </a:p>
                    <a:p>
                      <a:r>
                        <a:rPr lang="en-US" sz="1200" kern="1200" baseline="30000" dirty="0">
                          <a:solidFill>
                            <a:srgbClr val="FEF8F3"/>
                          </a:solidFill>
                          <a:effectLst/>
                          <a:latin typeface="+mn-lt"/>
                          <a:ea typeface="+mn-ea"/>
                          <a:cs typeface="+mn-cs"/>
                        </a:rPr>
                        <a:t>6 </a:t>
                      </a:r>
                      <a:r>
                        <a:rPr lang="en-US" sz="1200" kern="1200" dirty="0">
                          <a:solidFill>
                            <a:srgbClr val="FEF8F3"/>
                          </a:solidFill>
                          <a:effectLst/>
                          <a:latin typeface="+mn-lt"/>
                          <a:ea typeface="+mn-ea"/>
                          <a:cs typeface="+mn-cs"/>
                        </a:rPr>
                        <a:t>The Hospital for Sick Children, Toronto and University of Toronto, Toronto ON, Canada</a:t>
                      </a:r>
                    </a:p>
                    <a:p>
                      <a:endParaRPr lang="en-GB" sz="1200" dirty="0">
                        <a:solidFill>
                          <a:schemeClr val="bg1"/>
                        </a:solidFill>
                      </a:endParaRPr>
                    </a:p>
                  </a:txBody>
                  <a:tcPr marL="121920" marR="121920"/>
                </a:tc>
                <a:tc hMerge="1">
                  <a:txBody>
                    <a:bodyPr/>
                    <a:lstStyle/>
                    <a:p>
                      <a:endParaRPr lang="en-GB" sz="1200" dirty="0">
                        <a:solidFill>
                          <a:schemeClr val="bg1"/>
                        </a:solidFill>
                      </a:endParaRPr>
                    </a:p>
                  </a:txBody>
                  <a:tcPr/>
                </a:tc>
                <a:extLst>
                  <a:ext uri="{0D108BD9-81ED-4DB2-BD59-A6C34878D82A}">
                    <a16:rowId xmlns:a16="http://schemas.microsoft.com/office/drawing/2014/main" val="10001"/>
                  </a:ext>
                </a:extLst>
              </a:tr>
            </a:tbl>
          </a:graphicData>
        </a:graphic>
      </p:graphicFrame>
      <p:sp>
        <p:nvSpPr>
          <p:cNvPr id="26" name="TextBox 25">
            <a:extLst>
              <a:ext uri="{FF2B5EF4-FFF2-40B4-BE49-F238E27FC236}">
                <a16:creationId xmlns:a16="http://schemas.microsoft.com/office/drawing/2014/main" id="{850AE1E3-7074-3945-8579-86BB07AC1EDC}"/>
              </a:ext>
            </a:extLst>
          </p:cNvPr>
          <p:cNvSpPr txBox="1"/>
          <p:nvPr userDrawn="1"/>
        </p:nvSpPr>
        <p:spPr>
          <a:xfrm flipH="1">
            <a:off x="2480501" y="4524701"/>
            <a:ext cx="6377067" cy="307777"/>
          </a:xfrm>
          <a:prstGeom prst="rect">
            <a:avLst/>
          </a:prstGeom>
          <a:noFill/>
        </p:spPr>
        <p:txBody>
          <a:bodyPr wrap="square" rtlCol="0">
            <a:spAutoFit/>
          </a:bodyPr>
          <a:lstStyle/>
          <a:p>
            <a:r>
              <a:rPr lang="en-US" sz="1400" b="1" dirty="0" err="1">
                <a:solidFill>
                  <a:schemeClr val="bg1"/>
                </a:solidFill>
              </a:rPr>
              <a:t>www.darthworkgroup.com</a:t>
            </a:r>
            <a:endParaRPr lang="en-US" sz="1400" b="1" dirty="0">
              <a:solidFill>
                <a:schemeClr val="bg1"/>
              </a:solidFill>
            </a:endParaRPr>
          </a:p>
        </p:txBody>
      </p:sp>
      <p:pic>
        <p:nvPicPr>
          <p:cNvPr id="17" name="Picture 17" descr="\\storage.erasmusmc.nl\m\MyDocs\478030\My Documents\Desktop\The_Hospital_for_Sick_Children-logo-30EAA69EAC-seeklogo.com.png">
            <a:extLst>
              <a:ext uri="{FF2B5EF4-FFF2-40B4-BE49-F238E27FC236}">
                <a16:creationId xmlns:a16="http://schemas.microsoft.com/office/drawing/2014/main" id="{2F8B59D6-72BE-E646-8D5D-972D55A51E8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63844" y="5323650"/>
            <a:ext cx="1632000" cy="367200"/>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8" descr="\\storage.erasmusmc.nl\m\MyDocs\478030\My Documents\Desktop\Pitt_logo.gif">
            <a:extLst>
              <a:ext uri="{FF2B5EF4-FFF2-40B4-BE49-F238E27FC236}">
                <a16:creationId xmlns:a16="http://schemas.microsoft.com/office/drawing/2014/main" id="{234A21B4-59D2-AA4F-AB6A-47FE76AA99B2}"/>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1335" y="5255703"/>
            <a:ext cx="3552000" cy="508713"/>
          </a:xfrm>
          <a:prstGeom prst="rect">
            <a:avLst/>
          </a:prstGeom>
          <a:noFill/>
          <a:extLst>
            <a:ext uri="{909E8E84-426E-40dd-AFC4-6F175D3DCCD1}">
              <a14:hiddenFill xmlns="" xmlns:a14="http://schemas.microsoft.com/office/drawing/2010/main">
                <a:solidFill>
                  <a:srgbClr val="FFFFFF"/>
                </a:solidFill>
              </a14:hiddenFill>
            </a:ext>
          </a:extLst>
        </p:spPr>
      </p:pic>
      <p:pic>
        <p:nvPicPr>
          <p:cNvPr id="19" name="Picture 2">
            <a:extLst>
              <a:ext uri="{FF2B5EF4-FFF2-40B4-BE49-F238E27FC236}">
                <a16:creationId xmlns:a16="http://schemas.microsoft.com/office/drawing/2014/main" id="{09AE19EF-3E9F-6440-AB2F-A7F505E37D5E}"/>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602633" y="5306390"/>
            <a:ext cx="1728193" cy="384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1" name="Picture 3">
            <a:extLst>
              <a:ext uri="{FF2B5EF4-FFF2-40B4-BE49-F238E27FC236}">
                <a16:creationId xmlns:a16="http://schemas.microsoft.com/office/drawing/2014/main" id="{E58B142A-169C-C844-8DEE-04CE33C9B724}"/>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81979" y="5306115"/>
            <a:ext cx="2688000" cy="4157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8" name="Picture 27">
            <a:extLst>
              <a:ext uri="{FF2B5EF4-FFF2-40B4-BE49-F238E27FC236}">
                <a16:creationId xmlns:a16="http://schemas.microsoft.com/office/drawing/2014/main" id="{B7C95BEE-B78B-2247-A803-AC05DDBB1C2C}"/>
              </a:ext>
            </a:extLst>
          </p:cNvPr>
          <p:cNvPicPr>
            <a:picLocks noChangeAspect="1"/>
          </p:cNvPicPr>
          <p:nvPr userDrawn="1"/>
        </p:nvPicPr>
        <p:blipFill>
          <a:blip r:embed="rId6"/>
          <a:stretch>
            <a:fillRect/>
          </a:stretch>
        </p:blipFill>
        <p:spPr>
          <a:xfrm>
            <a:off x="322243" y="4980651"/>
            <a:ext cx="948267" cy="901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2nd_First slide">
    <p:bg>
      <p:bgPr>
        <a:solidFill>
          <a:srgbClr val="009999"/>
        </a:solidFill>
        <a:effectLst/>
      </p:bgPr>
    </p:bg>
    <p:spTree>
      <p:nvGrpSpPr>
        <p:cNvPr id="1" name=""/>
        <p:cNvGrpSpPr/>
        <p:nvPr/>
      </p:nvGrpSpPr>
      <p:grpSpPr>
        <a:xfrm>
          <a:off x="0" y="0"/>
          <a:ext cx="0" cy="0"/>
          <a:chOff x="0" y="0"/>
          <a:chExt cx="0" cy="0"/>
        </a:xfrm>
      </p:grpSpPr>
      <p:sp>
        <p:nvSpPr>
          <p:cNvPr id="20" name="Rectangle 19"/>
          <p:cNvSpPr/>
          <p:nvPr/>
        </p:nvSpPr>
        <p:spPr>
          <a:xfrm>
            <a:off x="2447595" y="818458"/>
            <a:ext cx="9744405" cy="5760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l-NL" sz="2000" b="1" dirty="0" err="1">
                <a:solidFill>
                  <a:srgbClr val="004D99"/>
                </a:solidFill>
              </a:rPr>
              <a:t>Acknowledgements</a:t>
            </a:r>
            <a:r>
              <a:rPr lang="nl-NL" sz="2000" b="1" baseline="0" dirty="0">
                <a:solidFill>
                  <a:srgbClr val="004D99"/>
                </a:solidFill>
              </a:rPr>
              <a:t> </a:t>
            </a:r>
            <a:r>
              <a:rPr lang="nl-NL" sz="2000" b="1" baseline="0" dirty="0" err="1">
                <a:solidFill>
                  <a:srgbClr val="004D99"/>
                </a:solidFill>
              </a:rPr>
              <a:t>and</a:t>
            </a:r>
            <a:r>
              <a:rPr lang="nl-NL" sz="2000" b="1" baseline="0" dirty="0">
                <a:solidFill>
                  <a:srgbClr val="004D99"/>
                </a:solidFill>
              </a:rPr>
              <a:t> </a:t>
            </a:r>
            <a:r>
              <a:rPr lang="nl-NL" sz="2000" b="1" baseline="0" dirty="0" err="1">
                <a:solidFill>
                  <a:srgbClr val="004D99"/>
                </a:solidFill>
              </a:rPr>
              <a:t>attributions</a:t>
            </a:r>
            <a:endParaRPr lang="en-GB" sz="2000" b="1" dirty="0">
              <a:solidFill>
                <a:srgbClr val="004D99"/>
              </a:solidFill>
            </a:endParaRPr>
          </a:p>
        </p:txBody>
      </p:sp>
      <p:sp>
        <p:nvSpPr>
          <p:cNvPr id="13"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11413152" y="6453336"/>
            <a:ext cx="731520" cy="396240"/>
          </a:xfrm>
          <a:ln>
            <a:noFill/>
          </a:ln>
        </p:spPr>
        <p:txBody>
          <a:bodyPr/>
          <a:lstStyle>
            <a:lvl1pPr>
              <a:defRPr>
                <a:solidFill>
                  <a:schemeClr val="bg1"/>
                </a:solidFill>
              </a:defRPr>
            </a:lvl1pPr>
          </a:lstStyle>
          <a:p>
            <a:fld id="{0798D939-2D9E-2142-A80A-FFDECD1E5A9B}" type="slidenum">
              <a:rPr lang="en-US" smtClean="0"/>
              <a:t>‹#›</a:t>
            </a:fld>
            <a:endParaRPr lang="en-US"/>
          </a:p>
        </p:txBody>
      </p:sp>
      <p:sp>
        <p:nvSpPr>
          <p:cNvPr id="16" name="TextBox 15"/>
          <p:cNvSpPr txBox="1"/>
          <p:nvPr/>
        </p:nvSpPr>
        <p:spPr>
          <a:xfrm>
            <a:off x="871763" y="5807006"/>
            <a:ext cx="10466724" cy="5078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dirty="0">
              <a:solidFill>
                <a:schemeClr val="bg1"/>
              </a:solidFill>
            </a:endParaRPr>
          </a:p>
        </p:txBody>
      </p:sp>
      <p:sp>
        <p:nvSpPr>
          <p:cNvPr id="2" name="AutoShape 14" descr="Image result for hospital for sick children toronto vector logo"/>
          <p:cNvSpPr>
            <a:spLocks noChangeAspect="1" noChangeArrowheads="1"/>
          </p:cNvSpPr>
          <p:nvPr/>
        </p:nvSpPr>
        <p:spPr bwMode="auto">
          <a:xfrm>
            <a:off x="207433" y="-144463"/>
            <a:ext cx="4064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sz="1800"/>
          </a:p>
        </p:txBody>
      </p:sp>
      <p:sp>
        <p:nvSpPr>
          <p:cNvPr id="4" name="AutoShape 16" descr="Image result for sick kids vector logo wiki"/>
          <p:cNvSpPr>
            <a:spLocks noChangeAspect="1" noChangeArrowheads="1"/>
          </p:cNvSpPr>
          <p:nvPr/>
        </p:nvSpPr>
        <p:spPr bwMode="auto">
          <a:xfrm>
            <a:off x="410633" y="7938"/>
            <a:ext cx="4064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sz="1800"/>
          </a:p>
        </p:txBody>
      </p:sp>
      <p:sp>
        <p:nvSpPr>
          <p:cNvPr id="6" name="Rectangle 5"/>
          <p:cNvSpPr/>
          <p:nvPr/>
        </p:nvSpPr>
        <p:spPr>
          <a:xfrm rot="16200000" flipV="1">
            <a:off x="-1098375" y="1658773"/>
            <a:ext cx="3024336" cy="4001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5" name="Subtitle 2"/>
          <p:cNvSpPr>
            <a:spLocks noGrp="1"/>
          </p:cNvSpPr>
          <p:nvPr>
            <p:ph type="subTitle" idx="1" hasCustomPrompt="1"/>
          </p:nvPr>
        </p:nvSpPr>
        <p:spPr>
          <a:xfrm>
            <a:off x="2447595" y="1628800"/>
            <a:ext cx="9409045" cy="1066800"/>
          </a:xfrm>
        </p:spPr>
        <p:txBody>
          <a:bodyPr anchor="t">
            <a:normAutofit/>
          </a:bodyPr>
          <a:lstStyle>
            <a:lvl1pPr marL="0" indent="0" algn="l">
              <a:buNone/>
              <a:defRPr sz="2000">
                <a:solidFill>
                  <a:srgbClr val="FEF8F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citations</a:t>
            </a:r>
          </a:p>
          <a:p>
            <a:endParaRPr lang="en-US" dirty="0"/>
          </a:p>
        </p:txBody>
      </p:sp>
      <p:pic>
        <p:nvPicPr>
          <p:cNvPr id="17" name="Picture 17" descr="\\storage.erasmusmc.nl\m\MyDocs\478030\My Documents\Desktop\The_Hospital_for_Sick_Children-logo-30EAA69EAC-seeklogo.com.png">
            <a:extLst>
              <a:ext uri="{FF2B5EF4-FFF2-40B4-BE49-F238E27FC236}">
                <a16:creationId xmlns:a16="http://schemas.microsoft.com/office/drawing/2014/main" id="{2F510F59-2DFA-AE44-8459-F6FCD5AE37C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363844" y="5323650"/>
            <a:ext cx="1632000" cy="367200"/>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8" descr="\\storage.erasmusmc.nl\m\MyDocs\478030\My Documents\Desktop\Pitt_logo.gif">
            <a:extLst>
              <a:ext uri="{FF2B5EF4-FFF2-40B4-BE49-F238E27FC236}">
                <a16:creationId xmlns:a16="http://schemas.microsoft.com/office/drawing/2014/main" id="{A0ABCF1A-BF35-DE4C-AC17-A62CF936F5A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1335" y="5255703"/>
            <a:ext cx="3552000" cy="508713"/>
          </a:xfrm>
          <a:prstGeom prst="rect">
            <a:avLst/>
          </a:prstGeom>
          <a:noFill/>
          <a:extLst>
            <a:ext uri="{909E8E84-426E-40dd-AFC4-6F175D3DCCD1}">
              <a14:hiddenFill xmlns="" xmlns:a14="http://schemas.microsoft.com/office/drawing/2010/main">
                <a:solidFill>
                  <a:srgbClr val="FFFFFF"/>
                </a:solidFill>
              </a14:hiddenFill>
            </a:ext>
          </a:extLst>
        </p:spPr>
      </p:pic>
      <p:pic>
        <p:nvPicPr>
          <p:cNvPr id="19" name="Picture 2">
            <a:extLst>
              <a:ext uri="{FF2B5EF4-FFF2-40B4-BE49-F238E27FC236}">
                <a16:creationId xmlns:a16="http://schemas.microsoft.com/office/drawing/2014/main" id="{63E5713D-A302-E74D-9792-FEB1BD2D44AA}"/>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602633" y="5306390"/>
            <a:ext cx="1728193" cy="384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1" name="Picture 3">
            <a:extLst>
              <a:ext uri="{FF2B5EF4-FFF2-40B4-BE49-F238E27FC236}">
                <a16:creationId xmlns:a16="http://schemas.microsoft.com/office/drawing/2014/main" id="{8B62C3DE-5945-A14E-B2DC-80B5A602B374}"/>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81979" y="5306115"/>
            <a:ext cx="2688000" cy="4157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2" name="Picture 21">
            <a:extLst>
              <a:ext uri="{FF2B5EF4-FFF2-40B4-BE49-F238E27FC236}">
                <a16:creationId xmlns:a16="http://schemas.microsoft.com/office/drawing/2014/main" id="{EF0B5D6C-A7A4-EF4D-9A0E-42B82BAA61C7}"/>
              </a:ext>
            </a:extLst>
          </p:cNvPr>
          <p:cNvPicPr>
            <a:picLocks noChangeAspect="1"/>
          </p:cNvPicPr>
          <p:nvPr userDrawn="1"/>
        </p:nvPicPr>
        <p:blipFill>
          <a:blip r:embed="rId6"/>
          <a:stretch>
            <a:fillRect/>
          </a:stretch>
        </p:blipFill>
        <p:spPr>
          <a:xfrm>
            <a:off x="322243" y="4980651"/>
            <a:ext cx="948267" cy="9017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120576" y="274638"/>
            <a:ext cx="10160000" cy="1143000"/>
          </a:xfrm>
        </p:spPr>
        <p:txBody>
          <a:bodyPr/>
          <a:lstStyle>
            <a:lvl1pPr>
              <a:defRPr sz="4000"/>
            </a:lvl1pPr>
          </a:lstStyle>
          <a:p>
            <a:r>
              <a:rPr lang="en-US"/>
              <a:t>Click to edit Master title style</a:t>
            </a:r>
            <a:endParaRPr lang="en-US" dirty="0"/>
          </a:p>
        </p:txBody>
      </p:sp>
      <p:sp>
        <p:nvSpPr>
          <p:cNvPr id="3" name="Content Placeholder 2"/>
          <p:cNvSpPr>
            <a:spLocks noGrp="1"/>
          </p:cNvSpPr>
          <p:nvPr>
            <p:ph idx="1"/>
          </p:nvPr>
        </p:nvSpPr>
        <p:spPr>
          <a:xfrm>
            <a:off x="1120576" y="1417638"/>
            <a:ext cx="10160000" cy="4983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3575FE-2CC2-2845-A91B-203C440E7198}" type="datetimeFigureOut">
              <a:rPr lang="en-US" smtClean="0"/>
              <a:t>11/5/2020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63671" y="4918521"/>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1163671" y="3284984"/>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3575FE-2CC2-2845-A91B-203C440E7198}" type="datetimeFigureOut">
              <a:rPr lang="en-US" smtClean="0"/>
              <a:t>11/5/2020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a:xfrm>
            <a:off x="1120576" y="274638"/>
            <a:ext cx="101600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0576"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03776"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3575FE-2CC2-2845-A91B-203C440E7198}" type="datetimeFigureOut">
              <a:rPr lang="en-US" smtClean="0"/>
              <a:t>11/5/2020</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8"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20576" y="274638"/>
            <a:ext cx="101600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20576"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576"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3776"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3776"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3575FE-2CC2-2845-A91B-203C440E7198}" type="datetimeFigureOut">
              <a:rPr lang="en-US" smtClean="0"/>
              <a:t>11/5/2020</a:t>
            </a:fld>
            <a:endParaRPr lang="en-US"/>
          </a:p>
        </p:txBody>
      </p:sp>
      <p:sp>
        <p:nvSpPr>
          <p:cNvPr id="9" name="Slide Number Placeholder 8"/>
          <p:cNvSpPr>
            <a:spLocks noGrp="1"/>
          </p:cNvSpPr>
          <p:nvPr>
            <p:ph type="sldNum" sz="quarter" idx="12"/>
          </p:nvPr>
        </p:nvSpPr>
        <p:spPr/>
        <p:txBody>
          <a:bodyPr/>
          <a:lstStyle/>
          <a:p>
            <a:fld id="{0798D939-2D9E-2142-A80A-FFDECD1E5A9B}" type="slidenum">
              <a:rPr lang="en-US" smtClean="0"/>
              <a:t>‹#›</a:t>
            </a:fld>
            <a:endParaRPr lang="en-US"/>
          </a:p>
        </p:txBody>
      </p:sp>
      <p:sp>
        <p:nvSpPr>
          <p:cNvPr id="10" name="Footer Placeholder 4"/>
          <p:cNvSpPr>
            <a:spLocks noGrp="1"/>
          </p:cNvSpPr>
          <p:nvPr>
            <p:ph type="ftr" sz="quarter" idx="1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6587" y="274638"/>
            <a:ext cx="101600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DD3575FE-2CC2-2845-A91B-203C440E7198}" type="datetimeFigureOut">
              <a:rPr lang="en-US" smtClean="0"/>
              <a:t>11/5/2020</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9"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575FE-2CC2-2845-A91B-203C440E7198}" type="datetimeFigureOut">
              <a:rPr lang="en-US" smtClean="0"/>
              <a:t>11/5/2020</a:t>
            </a:fld>
            <a:endParaRPr lang="en-US"/>
          </a:p>
        </p:txBody>
      </p:sp>
      <p:sp>
        <p:nvSpPr>
          <p:cNvPr id="4" name="Slide Number Placeholder 3"/>
          <p:cNvSpPr>
            <a:spLocks noGrp="1"/>
          </p:cNvSpPr>
          <p:nvPr>
            <p:ph type="sldNum" sz="quarter" idx="12"/>
          </p:nvPr>
        </p:nvSpPr>
        <p:spPr/>
        <p:txBody>
          <a:bodyPr/>
          <a:lstStyle/>
          <a:p>
            <a:fld id="{0798D939-2D9E-2142-A80A-FFDECD1E5A9B}" type="slidenum">
              <a:rPr lang="en-US" smtClean="0"/>
              <a:t>‹#›</a:t>
            </a:fld>
            <a:endParaRPr lang="en-US"/>
          </a:p>
        </p:txBody>
      </p:sp>
      <p:sp>
        <p:nvSpPr>
          <p:cNvPr id="5" name="Footer Placeholder 4"/>
          <p:cNvSpPr>
            <a:spLocks noGrp="1"/>
          </p:cNvSpPr>
          <p:nvPr>
            <p:ph type="ftr" sz="quarter" idx="3"/>
          </p:nvPr>
        </p:nvSpPr>
        <p:spPr>
          <a:xfrm>
            <a:off x="865717" y="6481912"/>
            <a:ext cx="6382411"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95467" y="274638"/>
            <a:ext cx="10160000" cy="1143000"/>
          </a:xfrm>
          <a:prstGeom prst="rect">
            <a:avLst/>
          </a:prstGeom>
        </p:spPr>
        <p:txBody>
          <a:bodyPr vert="horz" lIns="91440" tIns="45720" rIns="91440" bIns="45720" rtlCol="0" anchor="ctr">
            <a:noAutofit/>
          </a:bodyPr>
          <a:lstStyle/>
          <a:p>
            <a:r>
              <a:rPr lang="nl-NL"/>
              <a:t>Titelstijl van model bewerken</a:t>
            </a:r>
            <a:endParaRPr lang="en-US" dirty="0"/>
          </a:p>
        </p:txBody>
      </p:sp>
      <p:sp>
        <p:nvSpPr>
          <p:cNvPr id="3" name="Text Placeholder 2"/>
          <p:cNvSpPr>
            <a:spLocks noGrp="1"/>
          </p:cNvSpPr>
          <p:nvPr>
            <p:ph type="body" idx="1"/>
          </p:nvPr>
        </p:nvSpPr>
        <p:spPr>
          <a:xfrm>
            <a:off x="1312597" y="1600200"/>
            <a:ext cx="10160000" cy="4800600"/>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Rectangle 6"/>
          <p:cNvSpPr/>
          <p:nvPr/>
        </p:nvSpPr>
        <p:spPr>
          <a:xfrm>
            <a:off x="-30423" y="0"/>
            <a:ext cx="914400" cy="6859728"/>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Slide Number Placeholder 5"/>
          <p:cNvSpPr>
            <a:spLocks noGrp="1"/>
          </p:cNvSpPr>
          <p:nvPr>
            <p:ph type="sldNum" sz="quarter" idx="4"/>
          </p:nvPr>
        </p:nvSpPr>
        <p:spPr>
          <a:xfrm>
            <a:off x="11413152" y="6453336"/>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009999"/>
                </a:solidFill>
              </a:defRPr>
            </a:lvl1pPr>
          </a:lstStyle>
          <a:p>
            <a:fld id="{0798D939-2D9E-2142-A80A-FFDECD1E5A9B}" type="slidenum">
              <a:rPr lang="en-US" smtClean="0"/>
              <a:t>‹#›</a:t>
            </a:fld>
            <a:endParaRPr lang="en-US"/>
          </a:p>
        </p:txBody>
      </p:sp>
      <p:sp>
        <p:nvSpPr>
          <p:cNvPr id="5" name="Footer Placeholder 4"/>
          <p:cNvSpPr>
            <a:spLocks noGrp="1"/>
          </p:cNvSpPr>
          <p:nvPr>
            <p:ph type="ftr" sz="quarter" idx="3"/>
          </p:nvPr>
        </p:nvSpPr>
        <p:spPr>
          <a:xfrm>
            <a:off x="865717" y="6481912"/>
            <a:ext cx="8398635"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
        <p:nvSpPr>
          <p:cNvPr id="4" name="Date Placeholder 3"/>
          <p:cNvSpPr>
            <a:spLocks noGrp="1"/>
          </p:cNvSpPr>
          <p:nvPr>
            <p:ph type="dt" sz="half" idx="2"/>
          </p:nvPr>
        </p:nvSpPr>
        <p:spPr>
          <a:xfrm rot="16200000">
            <a:off x="-810682" y="5242560"/>
            <a:ext cx="2438399" cy="487680"/>
          </a:xfrm>
          <a:prstGeom prst="rect">
            <a:avLst/>
          </a:prstGeom>
        </p:spPr>
        <p:txBody>
          <a:bodyPr vert="horz" lIns="91440" tIns="45720" rIns="91440" bIns="45720" rtlCol="0" anchor="ctr"/>
          <a:lstStyle>
            <a:lvl1pPr algn="l">
              <a:defRPr sz="1200">
                <a:solidFill>
                  <a:schemeClr val="bg1"/>
                </a:solidFill>
              </a:defRPr>
            </a:lvl1pPr>
          </a:lstStyle>
          <a:p>
            <a:fld id="{DD3575FE-2CC2-2845-A91B-203C440E7198}" type="datetimeFigureOut">
              <a:rPr lang="en-US" smtClean="0"/>
              <a:t>11/5/2020</a:t>
            </a:fld>
            <a:endParaRPr lang="en-US"/>
          </a:p>
        </p:txBody>
      </p:sp>
    </p:spTree>
    <p:extLst>
      <p:ext uri="{BB962C8B-B14F-4D97-AF65-F5344CB8AC3E}">
        <p14:creationId xmlns:p14="http://schemas.microsoft.com/office/powerpoint/2010/main" val="59126244"/>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Lst>
  <p:txStyles>
    <p:titleStyle>
      <a:lvl1pPr algn="l" defTabSz="914400" rtl="0" eaLnBrk="1" latinLnBrk="0" hangingPunct="1">
        <a:spcBef>
          <a:spcPct val="0"/>
        </a:spcBef>
        <a:buNone/>
        <a:defRPr sz="4600" kern="1200" cap="none" spc="-100" baseline="0">
          <a:ln>
            <a:noFill/>
          </a:ln>
          <a:solidFill>
            <a:schemeClr val="tx1"/>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SzPct val="100000"/>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SzPct val="100000"/>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SzPct val="100000"/>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SzPct val="100000"/>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SzPct val="100000"/>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24224" y="3400425"/>
            <a:ext cx="7308280" cy="2107750"/>
          </a:xfrm>
        </p:spPr>
        <p:txBody>
          <a:bodyPr>
            <a:normAutofit/>
          </a:bodyPr>
          <a:lstStyle/>
          <a:p>
            <a:r>
              <a:rPr lang="en-US" dirty="0"/>
              <a:t>Decision Modeling in R workshop</a:t>
            </a:r>
          </a:p>
          <a:p>
            <a:endParaRPr lang="en-US" dirty="0"/>
          </a:p>
        </p:txBody>
      </p:sp>
      <p:sp>
        <p:nvSpPr>
          <p:cNvPr id="4" name="Tijdelijke aanduiding voor dianummer 3"/>
          <p:cNvSpPr>
            <a:spLocks noGrp="1"/>
          </p:cNvSpPr>
          <p:nvPr>
            <p:ph type="sldNum" sz="quarter" idx="12"/>
          </p:nvPr>
        </p:nvSpPr>
        <p:spPr/>
        <p:txBody>
          <a:bodyPr/>
          <a:lstStyle/>
          <a:p>
            <a:fld id="{6F6CFCF5-3E37-0F40-BEC2-1413134B0080}" type="slidenum">
              <a:rPr lang="en-US" smtClean="0"/>
              <a:t>1</a:t>
            </a:fld>
            <a:endParaRPr lang="en-US"/>
          </a:p>
        </p:txBody>
      </p:sp>
      <p:sp>
        <p:nvSpPr>
          <p:cNvPr id="2" name="Title 1"/>
          <p:cNvSpPr>
            <a:spLocks noGrp="1"/>
          </p:cNvSpPr>
          <p:nvPr>
            <p:ph type="ctrTitle"/>
          </p:nvPr>
        </p:nvSpPr>
        <p:spPr>
          <a:xfrm>
            <a:off x="3324224" y="800102"/>
            <a:ext cx="7308280" cy="2228849"/>
          </a:xfrm>
        </p:spPr>
        <p:txBody>
          <a:bodyPr anchor="ctr" anchorCtr="0"/>
          <a:lstStyle/>
          <a:p>
            <a:pPr algn="ctr"/>
            <a:r>
              <a:rPr lang="en-US" sz="4000" dirty="0"/>
              <a:t>Sensitivity Analysis in R</a:t>
            </a:r>
          </a:p>
        </p:txBody>
      </p:sp>
    </p:spTree>
    <p:extLst>
      <p:ext uri="{BB962C8B-B14F-4D97-AF65-F5344CB8AC3E}">
        <p14:creationId xmlns:p14="http://schemas.microsoft.com/office/powerpoint/2010/main" val="126731327"/>
      </p:ext>
    </p:extLst>
  </p:cSld>
  <p:clrMapOvr>
    <a:masterClrMapping/>
  </p:clrMapOvr>
  <mc:AlternateContent xmlns:mc="http://schemas.openxmlformats.org/markup-compatibility/2006" xmlns:p14="http://schemas.microsoft.com/office/powerpoint/2010/main">
    <mc:Choice Requires="p14">
      <p:transition spd="slow" p14:dur="1500" advTm="6923"/>
    </mc:Choice>
    <mc:Fallback xmlns="">
      <p:transition spd="slow" advTm="692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368B02B5-61F4-9F44-A675-08158B87BF80}"/>
              </a:ext>
            </a:extLst>
          </p:cNvPr>
          <p:cNvPicPr>
            <a:picLocks noChangeAspect="1"/>
          </p:cNvPicPr>
          <p:nvPr/>
        </p:nvPicPr>
        <p:blipFill>
          <a:blip r:embed="rId2"/>
          <a:stretch>
            <a:fillRect/>
          </a:stretch>
        </p:blipFill>
        <p:spPr>
          <a:xfrm>
            <a:off x="911424" y="1143000"/>
            <a:ext cx="7620000" cy="5715000"/>
          </a:xfrm>
          <a:prstGeom prst="rect">
            <a:avLst/>
          </a:prstGeom>
        </p:spPr>
      </p:pic>
      <p:sp>
        <p:nvSpPr>
          <p:cNvPr id="2" name="Title 1"/>
          <p:cNvSpPr>
            <a:spLocks noGrp="1"/>
          </p:cNvSpPr>
          <p:nvPr>
            <p:ph type="title"/>
          </p:nvPr>
        </p:nvSpPr>
        <p:spPr/>
        <p:txBody>
          <a:bodyPr/>
          <a:lstStyle/>
          <a:p>
            <a:r>
              <a:rPr lang="en-US" dirty="0"/>
              <a:t>Two-Way Sensitivity Analysis</a:t>
            </a:r>
          </a:p>
        </p:txBody>
      </p:sp>
    </p:spTree>
    <p:extLst>
      <p:ext uri="{BB962C8B-B14F-4D97-AF65-F5344CB8AC3E}">
        <p14:creationId xmlns:p14="http://schemas.microsoft.com/office/powerpoint/2010/main" val="55607128"/>
      </p:ext>
    </p:extLst>
  </p:cSld>
  <p:clrMapOvr>
    <a:masterClrMapping/>
  </p:clrMapOvr>
  <mc:AlternateContent xmlns:mc="http://schemas.openxmlformats.org/markup-compatibility/2006" xmlns:p14="http://schemas.microsoft.com/office/powerpoint/2010/main">
    <mc:Choice Requires="p14">
      <p:transition spd="slow" p14:dur="2000" advTm="70985"/>
    </mc:Choice>
    <mc:Fallback xmlns="">
      <p:transition spd="slow" advTm="7098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a:t>
            </a:r>
          </a:p>
        </p:txBody>
      </p:sp>
      <p:sp>
        <p:nvSpPr>
          <p:cNvPr id="3" name="Content Placeholder 2"/>
          <p:cNvSpPr>
            <a:spLocks noGrp="1"/>
          </p:cNvSpPr>
          <p:nvPr>
            <p:ph idx="1"/>
          </p:nvPr>
        </p:nvSpPr>
        <p:spPr>
          <a:xfrm>
            <a:off x="2364432" y="1417638"/>
            <a:ext cx="7620000" cy="5344903"/>
          </a:xfrm>
        </p:spPr>
        <p:txBody>
          <a:bodyPr>
            <a:normAutofit fontScale="92500"/>
          </a:bodyPr>
          <a:lstStyle/>
          <a:p>
            <a:r>
              <a:rPr lang="en-US" dirty="0"/>
              <a:t>What is the optimal strategy across a plausible range of input parameter?</a:t>
            </a:r>
          </a:p>
          <a:p>
            <a:pPr lvl="1"/>
            <a:r>
              <a:rPr lang="en-US" dirty="0"/>
              <a:t>Deterministic sensitivity analysis (DSA)</a:t>
            </a:r>
          </a:p>
          <a:p>
            <a:pPr lvl="2"/>
            <a:r>
              <a:rPr lang="en-US" dirty="0"/>
              <a:t>One-way analysis: vary one parameter, hold rest fixed</a:t>
            </a:r>
          </a:p>
          <a:p>
            <a:pPr lvl="2"/>
            <a:r>
              <a:rPr lang="en-US" dirty="0"/>
              <a:t>Two-way analysis: vary two parameters, hold rest fixed</a:t>
            </a:r>
          </a:p>
          <a:p>
            <a:endParaRPr lang="el-GR" dirty="0"/>
          </a:p>
          <a:p>
            <a:r>
              <a:rPr lang="en-US" dirty="0"/>
              <a:t>What is the uncertainty around the CEA outcomes ?</a:t>
            </a:r>
          </a:p>
          <a:p>
            <a:pPr lvl="1"/>
            <a:r>
              <a:rPr lang="en-US" dirty="0"/>
              <a:t>Probabilistic sensitivity analysis (PSA)</a:t>
            </a:r>
          </a:p>
          <a:p>
            <a:pPr lvl="2"/>
            <a:r>
              <a:rPr lang="en-US" dirty="0"/>
              <a:t>Simultaneously vary input parameters by randomly sampling from appropriate probability distributions</a:t>
            </a:r>
          </a:p>
          <a:p>
            <a:pPr lvl="2"/>
            <a:r>
              <a:rPr lang="en-US" dirty="0"/>
              <a:t>How often is each alternative cost-effective?</a:t>
            </a:r>
          </a:p>
          <a:p>
            <a:pPr lvl="2"/>
            <a:r>
              <a:rPr lang="en-US" dirty="0"/>
              <a:t>What strategy has the highest expected net benefit</a:t>
            </a:r>
          </a:p>
          <a:p>
            <a:pPr lvl="1"/>
            <a:endParaRPr lang="en-US" dirty="0"/>
          </a:p>
          <a:p>
            <a:r>
              <a:rPr lang="en-US" dirty="0"/>
              <a:t>What is the optimal value of input parameter given </a:t>
            </a:r>
            <a:r>
              <a:rPr lang="el-GR" dirty="0"/>
              <a:t>λ?</a:t>
            </a:r>
            <a:endParaRPr lang="en-US" dirty="0"/>
          </a:p>
          <a:p>
            <a:pPr lvl="1"/>
            <a:r>
              <a:rPr lang="en-US" dirty="0"/>
              <a:t>Threshold Analysis </a:t>
            </a:r>
          </a:p>
          <a:p>
            <a:pPr lvl="1"/>
            <a:endParaRPr lang="en-US" dirty="0"/>
          </a:p>
        </p:txBody>
      </p:sp>
    </p:spTree>
    <p:custDataLst>
      <p:tags r:id="rId1"/>
    </p:custDataLst>
    <p:extLst>
      <p:ext uri="{BB962C8B-B14F-4D97-AF65-F5344CB8AC3E}">
        <p14:creationId xmlns:p14="http://schemas.microsoft.com/office/powerpoint/2010/main" val="577747724"/>
      </p:ext>
    </p:extLst>
  </p:cSld>
  <p:clrMapOvr>
    <a:masterClrMapping/>
  </p:clrMapOvr>
  <mc:AlternateContent xmlns:mc="http://schemas.openxmlformats.org/markup-compatibility/2006" xmlns:p14="http://schemas.microsoft.com/office/powerpoint/2010/main">
    <mc:Choice Requires="p14">
      <p:transition spd="slow" p14:dur="2000" advTm="38535"/>
    </mc:Choice>
    <mc:Fallback xmlns="">
      <p:transition spd="slow" advTm="3853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8"/>
        <p:cNvGrpSpPr/>
        <p:nvPr/>
      </p:nvGrpSpPr>
      <p:grpSpPr>
        <a:xfrm>
          <a:off x="0" y="0"/>
          <a:ext cx="0" cy="0"/>
          <a:chOff x="0" y="0"/>
          <a:chExt cx="0" cy="0"/>
        </a:xfrm>
      </p:grpSpPr>
      <p:sp>
        <p:nvSpPr>
          <p:cNvPr id="989" name="Shape 989"/>
          <p:cNvSpPr txBox="1">
            <a:spLocks noGrp="1"/>
          </p:cNvSpPr>
          <p:nvPr>
            <p:ph type="title"/>
          </p:nvPr>
        </p:nvSpPr>
        <p:spPr>
          <a:xfrm>
            <a:off x="1357690" y="2854950"/>
            <a:ext cx="7852200" cy="1148100"/>
          </a:xfrm>
          <a:prstGeom prst="rect">
            <a:avLst/>
          </a:prstGeom>
        </p:spPr>
        <p:txBody>
          <a:bodyPr spcFirstLastPara="1" vert="horz" wrap="square" lIns="91425" tIns="91425" rIns="91425" bIns="91425" rtlCol="0" anchor="ctr" anchorCtr="0">
            <a:noAutofit/>
          </a:bodyPr>
          <a:lstStyle/>
          <a:p>
            <a:r>
              <a:rPr lang="nl-NL" dirty="0" err="1"/>
              <a:t>Deterministic</a:t>
            </a:r>
            <a:r>
              <a:rPr lang="nl-NL" dirty="0"/>
              <a:t> </a:t>
            </a:r>
            <a:r>
              <a:rPr lang="nl-NL" dirty="0" err="1"/>
              <a:t>Sensitivity</a:t>
            </a:r>
            <a:r>
              <a:rPr lang="nl-NL" dirty="0"/>
              <a:t> Analysis</a:t>
            </a:r>
            <a:endParaRPr dirty="0"/>
          </a:p>
        </p:txBody>
      </p:sp>
      <p:sp>
        <p:nvSpPr>
          <p:cNvPr id="990" name="Shape 990"/>
          <p:cNvSpPr txBox="1">
            <a:spLocks noGrp="1"/>
          </p:cNvSpPr>
          <p:nvPr>
            <p:ph type="sldNum" idx="12"/>
          </p:nvPr>
        </p:nvSpPr>
        <p:spPr>
          <a:xfrm>
            <a:off x="10014250" y="6241346"/>
            <a:ext cx="548700" cy="524700"/>
          </a:xfrm>
          <a:prstGeom prst="rect">
            <a:avLst/>
          </a:prstGeom>
        </p:spPr>
        <p:txBody>
          <a:bodyPr spcFirstLastPara="1" vert="horz" wrap="square" lIns="0" tIns="0" rIns="0" bIns="0" rtlCol="0" anchor="ctr" anchorCtr="0">
            <a:noAutofit/>
          </a:bodyPr>
          <a:lstStyle/>
          <a:p>
            <a:fld id="{00000000-1234-1234-1234-123412341234}" type="slidenum">
              <a:rPr lang="nl-NL"/>
              <a:pPr/>
              <a:t>3</a:t>
            </a:fld>
            <a:endParaRPr/>
          </a:p>
        </p:txBody>
      </p:sp>
    </p:spTree>
    <p:extLst>
      <p:ext uri="{BB962C8B-B14F-4D97-AF65-F5344CB8AC3E}">
        <p14:creationId xmlns:p14="http://schemas.microsoft.com/office/powerpoint/2010/main" val="486168290"/>
      </p:ext>
    </p:extLst>
  </p:cSld>
  <p:clrMapOvr>
    <a:masterClrMapping/>
  </p:clrMapOvr>
  <mc:AlternateContent xmlns:mc="http://schemas.openxmlformats.org/markup-compatibility/2006" xmlns:p14="http://schemas.microsoft.com/office/powerpoint/2010/main">
    <mc:Choice Requires="p14">
      <p:transition spd="slow" p14:dur="2000" advTm="3935"/>
    </mc:Choice>
    <mc:Fallback xmlns="">
      <p:transition spd="slow" advTm="393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One-Way Sensitivity Analysis</a:t>
            </a:r>
          </a:p>
        </p:txBody>
      </p:sp>
      <p:sp>
        <p:nvSpPr>
          <p:cNvPr id="3" name="Content Placeholder 2"/>
          <p:cNvSpPr>
            <a:spLocks noGrp="1"/>
          </p:cNvSpPr>
          <p:nvPr>
            <p:ph idx="1"/>
          </p:nvPr>
        </p:nvSpPr>
        <p:spPr>
          <a:xfrm>
            <a:off x="1319404" y="1417638"/>
            <a:ext cx="7985069" cy="4983162"/>
          </a:xfrm>
        </p:spPr>
        <p:txBody>
          <a:bodyPr/>
          <a:lstStyle/>
          <a:p>
            <a:r>
              <a:rPr lang="en-US" dirty="0"/>
              <a:t>Systematically vary a single parameter over range of uncertainty, keeping all others fixed</a:t>
            </a:r>
          </a:p>
          <a:p>
            <a:pPr marL="0" indent="0">
              <a:buNone/>
            </a:pPr>
            <a:r>
              <a:rPr lang="en-US" dirty="0"/>
              <a:t>   </a:t>
            </a:r>
          </a:p>
          <a:p>
            <a:pPr marL="0" indent="0">
              <a:buNone/>
            </a:pPr>
            <a:r>
              <a:rPr lang="en-US" dirty="0"/>
              <a:t>     </a:t>
            </a:r>
            <a:r>
              <a:rPr lang="en-US" dirty="0" err="1"/>
              <a:t>p_PCed</a:t>
            </a:r>
            <a:r>
              <a:rPr lang="en-US" sz="2400" i="1" baseline="-25000" dirty="0">
                <a:latin typeface="Cambria" pitchFamily="18" charset="0"/>
              </a:rPr>
              <a:t> </a:t>
            </a:r>
            <a:r>
              <a:rPr lang="en-US" sz="2400" dirty="0">
                <a:latin typeface="Cambria" pitchFamily="18" charset="0"/>
              </a:rPr>
              <a:t>= 30%, </a:t>
            </a:r>
            <a:r>
              <a:rPr lang="en-US" sz="2400" dirty="0" err="1"/>
              <a:t>p_PCed</a:t>
            </a:r>
            <a:r>
              <a:rPr lang="en-US" sz="2400" dirty="0"/>
              <a:t> </a:t>
            </a:r>
            <a:r>
              <a:rPr lang="en-US" sz="2400" dirty="0">
                <a:latin typeface="Cambria" pitchFamily="18" charset="0"/>
              </a:rPr>
              <a:t>= 40%, </a:t>
            </a:r>
            <a:r>
              <a:rPr lang="en-US" sz="2400" dirty="0" err="1"/>
              <a:t>p_PCed</a:t>
            </a:r>
            <a:r>
              <a:rPr lang="en-US" sz="2400" i="1" baseline="-25000" dirty="0">
                <a:latin typeface="Cambria" pitchFamily="18" charset="0"/>
              </a:rPr>
              <a:t> </a:t>
            </a:r>
            <a:r>
              <a:rPr lang="en-US" sz="2400" dirty="0">
                <a:latin typeface="Cambria" pitchFamily="18" charset="0"/>
              </a:rPr>
              <a:t>= 50%</a:t>
            </a:r>
            <a:r>
              <a:rPr lang="en-US" sz="2400" dirty="0"/>
              <a:t>, etc…</a:t>
            </a:r>
          </a:p>
          <a:p>
            <a:endParaRPr lang="en-US" dirty="0"/>
          </a:p>
          <a:p>
            <a:r>
              <a:rPr lang="en-US" dirty="0"/>
              <a:t>For each parameter value, calculate the expected outcomes under each strategy</a:t>
            </a:r>
          </a:p>
          <a:p>
            <a:r>
              <a:rPr lang="en-US" dirty="0"/>
              <a:t>Identify which strategy is preferred for each parameter value</a:t>
            </a:r>
          </a:p>
          <a:p>
            <a:endParaRPr lang="en-US" dirty="0"/>
          </a:p>
        </p:txBody>
      </p:sp>
    </p:spTree>
    <p:custDataLst>
      <p:tags r:id="rId1"/>
    </p:custDataLst>
    <p:extLst>
      <p:ext uri="{BB962C8B-B14F-4D97-AF65-F5344CB8AC3E}">
        <p14:creationId xmlns:p14="http://schemas.microsoft.com/office/powerpoint/2010/main" val="1174370554"/>
      </p:ext>
    </p:extLst>
  </p:cSld>
  <p:clrMapOvr>
    <a:masterClrMapping/>
  </p:clrMapOvr>
  <mc:AlternateContent xmlns:mc="http://schemas.openxmlformats.org/markup-compatibility/2006" xmlns:p14="http://schemas.microsoft.com/office/powerpoint/2010/main">
    <mc:Choice Requires="p14">
      <p:transition spd="slow" p14:dur="2000" advTm="66195"/>
    </mc:Choice>
    <mc:Fallback xmlns="">
      <p:transition spd="slow" advTm="661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One-Way Sensitivity Analysis</a:t>
            </a:r>
          </a:p>
        </p:txBody>
      </p:sp>
      <p:graphicFrame>
        <p:nvGraphicFramePr>
          <p:cNvPr id="4" name="Table 3"/>
          <p:cNvGraphicFramePr>
            <a:graphicFrameLocks noGrp="1"/>
          </p:cNvGraphicFramePr>
          <p:nvPr>
            <p:extLst>
              <p:ext uri="{D42A27DB-BD31-4B8C-83A1-F6EECF244321}">
                <p14:modId xmlns:p14="http://schemas.microsoft.com/office/powerpoint/2010/main" val="3094684237"/>
              </p:ext>
            </p:extLst>
          </p:nvPr>
        </p:nvGraphicFramePr>
        <p:xfrm>
          <a:off x="1042393" y="1397000"/>
          <a:ext cx="7448550" cy="4724400"/>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548640">
                <a:tc rowSpan="2">
                  <a:txBody>
                    <a:bodyPr/>
                    <a:lstStyle/>
                    <a:p>
                      <a:pPr algn="ctr"/>
                      <a:r>
                        <a:rPr lang="en-US" sz="2200" i="0" dirty="0">
                          <a:latin typeface="Calibri" panose="020F0502020204030204" pitchFamily="34" charset="0"/>
                        </a:rPr>
                        <a:t>Probability of early detection (Primary care)</a:t>
                      </a:r>
                      <a:endParaRPr lang="en-US" sz="2200" i="1" baseline="-25000" dirty="0">
                        <a:latin typeface="Calibri" panose="020F0502020204030204" pitchFamily="34" charset="0"/>
                      </a:endParaRPr>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dirty="0">
                          <a:latin typeface="Calibri" panose="020F0502020204030204" pitchFamily="34" charset="0"/>
                        </a:rPr>
                        <a:t>Deaths per 1,000</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200" dirty="0">
                        <a:latin typeface="Calibri" panose="020F0502020204030204" pitchFamily="34" charset="0"/>
                      </a:endParaRPr>
                    </a:p>
                  </a:txBody>
                  <a:tcPr anchor="ctr"/>
                </a:tc>
                <a:tc hMerge="1">
                  <a:txBody>
                    <a:bodyPr/>
                    <a:lstStyle/>
                    <a:p>
                      <a:pPr algn="ctr"/>
                      <a:endParaRPr lang="en-US" sz="2200" dirty="0">
                        <a:latin typeface="Calibri" panose="020F0502020204030204" pitchFamily="34" charset="0"/>
                      </a:endParaRPr>
                    </a:p>
                  </a:txBody>
                  <a:tcPr anchor="ctr"/>
                </a:tc>
                <a:extLst>
                  <a:ext uri="{0D108BD9-81ED-4DB2-BD59-A6C34878D82A}">
                    <a16:rowId xmlns:a16="http://schemas.microsoft.com/office/drawing/2014/main" val="10000"/>
                  </a:ext>
                </a:extLst>
              </a:tr>
              <a:tr h="548640">
                <a:tc vMerge="1">
                  <a:txBody>
                    <a:bodyPr/>
                    <a:lstStyle/>
                    <a:p>
                      <a:endParaRPr lang="en-US"/>
                    </a:p>
                  </a:txBody>
                  <a:tcPr/>
                </a:tc>
                <a:tc>
                  <a:txBody>
                    <a:bodyPr/>
                    <a:lstStyle/>
                    <a:p>
                      <a:pPr algn="ctr"/>
                      <a:r>
                        <a:rPr lang="en-US" sz="2200" b="1" dirty="0">
                          <a:solidFill>
                            <a:schemeClr val="bg1"/>
                          </a:solidFill>
                          <a:latin typeface="Calibri" panose="020F0502020204030204" pitchFamily="34" charset="0"/>
                        </a:rPr>
                        <a:t>EV ‘Do Nothing’</a:t>
                      </a:r>
                    </a:p>
                  </a:txBody>
                  <a:tcPr anchor="ctr">
                    <a:solidFill>
                      <a:schemeClr val="accent1"/>
                    </a:solidFill>
                  </a:tcPr>
                </a:tc>
                <a:tc>
                  <a:txBody>
                    <a:bodyPr/>
                    <a:lstStyle/>
                    <a:p>
                      <a:pPr algn="ctr"/>
                      <a:r>
                        <a:rPr lang="en-US" sz="2200" b="1" dirty="0">
                          <a:solidFill>
                            <a:schemeClr val="bg1"/>
                          </a:solidFill>
                          <a:latin typeface="Calibri" panose="020F0502020204030204" pitchFamily="34" charset="0"/>
                        </a:rPr>
                        <a:t>EV ‘Spray’</a:t>
                      </a:r>
                    </a:p>
                  </a:txBody>
                  <a:tcPr anchor="ctr">
                    <a:solidFill>
                      <a:schemeClr val="accent1"/>
                    </a:solidFill>
                  </a:tcPr>
                </a:tc>
                <a:tc>
                  <a:txBody>
                    <a:bodyPr/>
                    <a:lstStyle/>
                    <a:p>
                      <a:pPr algn="ctr"/>
                      <a:r>
                        <a:rPr lang="en-US" sz="2200" b="1" dirty="0">
                          <a:solidFill>
                            <a:schemeClr val="bg1"/>
                          </a:solidFill>
                          <a:latin typeface="Calibri" panose="020F0502020204030204" pitchFamily="34" charset="0"/>
                        </a:rPr>
                        <a:t>EV ‘Test’</a:t>
                      </a:r>
                    </a:p>
                  </a:txBody>
                  <a:tcPr anchor="ctr">
                    <a:solidFill>
                      <a:schemeClr val="accent1"/>
                    </a:solidFill>
                  </a:tcPr>
                </a:tc>
                <a:extLst>
                  <a:ext uri="{0D108BD9-81ED-4DB2-BD59-A6C34878D82A}">
                    <a16:rowId xmlns:a16="http://schemas.microsoft.com/office/drawing/2014/main" val="10001"/>
                  </a:ext>
                </a:extLst>
              </a:tr>
              <a:tr h="370840">
                <a:tc>
                  <a:txBody>
                    <a:bodyPr/>
                    <a:lstStyle/>
                    <a:p>
                      <a:pPr algn="ctr"/>
                      <a:r>
                        <a:rPr lang="en-US" sz="2200" dirty="0">
                          <a:latin typeface="Calibri" panose="020F0502020204030204" pitchFamily="34" charset="0"/>
                        </a:rPr>
                        <a:t>30%</a:t>
                      </a:r>
                    </a:p>
                  </a:txBody>
                  <a:tcPr anchor="ctr"/>
                </a:tc>
                <a:tc>
                  <a:txBody>
                    <a:bodyPr/>
                    <a:lstStyle/>
                    <a:p>
                      <a:pPr algn="ctr"/>
                      <a:r>
                        <a:rPr lang="en-US" sz="2200" dirty="0">
                          <a:latin typeface="Calibri" panose="020F0502020204030204" pitchFamily="34" charset="0"/>
                        </a:rPr>
                        <a:t>0.33</a:t>
                      </a:r>
                    </a:p>
                  </a:txBody>
                  <a:tcPr anchor="ctr"/>
                </a:tc>
                <a:tc>
                  <a:txBody>
                    <a:bodyPr/>
                    <a:lstStyle/>
                    <a:p>
                      <a:pPr algn="ctr"/>
                      <a:r>
                        <a:rPr lang="en-US" sz="2200" dirty="0">
                          <a:latin typeface="Calibri" panose="020F0502020204030204" pitchFamily="34" charset="0"/>
                        </a:rPr>
                        <a:t>1.05</a:t>
                      </a:r>
                    </a:p>
                  </a:txBody>
                  <a:tcPr anchor="ctr"/>
                </a:tc>
                <a:tc>
                  <a:txBody>
                    <a:bodyPr/>
                    <a:lstStyle/>
                    <a:p>
                      <a:pPr algn="ctr"/>
                      <a:r>
                        <a:rPr lang="en-US" sz="2200" dirty="0">
                          <a:latin typeface="Calibri" panose="020F0502020204030204" pitchFamily="34" charset="0"/>
                        </a:rPr>
                        <a:t>0.37</a:t>
                      </a:r>
                    </a:p>
                  </a:txBody>
                  <a:tcPr anchor="ctr"/>
                </a:tc>
                <a:extLst>
                  <a:ext uri="{0D108BD9-81ED-4DB2-BD59-A6C34878D82A}">
                    <a16:rowId xmlns:a16="http://schemas.microsoft.com/office/drawing/2014/main" val="10002"/>
                  </a:ext>
                </a:extLst>
              </a:tr>
              <a:tr h="370840">
                <a:tc>
                  <a:txBody>
                    <a:bodyPr/>
                    <a:lstStyle/>
                    <a:p>
                      <a:pPr algn="ctr"/>
                      <a:r>
                        <a:rPr lang="en-US" sz="2200" dirty="0">
                          <a:latin typeface="Calibri" panose="020F0502020204030204" pitchFamily="34" charset="0"/>
                        </a:rPr>
                        <a:t>35%</a:t>
                      </a:r>
                    </a:p>
                  </a:txBody>
                  <a:tcPr anchor="ctr"/>
                </a:tc>
                <a:tc>
                  <a:txBody>
                    <a:bodyPr/>
                    <a:lstStyle/>
                    <a:p>
                      <a:pPr algn="ctr"/>
                      <a:r>
                        <a:rPr lang="en-US" sz="2200" dirty="0">
                          <a:latin typeface="Calibri" panose="020F0502020204030204" pitchFamily="34" charset="0"/>
                        </a:rPr>
                        <a:t>0.67</a:t>
                      </a:r>
                    </a:p>
                  </a:txBody>
                  <a:tcPr anchor="ctr"/>
                </a:tc>
                <a:tc>
                  <a:txBody>
                    <a:bodyPr/>
                    <a:lstStyle/>
                    <a:p>
                      <a:pPr algn="ctr"/>
                      <a:r>
                        <a:rPr lang="en-US" sz="2200" dirty="0">
                          <a:latin typeface="Calibri" panose="020F0502020204030204" pitchFamily="34" charset="0"/>
                        </a:rPr>
                        <a:t>1.10</a:t>
                      </a:r>
                    </a:p>
                  </a:txBody>
                  <a:tcPr anchor="ctr"/>
                </a:tc>
                <a:tc>
                  <a:txBody>
                    <a:bodyPr/>
                    <a:lstStyle/>
                    <a:p>
                      <a:pPr algn="ctr"/>
                      <a:r>
                        <a:rPr lang="en-US" sz="2200" dirty="0">
                          <a:latin typeface="Calibri" panose="020F0502020204030204" pitchFamily="34" charset="0"/>
                        </a:rPr>
                        <a:t>0.53</a:t>
                      </a:r>
                    </a:p>
                  </a:txBody>
                  <a:tcPr anchor="ctr"/>
                </a:tc>
                <a:extLst>
                  <a:ext uri="{0D108BD9-81ED-4DB2-BD59-A6C34878D82A}">
                    <a16:rowId xmlns:a16="http://schemas.microsoft.com/office/drawing/2014/main" val="10003"/>
                  </a:ext>
                </a:extLst>
              </a:tr>
              <a:tr h="370840">
                <a:tc>
                  <a:txBody>
                    <a:bodyPr/>
                    <a:lstStyle/>
                    <a:p>
                      <a:pPr algn="ctr"/>
                      <a:r>
                        <a:rPr lang="en-US" sz="2200" dirty="0">
                          <a:latin typeface="Calibri" panose="020F0502020204030204" pitchFamily="34" charset="0"/>
                        </a:rPr>
                        <a:t>40%</a:t>
                      </a:r>
                    </a:p>
                  </a:txBody>
                  <a:tcPr anchor="ctr"/>
                </a:tc>
                <a:tc>
                  <a:txBody>
                    <a:bodyPr/>
                    <a:lstStyle/>
                    <a:p>
                      <a:pPr algn="ctr"/>
                      <a:r>
                        <a:rPr lang="en-US" sz="2200" dirty="0">
                          <a:latin typeface="Calibri" panose="020F0502020204030204" pitchFamily="34" charset="0"/>
                        </a:rPr>
                        <a:t>1.00</a:t>
                      </a:r>
                    </a:p>
                  </a:txBody>
                  <a:tcPr anchor="ctr"/>
                </a:tc>
                <a:tc>
                  <a:txBody>
                    <a:bodyPr/>
                    <a:lstStyle/>
                    <a:p>
                      <a:pPr algn="ctr"/>
                      <a:r>
                        <a:rPr lang="en-US" sz="2200" dirty="0">
                          <a:latin typeface="Calibri" panose="020F0502020204030204" pitchFamily="34" charset="0"/>
                        </a:rPr>
                        <a:t>1.15</a:t>
                      </a:r>
                    </a:p>
                  </a:txBody>
                  <a:tcPr anchor="ctr"/>
                </a:tc>
                <a:tc>
                  <a:txBody>
                    <a:bodyPr/>
                    <a:lstStyle/>
                    <a:p>
                      <a:pPr algn="ctr"/>
                      <a:r>
                        <a:rPr lang="en-US" sz="2200" dirty="0">
                          <a:latin typeface="Calibri" panose="020F0502020204030204" pitchFamily="34" charset="0"/>
                        </a:rPr>
                        <a:t>0.70</a:t>
                      </a:r>
                    </a:p>
                  </a:txBody>
                  <a:tcPr anchor="ctr"/>
                </a:tc>
                <a:extLst>
                  <a:ext uri="{0D108BD9-81ED-4DB2-BD59-A6C34878D82A}">
                    <a16:rowId xmlns:a16="http://schemas.microsoft.com/office/drawing/2014/main" val="10004"/>
                  </a:ext>
                </a:extLst>
              </a:tr>
              <a:tr h="370840">
                <a:tc>
                  <a:txBody>
                    <a:bodyPr/>
                    <a:lstStyle/>
                    <a:p>
                      <a:pPr algn="ctr"/>
                      <a:r>
                        <a:rPr lang="en-US" sz="2200" dirty="0">
                          <a:latin typeface="Calibri" panose="020F0502020204030204" pitchFamily="34" charset="0"/>
                        </a:rPr>
                        <a:t>45%</a:t>
                      </a:r>
                    </a:p>
                  </a:txBody>
                  <a:tcPr anchor="ctr"/>
                </a:tc>
                <a:tc>
                  <a:txBody>
                    <a:bodyPr/>
                    <a:lstStyle/>
                    <a:p>
                      <a:pPr algn="ctr"/>
                      <a:r>
                        <a:rPr lang="en-US" sz="2200" dirty="0">
                          <a:latin typeface="Calibri" panose="020F0502020204030204" pitchFamily="34" charset="0"/>
                        </a:rPr>
                        <a:t>1.33</a:t>
                      </a:r>
                    </a:p>
                  </a:txBody>
                  <a:tcPr anchor="ctr"/>
                </a:tc>
                <a:tc>
                  <a:txBody>
                    <a:bodyPr/>
                    <a:lstStyle/>
                    <a:p>
                      <a:pPr algn="ctr"/>
                      <a:r>
                        <a:rPr lang="en-US" sz="2200" dirty="0">
                          <a:latin typeface="Calibri" panose="020F0502020204030204" pitchFamily="34" charset="0"/>
                        </a:rPr>
                        <a:t>1.20</a:t>
                      </a:r>
                    </a:p>
                  </a:txBody>
                  <a:tcPr anchor="ctr"/>
                </a:tc>
                <a:tc>
                  <a:txBody>
                    <a:bodyPr/>
                    <a:lstStyle/>
                    <a:p>
                      <a:pPr algn="ctr"/>
                      <a:r>
                        <a:rPr lang="en-US" sz="2200" dirty="0">
                          <a:latin typeface="Calibri" panose="020F0502020204030204" pitchFamily="34" charset="0"/>
                        </a:rPr>
                        <a:t>0.87</a:t>
                      </a:r>
                    </a:p>
                  </a:txBody>
                  <a:tcPr anchor="ctr"/>
                </a:tc>
                <a:extLst>
                  <a:ext uri="{0D108BD9-81ED-4DB2-BD59-A6C34878D82A}">
                    <a16:rowId xmlns:a16="http://schemas.microsoft.com/office/drawing/2014/main" val="10005"/>
                  </a:ext>
                </a:extLst>
              </a:tr>
              <a:tr h="370840">
                <a:tc>
                  <a:txBody>
                    <a:bodyPr/>
                    <a:lstStyle/>
                    <a:p>
                      <a:pPr algn="ctr"/>
                      <a:r>
                        <a:rPr lang="en-US" sz="2200" dirty="0">
                          <a:latin typeface="Calibri" panose="020F0502020204030204" pitchFamily="34" charset="0"/>
                        </a:rPr>
                        <a:t>50%</a:t>
                      </a:r>
                    </a:p>
                  </a:txBody>
                  <a:tcPr anchor="ctr"/>
                </a:tc>
                <a:tc>
                  <a:txBody>
                    <a:bodyPr/>
                    <a:lstStyle/>
                    <a:p>
                      <a:pPr algn="ctr"/>
                      <a:r>
                        <a:rPr lang="en-US" sz="2200" dirty="0">
                          <a:latin typeface="Calibri" panose="020F0502020204030204" pitchFamily="34" charset="0"/>
                        </a:rPr>
                        <a:t>1.67</a:t>
                      </a:r>
                    </a:p>
                  </a:txBody>
                  <a:tcPr anchor="ctr"/>
                </a:tc>
                <a:tc>
                  <a:txBody>
                    <a:bodyPr/>
                    <a:lstStyle/>
                    <a:p>
                      <a:pPr algn="ctr"/>
                      <a:r>
                        <a:rPr lang="en-US" sz="2200" dirty="0">
                          <a:latin typeface="Calibri" panose="020F0502020204030204" pitchFamily="34" charset="0"/>
                        </a:rPr>
                        <a:t>1.25</a:t>
                      </a:r>
                    </a:p>
                  </a:txBody>
                  <a:tcPr anchor="ctr"/>
                </a:tc>
                <a:tc>
                  <a:txBody>
                    <a:bodyPr/>
                    <a:lstStyle/>
                    <a:p>
                      <a:pPr algn="ctr"/>
                      <a:r>
                        <a:rPr lang="en-US" sz="2200" dirty="0">
                          <a:latin typeface="Calibri" panose="020F0502020204030204" pitchFamily="34" charset="0"/>
                        </a:rPr>
                        <a:t>1.03</a:t>
                      </a:r>
                    </a:p>
                  </a:txBody>
                  <a:tcPr anchor="ctr"/>
                </a:tc>
                <a:extLst>
                  <a:ext uri="{0D108BD9-81ED-4DB2-BD59-A6C34878D82A}">
                    <a16:rowId xmlns:a16="http://schemas.microsoft.com/office/drawing/2014/main" val="10006"/>
                  </a:ext>
                </a:extLst>
              </a:tr>
              <a:tr h="370840">
                <a:tc>
                  <a:txBody>
                    <a:bodyPr/>
                    <a:lstStyle/>
                    <a:p>
                      <a:pPr algn="ctr"/>
                      <a:r>
                        <a:rPr lang="en-US" sz="2200" dirty="0">
                          <a:latin typeface="Calibri" panose="020F0502020204030204" pitchFamily="34" charset="0"/>
                        </a:rPr>
                        <a:t>55%</a:t>
                      </a:r>
                    </a:p>
                  </a:txBody>
                  <a:tcPr anchor="ctr"/>
                </a:tc>
                <a:tc>
                  <a:txBody>
                    <a:bodyPr/>
                    <a:lstStyle/>
                    <a:p>
                      <a:pPr algn="ctr"/>
                      <a:r>
                        <a:rPr lang="en-US" sz="2200" dirty="0">
                          <a:latin typeface="Calibri" panose="020F0502020204030204" pitchFamily="34" charset="0"/>
                        </a:rPr>
                        <a:t>2.00</a:t>
                      </a:r>
                    </a:p>
                  </a:txBody>
                  <a:tcPr anchor="ctr"/>
                </a:tc>
                <a:tc>
                  <a:txBody>
                    <a:bodyPr/>
                    <a:lstStyle/>
                    <a:p>
                      <a:pPr algn="ctr"/>
                      <a:r>
                        <a:rPr lang="en-US" sz="2200" dirty="0">
                          <a:latin typeface="Calibri" panose="020F0502020204030204" pitchFamily="34" charset="0"/>
                        </a:rPr>
                        <a:t>1.30</a:t>
                      </a:r>
                    </a:p>
                  </a:txBody>
                  <a:tcPr anchor="ctr"/>
                </a:tc>
                <a:tc>
                  <a:txBody>
                    <a:bodyPr/>
                    <a:lstStyle/>
                    <a:p>
                      <a:pPr algn="ctr"/>
                      <a:r>
                        <a:rPr lang="en-US" sz="2200" dirty="0">
                          <a:latin typeface="Calibri" panose="020F0502020204030204" pitchFamily="34" charset="0"/>
                        </a:rPr>
                        <a:t>1.20</a:t>
                      </a:r>
                    </a:p>
                  </a:txBody>
                  <a:tcPr anchor="ctr"/>
                </a:tc>
                <a:extLst>
                  <a:ext uri="{0D108BD9-81ED-4DB2-BD59-A6C34878D82A}">
                    <a16:rowId xmlns:a16="http://schemas.microsoft.com/office/drawing/2014/main" val="10007"/>
                  </a:ext>
                </a:extLst>
              </a:tr>
              <a:tr h="370840">
                <a:tc>
                  <a:txBody>
                    <a:bodyPr/>
                    <a:lstStyle/>
                    <a:p>
                      <a:pPr algn="ctr"/>
                      <a:r>
                        <a:rPr lang="en-US" sz="2200" dirty="0">
                          <a:latin typeface="Calibri" panose="020F0502020204030204" pitchFamily="34" charset="0"/>
                        </a:rPr>
                        <a:t>60%</a:t>
                      </a:r>
                    </a:p>
                  </a:txBody>
                  <a:tcPr anchor="ctr"/>
                </a:tc>
                <a:tc>
                  <a:txBody>
                    <a:bodyPr/>
                    <a:lstStyle/>
                    <a:p>
                      <a:pPr algn="ctr"/>
                      <a:r>
                        <a:rPr lang="en-US" sz="2200" dirty="0">
                          <a:latin typeface="Calibri" panose="020F0502020204030204" pitchFamily="34" charset="0"/>
                        </a:rPr>
                        <a:t>2.33</a:t>
                      </a:r>
                    </a:p>
                  </a:txBody>
                  <a:tcPr anchor="ctr"/>
                </a:tc>
                <a:tc>
                  <a:txBody>
                    <a:bodyPr/>
                    <a:lstStyle/>
                    <a:p>
                      <a:pPr algn="ctr"/>
                      <a:r>
                        <a:rPr lang="en-US" sz="2200" dirty="0">
                          <a:latin typeface="Calibri" panose="020F0502020204030204" pitchFamily="34" charset="0"/>
                        </a:rPr>
                        <a:t>1.35</a:t>
                      </a:r>
                    </a:p>
                  </a:txBody>
                  <a:tcPr anchor="ctr"/>
                </a:tc>
                <a:tc>
                  <a:txBody>
                    <a:bodyPr/>
                    <a:lstStyle/>
                    <a:p>
                      <a:pPr algn="ctr"/>
                      <a:r>
                        <a:rPr lang="en-US" sz="2200" dirty="0">
                          <a:latin typeface="Calibri" panose="020F0502020204030204" pitchFamily="34" charset="0"/>
                        </a:rPr>
                        <a:t>1.37</a:t>
                      </a:r>
                    </a:p>
                  </a:txBody>
                  <a:tcPr anchor="ctr"/>
                </a:tc>
                <a:extLst>
                  <a:ext uri="{0D108BD9-81ED-4DB2-BD59-A6C34878D82A}">
                    <a16:rowId xmlns:a16="http://schemas.microsoft.com/office/drawing/2014/main" val="10008"/>
                  </a:ext>
                </a:extLst>
              </a:tr>
              <a:tr h="370840">
                <a:tc>
                  <a:txBody>
                    <a:bodyPr/>
                    <a:lstStyle/>
                    <a:p>
                      <a:pPr algn="ctr"/>
                      <a:r>
                        <a:rPr lang="en-US" sz="2200" dirty="0">
                          <a:latin typeface="Calibri" panose="020F0502020204030204" pitchFamily="34" charset="0"/>
                        </a:rPr>
                        <a:t>65%</a:t>
                      </a:r>
                    </a:p>
                  </a:txBody>
                  <a:tcPr anchor="ctr"/>
                </a:tc>
                <a:tc>
                  <a:txBody>
                    <a:bodyPr/>
                    <a:lstStyle/>
                    <a:p>
                      <a:pPr algn="ctr"/>
                      <a:r>
                        <a:rPr lang="en-US" sz="2200" dirty="0">
                          <a:latin typeface="Calibri" panose="020F0502020204030204" pitchFamily="34" charset="0"/>
                        </a:rPr>
                        <a:t>2.67</a:t>
                      </a:r>
                    </a:p>
                  </a:txBody>
                  <a:tcPr anchor="ctr"/>
                </a:tc>
                <a:tc>
                  <a:txBody>
                    <a:bodyPr/>
                    <a:lstStyle/>
                    <a:p>
                      <a:pPr algn="ctr"/>
                      <a:r>
                        <a:rPr lang="en-US" sz="2200" dirty="0">
                          <a:latin typeface="Calibri" panose="020F0502020204030204" pitchFamily="34" charset="0"/>
                        </a:rPr>
                        <a:t>1.40</a:t>
                      </a:r>
                    </a:p>
                  </a:txBody>
                  <a:tcPr anchor="ctr"/>
                </a:tc>
                <a:tc>
                  <a:txBody>
                    <a:bodyPr/>
                    <a:lstStyle/>
                    <a:p>
                      <a:pPr algn="ctr"/>
                      <a:r>
                        <a:rPr lang="en-US" sz="2200" dirty="0">
                          <a:latin typeface="Calibri" panose="020F0502020204030204" pitchFamily="34" charset="0"/>
                        </a:rPr>
                        <a:t>1.53</a:t>
                      </a:r>
                    </a:p>
                  </a:txBody>
                  <a:tcPr anchor="ctr"/>
                </a:tc>
                <a:extLst>
                  <a:ext uri="{0D108BD9-81ED-4DB2-BD59-A6C34878D82A}">
                    <a16:rowId xmlns:a16="http://schemas.microsoft.com/office/drawing/2014/main" val="10009"/>
                  </a:ext>
                </a:extLst>
              </a:tr>
            </a:tbl>
          </a:graphicData>
        </a:graphic>
      </p:graphicFrame>
      <p:sp>
        <p:nvSpPr>
          <p:cNvPr id="3" name="Rectangle 2"/>
          <p:cNvSpPr/>
          <p:nvPr/>
        </p:nvSpPr>
        <p:spPr>
          <a:xfrm>
            <a:off x="3222142" y="1294544"/>
            <a:ext cx="5573016" cy="506721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957011"/>
      </p:ext>
    </p:extLst>
  </p:cSld>
  <p:clrMapOvr>
    <a:masterClrMapping/>
  </p:clrMapOvr>
  <mc:AlternateContent xmlns:mc="http://schemas.openxmlformats.org/markup-compatibility/2006" xmlns:p14="http://schemas.microsoft.com/office/powerpoint/2010/main">
    <mc:Choice Requires="p14">
      <p:transition spd="slow" p14:dur="2000" advTm="14661"/>
    </mc:Choice>
    <mc:Fallback xmlns="">
      <p:transition spd="slow" advTm="1466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One-Way Sensitivity Analysis</a:t>
            </a:r>
          </a:p>
        </p:txBody>
      </p:sp>
      <p:graphicFrame>
        <p:nvGraphicFramePr>
          <p:cNvPr id="4" name="Table 3"/>
          <p:cNvGraphicFramePr>
            <a:graphicFrameLocks noGrp="1"/>
          </p:cNvGraphicFramePr>
          <p:nvPr>
            <p:extLst>
              <p:ext uri="{D42A27DB-BD31-4B8C-83A1-F6EECF244321}">
                <p14:modId xmlns:p14="http://schemas.microsoft.com/office/powerpoint/2010/main" val="1959365342"/>
              </p:ext>
            </p:extLst>
          </p:nvPr>
        </p:nvGraphicFramePr>
        <p:xfrm>
          <a:off x="1034709" y="1397000"/>
          <a:ext cx="7448550" cy="4724400"/>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548640">
                <a:tc rowSpan="2">
                  <a:txBody>
                    <a:bodyPr/>
                    <a:lstStyle/>
                    <a:p>
                      <a:pPr algn="ctr"/>
                      <a:r>
                        <a:rPr lang="en-US" sz="2200" i="0" dirty="0">
                          <a:latin typeface="Calibri" panose="020F0502020204030204" pitchFamily="34" charset="0"/>
                        </a:rPr>
                        <a:t>Probability of early detection (Primary care)</a:t>
                      </a:r>
                      <a:endParaRPr lang="en-US" sz="2200" i="1" baseline="-25000" dirty="0">
                        <a:latin typeface="Calibri" panose="020F0502020204030204" pitchFamily="34" charset="0"/>
                      </a:endParaRPr>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dirty="0">
                          <a:latin typeface="Calibri" panose="020F0502020204030204" pitchFamily="34" charset="0"/>
                        </a:rPr>
                        <a:t>Life Expectancy</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200" dirty="0">
                        <a:latin typeface="Calibri" panose="020F0502020204030204" pitchFamily="34" charset="0"/>
                      </a:endParaRPr>
                    </a:p>
                  </a:txBody>
                  <a:tcPr anchor="ctr"/>
                </a:tc>
                <a:tc hMerge="1">
                  <a:txBody>
                    <a:bodyPr/>
                    <a:lstStyle/>
                    <a:p>
                      <a:pPr algn="ctr"/>
                      <a:endParaRPr lang="en-US" sz="2200" dirty="0">
                        <a:latin typeface="Calibri" panose="020F0502020204030204" pitchFamily="34" charset="0"/>
                      </a:endParaRPr>
                    </a:p>
                  </a:txBody>
                  <a:tcPr anchor="ctr"/>
                </a:tc>
                <a:extLst>
                  <a:ext uri="{0D108BD9-81ED-4DB2-BD59-A6C34878D82A}">
                    <a16:rowId xmlns:a16="http://schemas.microsoft.com/office/drawing/2014/main" val="10000"/>
                  </a:ext>
                </a:extLst>
              </a:tr>
              <a:tr h="548640">
                <a:tc vMerge="1">
                  <a:txBody>
                    <a:bodyPr/>
                    <a:lstStyle/>
                    <a:p>
                      <a:endParaRPr lang="en-US"/>
                    </a:p>
                  </a:txBody>
                  <a:tcPr/>
                </a:tc>
                <a:tc>
                  <a:txBody>
                    <a:bodyPr/>
                    <a:lstStyle/>
                    <a:p>
                      <a:pPr algn="ctr"/>
                      <a:r>
                        <a:rPr lang="en-US" sz="2200" b="1" dirty="0">
                          <a:solidFill>
                            <a:schemeClr val="bg1"/>
                          </a:solidFill>
                          <a:latin typeface="Calibri" panose="020F0502020204030204" pitchFamily="34" charset="0"/>
                        </a:rPr>
                        <a:t>Routine practice</a:t>
                      </a:r>
                    </a:p>
                  </a:txBody>
                  <a:tcPr anchor="ctr">
                    <a:solidFill>
                      <a:schemeClr val="accent1"/>
                    </a:solidFill>
                  </a:tcPr>
                </a:tc>
                <a:tc>
                  <a:txBody>
                    <a:bodyPr/>
                    <a:lstStyle/>
                    <a:p>
                      <a:pPr algn="ctr"/>
                      <a:r>
                        <a:rPr lang="en-US" sz="2200" b="1" dirty="0">
                          <a:solidFill>
                            <a:schemeClr val="bg1"/>
                          </a:solidFill>
                          <a:latin typeface="Calibri" panose="020F0502020204030204" pitchFamily="34" charset="0"/>
                        </a:rPr>
                        <a:t>Primary Care</a:t>
                      </a:r>
                    </a:p>
                  </a:txBody>
                  <a:tcPr anchor="ctr">
                    <a:solidFill>
                      <a:schemeClr val="accent1"/>
                    </a:solidFill>
                  </a:tcPr>
                </a:tc>
                <a:tc>
                  <a:txBody>
                    <a:bodyPr/>
                    <a:lstStyle/>
                    <a:p>
                      <a:pPr algn="ctr"/>
                      <a:r>
                        <a:rPr lang="en-US" sz="2200" b="1" dirty="0">
                          <a:solidFill>
                            <a:schemeClr val="bg1"/>
                          </a:solidFill>
                          <a:latin typeface="Calibri" panose="020F0502020204030204" pitchFamily="34" charset="0"/>
                        </a:rPr>
                        <a:t>Hospital Care</a:t>
                      </a:r>
                    </a:p>
                  </a:txBody>
                  <a:tcPr anchor="ctr">
                    <a:solidFill>
                      <a:schemeClr val="accent1"/>
                    </a:solidFill>
                  </a:tcPr>
                </a:tc>
                <a:extLst>
                  <a:ext uri="{0D108BD9-81ED-4DB2-BD59-A6C34878D82A}">
                    <a16:rowId xmlns:a16="http://schemas.microsoft.com/office/drawing/2014/main" val="10001"/>
                  </a:ext>
                </a:extLst>
              </a:tr>
              <a:tr h="370840">
                <a:tc>
                  <a:txBody>
                    <a:bodyPr/>
                    <a:lstStyle/>
                    <a:p>
                      <a:pPr algn="ctr"/>
                      <a:r>
                        <a:rPr lang="en-US" sz="2200" dirty="0">
                          <a:latin typeface="Calibri" panose="020F0502020204030204" pitchFamily="34" charset="0"/>
                        </a:rPr>
                        <a:t>30%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3.1</a:t>
                      </a:r>
                    </a:p>
                  </a:txBody>
                  <a:tcPr anchor="ctr"/>
                </a:tc>
                <a:tc>
                  <a:txBody>
                    <a:bodyPr/>
                    <a:lstStyle/>
                    <a:p>
                      <a:pPr algn="ctr"/>
                      <a:r>
                        <a:rPr lang="en-US" sz="2200" dirty="0">
                          <a:latin typeface="Calibri" panose="020F0502020204030204" pitchFamily="34" charset="0"/>
                        </a:rPr>
                        <a:t>2.8</a:t>
                      </a:r>
                    </a:p>
                  </a:txBody>
                  <a:tcPr anchor="ctr"/>
                </a:tc>
                <a:tc>
                  <a:txBody>
                    <a:bodyPr/>
                    <a:lstStyle/>
                    <a:p>
                      <a:pPr algn="ct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2"/>
                  </a:ext>
                </a:extLst>
              </a:tr>
              <a:tr h="370840">
                <a:tc>
                  <a:txBody>
                    <a:bodyPr/>
                    <a:lstStyle/>
                    <a:p>
                      <a:pPr algn="ctr"/>
                      <a:r>
                        <a:rPr lang="en-US" sz="2200" dirty="0">
                          <a:latin typeface="Calibri" panose="020F0502020204030204" pitchFamily="34" charset="0"/>
                        </a:rPr>
                        <a:t>35%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3.1</a:t>
                      </a:r>
                      <a:endPar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nchor="ctr"/>
                </a:tc>
                <a:tc>
                  <a:txBody>
                    <a:bodyPr/>
                    <a:lstStyle/>
                    <a:p>
                      <a:pPr algn="ctr"/>
                      <a:r>
                        <a:rPr lang="en-US" sz="2200" dirty="0">
                          <a:latin typeface="Calibri" panose="020F0502020204030204" pitchFamily="34" charset="0"/>
                        </a:rPr>
                        <a:t>3.1</a:t>
                      </a:r>
                    </a:p>
                  </a:txBody>
                  <a:tcPr anchor="ctr"/>
                </a:tc>
                <a:tc>
                  <a:txBody>
                    <a:bodyPr/>
                    <a:lstStyle/>
                    <a:p>
                      <a:pPr algn="ct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3"/>
                  </a:ext>
                </a:extLst>
              </a:tr>
              <a:tr h="370840">
                <a:tc>
                  <a:txBody>
                    <a:bodyPr/>
                    <a:lstStyle/>
                    <a:p>
                      <a:pPr algn="ctr"/>
                      <a:r>
                        <a:rPr lang="en-US" sz="2200" dirty="0">
                          <a:latin typeface="Calibri" panose="020F0502020204030204" pitchFamily="34" charset="0"/>
                        </a:rPr>
                        <a:t>40%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3.1</a:t>
                      </a:r>
                      <a:endPar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nchor="ctr"/>
                </a:tc>
                <a:tc>
                  <a:txBody>
                    <a:bodyPr/>
                    <a:lstStyle/>
                    <a:p>
                      <a:pPr algn="ctr"/>
                      <a:r>
                        <a:rPr lang="en-US" sz="2200" dirty="0">
                          <a:latin typeface="Calibri" panose="020F0502020204030204" pitchFamily="34" charset="0"/>
                        </a:rPr>
                        <a:t>3.4</a:t>
                      </a:r>
                    </a:p>
                  </a:txBody>
                  <a:tcPr anchor="ctr"/>
                </a:tc>
                <a:tc>
                  <a:txBody>
                    <a:bodyPr/>
                    <a:lstStyle/>
                    <a:p>
                      <a:pPr algn="ct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4"/>
                  </a:ext>
                </a:extLst>
              </a:tr>
              <a:tr h="370840">
                <a:tc>
                  <a:txBody>
                    <a:bodyPr/>
                    <a:lstStyle/>
                    <a:p>
                      <a:pPr algn="ctr"/>
                      <a:r>
                        <a:rPr lang="en-US" sz="2200" dirty="0">
                          <a:latin typeface="Calibri" panose="020F0502020204030204" pitchFamily="34" charset="0"/>
                        </a:rPr>
                        <a:t>45%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3.1</a:t>
                      </a:r>
                      <a:endPar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nchor="ctr"/>
                </a:tc>
                <a:tc>
                  <a:txBody>
                    <a:bodyPr/>
                    <a:lstStyle/>
                    <a:p>
                      <a:pPr algn="ctr"/>
                      <a:r>
                        <a:rPr lang="en-US" sz="2200" dirty="0">
                          <a:latin typeface="Calibri" panose="020F0502020204030204" pitchFamily="34" charset="0"/>
                        </a:rPr>
                        <a:t>3.7</a:t>
                      </a:r>
                    </a:p>
                  </a:txBody>
                  <a:tcPr anchor="ctr"/>
                </a:tc>
                <a:tc>
                  <a:txBody>
                    <a:bodyPr/>
                    <a:lstStyle/>
                    <a:p>
                      <a:pPr algn="ct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5"/>
                  </a:ext>
                </a:extLst>
              </a:tr>
              <a:tr h="370840">
                <a:tc>
                  <a:txBody>
                    <a:bodyPr/>
                    <a:lstStyle/>
                    <a:p>
                      <a:pPr algn="ctr"/>
                      <a:r>
                        <a:rPr lang="en-US" sz="2200" dirty="0">
                          <a:latin typeface="Calibri" panose="020F0502020204030204" pitchFamily="34" charset="0"/>
                        </a:rPr>
                        <a:t>50%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3.1</a:t>
                      </a:r>
                    </a:p>
                  </a:txBody>
                  <a:tcPr anchor="ctr"/>
                </a:tc>
                <a:tc>
                  <a:txBody>
                    <a:bodyPr/>
                    <a:lstStyle/>
                    <a:p>
                      <a:pPr algn="ctr"/>
                      <a:r>
                        <a:rPr lang="en-US" sz="2200" dirty="0">
                          <a:latin typeface="Calibri" panose="020F0502020204030204" pitchFamily="34" charset="0"/>
                        </a:rPr>
                        <a:t>4.0</a:t>
                      </a:r>
                    </a:p>
                  </a:txBody>
                  <a:tcPr anchor="ctr"/>
                </a:tc>
                <a:tc>
                  <a:txBody>
                    <a:bodyPr/>
                    <a:lstStyle/>
                    <a:p>
                      <a:pPr algn="ct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6"/>
                  </a:ext>
                </a:extLst>
              </a:tr>
              <a:tr h="370840">
                <a:tc>
                  <a:txBody>
                    <a:bodyPr/>
                    <a:lstStyle/>
                    <a:p>
                      <a:pPr algn="ctr"/>
                      <a:r>
                        <a:rPr lang="en-US" sz="2200" dirty="0">
                          <a:latin typeface="Calibri" panose="020F0502020204030204" pitchFamily="34" charset="0"/>
                        </a:rPr>
                        <a:t>55%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3.1</a:t>
                      </a:r>
                      <a:endPar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nchor="ctr"/>
                </a:tc>
                <a:tc>
                  <a:txBody>
                    <a:bodyPr/>
                    <a:lstStyle/>
                    <a:p>
                      <a:pPr algn="ctr"/>
                      <a:r>
                        <a:rPr lang="en-US" sz="2200" dirty="0">
                          <a:latin typeface="Calibri" panose="020F0502020204030204" pitchFamily="34" charset="0"/>
                        </a:rPr>
                        <a:t>4.3</a:t>
                      </a:r>
                    </a:p>
                  </a:txBody>
                  <a:tcPr anchor="ctr"/>
                </a:tc>
                <a:tc>
                  <a:txBody>
                    <a:bodyPr/>
                    <a:lstStyle/>
                    <a:p>
                      <a:pPr algn="ct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7"/>
                  </a:ext>
                </a:extLst>
              </a:tr>
              <a:tr h="370840">
                <a:tc>
                  <a:txBody>
                    <a:bodyPr/>
                    <a:lstStyle/>
                    <a:p>
                      <a:pPr algn="ctr"/>
                      <a:r>
                        <a:rPr lang="en-US" sz="2200" dirty="0">
                          <a:latin typeface="Calibri" panose="020F0502020204030204" pitchFamily="34" charset="0"/>
                        </a:rPr>
                        <a:t>60%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3.1</a:t>
                      </a:r>
                      <a:endPar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txBody>
                  <a:tcPr anchor="ctr"/>
                </a:tc>
                <a:tc>
                  <a:txBody>
                    <a:bodyPr/>
                    <a:lstStyle/>
                    <a:p>
                      <a:pPr algn="ctr"/>
                      <a:r>
                        <a:rPr lang="en-US" sz="2200" dirty="0">
                          <a:latin typeface="Calibri" panose="020F0502020204030204" pitchFamily="34" charset="0"/>
                        </a:rPr>
                        <a:t>4.6</a:t>
                      </a:r>
                    </a:p>
                  </a:txBody>
                  <a:tcPr anchor="ctr"/>
                </a:tc>
                <a:tc>
                  <a:txBody>
                    <a:bodyPr/>
                    <a:lstStyle/>
                    <a:p>
                      <a:pPr algn="ctr"/>
                      <a:r>
                        <a:rPr kumimoji="0" lang="en-US" sz="2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8"/>
                  </a:ext>
                </a:extLst>
              </a:tr>
              <a:tr h="370840">
                <a:tc>
                  <a:txBody>
                    <a:bodyPr/>
                    <a:lstStyle/>
                    <a:p>
                      <a:pPr algn="ctr"/>
                      <a:r>
                        <a:rPr lang="en-US" sz="2200" dirty="0">
                          <a:latin typeface="Calibri" panose="020F0502020204030204" pitchFamily="34" charset="0"/>
                        </a:rPr>
                        <a:t>65%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3.1</a:t>
                      </a:r>
                    </a:p>
                  </a:txBody>
                  <a:tcPr anchor="ctr"/>
                </a:tc>
                <a:tc>
                  <a:txBody>
                    <a:bodyPr/>
                    <a:lstStyle/>
                    <a:p>
                      <a:pPr algn="ctr"/>
                      <a:r>
                        <a:rPr lang="en-US" sz="2200" dirty="0">
                          <a:latin typeface="Calibri" panose="020F0502020204030204" pitchFamily="34" charset="0"/>
                        </a:rPr>
                        <a:t>4.9</a:t>
                      </a:r>
                    </a:p>
                  </a:txBody>
                  <a:tcPr anchor="ctr"/>
                </a:tc>
                <a:tc>
                  <a:txBody>
                    <a:bodyPr/>
                    <a:lstStyle/>
                    <a:p>
                      <a:pPr algn="ctr"/>
                      <a:r>
                        <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3.7</a:t>
                      </a:r>
                      <a:endParaRPr lang="en-US" sz="2200" dirty="0">
                        <a:latin typeface="Calibri" panose="020F0502020204030204" pitchFamily="34" charset="0"/>
                      </a:endParaRPr>
                    </a:p>
                  </a:txBody>
                  <a:tcPr anchor="ctr"/>
                </a:tc>
                <a:extLst>
                  <a:ext uri="{0D108BD9-81ED-4DB2-BD59-A6C34878D82A}">
                    <a16:rowId xmlns:a16="http://schemas.microsoft.com/office/drawing/2014/main" val="10009"/>
                  </a:ext>
                </a:extLst>
              </a:tr>
            </a:tbl>
          </a:graphicData>
        </a:graphic>
      </p:graphicFrame>
      <p:sp>
        <p:nvSpPr>
          <p:cNvPr id="5" name="Rectangle 4"/>
          <p:cNvSpPr/>
          <p:nvPr/>
        </p:nvSpPr>
        <p:spPr>
          <a:xfrm>
            <a:off x="6711609" y="2695575"/>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711609" y="3124200"/>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11609" y="3562350"/>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711609" y="3981450"/>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997109" y="4427904"/>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997109" y="4872404"/>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997109" y="5276850"/>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997109" y="5676900"/>
            <a:ext cx="1733550" cy="381000"/>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114789309"/>
      </p:ext>
    </p:extLst>
  </p:cSld>
  <p:clrMapOvr>
    <a:masterClrMapping/>
  </p:clrMapOvr>
  <mc:AlternateContent xmlns:mc="http://schemas.openxmlformats.org/markup-compatibility/2006" xmlns:p14="http://schemas.microsoft.com/office/powerpoint/2010/main">
    <mc:Choice Requires="p14">
      <p:transition spd="slow" p14:dur="2000" advTm="58240"/>
    </mc:Choice>
    <mc:Fallback xmlns="">
      <p:transition spd="slow" advTm="5824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One-Way Sensitivity Analysis</a:t>
            </a:r>
          </a:p>
        </p:txBody>
      </p:sp>
      <p:sp>
        <p:nvSpPr>
          <p:cNvPr id="3" name="Content Placeholder 2"/>
          <p:cNvSpPr>
            <a:spLocks noGrp="1"/>
          </p:cNvSpPr>
          <p:nvPr>
            <p:ph idx="1"/>
          </p:nvPr>
        </p:nvSpPr>
        <p:spPr>
          <a:xfrm>
            <a:off x="1004364" y="1417638"/>
            <a:ext cx="8080147" cy="4983162"/>
          </a:xfrm>
        </p:spPr>
        <p:txBody>
          <a:bodyPr/>
          <a:lstStyle/>
          <a:p>
            <a:r>
              <a:rPr lang="en-US" dirty="0"/>
              <a:t>Systematically vary a single parameter over range of uncertainty, keeping all others fixed</a:t>
            </a:r>
          </a:p>
          <a:p>
            <a:pPr marL="0" indent="0">
              <a:buNone/>
            </a:pPr>
            <a:r>
              <a:rPr lang="en-US" sz="2400" dirty="0"/>
              <a:t>    </a:t>
            </a:r>
            <a:r>
              <a:rPr lang="en-US" sz="2400" dirty="0" err="1"/>
              <a:t>p.PCed</a:t>
            </a:r>
            <a:r>
              <a:rPr lang="en-US" sz="2400" i="1" baseline="-25000" dirty="0">
                <a:latin typeface="Cambria" pitchFamily="18" charset="0"/>
              </a:rPr>
              <a:t> </a:t>
            </a:r>
            <a:r>
              <a:rPr lang="en-US" sz="2400" dirty="0">
                <a:latin typeface="Cambria" pitchFamily="18" charset="0"/>
              </a:rPr>
              <a:t>= 30%, </a:t>
            </a:r>
            <a:r>
              <a:rPr lang="en-US" sz="2400" dirty="0" err="1"/>
              <a:t>p.PCed</a:t>
            </a:r>
            <a:r>
              <a:rPr lang="en-US" sz="2400" dirty="0"/>
              <a:t> </a:t>
            </a:r>
            <a:r>
              <a:rPr lang="en-US" sz="2400" dirty="0">
                <a:latin typeface="Cambria" pitchFamily="18" charset="0"/>
              </a:rPr>
              <a:t>= 40%, </a:t>
            </a:r>
            <a:r>
              <a:rPr lang="en-US" sz="2400" dirty="0" err="1"/>
              <a:t>p.PCed</a:t>
            </a:r>
            <a:r>
              <a:rPr lang="en-US" sz="2400" i="1" baseline="-25000" dirty="0">
                <a:latin typeface="Cambria" pitchFamily="18" charset="0"/>
              </a:rPr>
              <a:t> </a:t>
            </a:r>
            <a:r>
              <a:rPr lang="en-US" sz="2400" dirty="0">
                <a:latin typeface="Cambria" pitchFamily="18" charset="0"/>
              </a:rPr>
              <a:t>= 50%</a:t>
            </a:r>
            <a:r>
              <a:rPr lang="en-US" sz="2400" dirty="0"/>
              <a:t>, </a:t>
            </a:r>
            <a:r>
              <a:rPr lang="en-US" sz="2400" dirty="0" err="1"/>
              <a:t>etc</a:t>
            </a:r>
            <a:r>
              <a:rPr lang="en-US" sz="2400" dirty="0"/>
              <a:t>…</a:t>
            </a:r>
          </a:p>
          <a:p>
            <a:r>
              <a:rPr lang="en-US" dirty="0"/>
              <a:t>For each parameter value, calculate the expected outcomes under each strategy</a:t>
            </a:r>
          </a:p>
          <a:p>
            <a:r>
              <a:rPr lang="en-US" dirty="0"/>
              <a:t>Identify which strategy is preferred</a:t>
            </a:r>
          </a:p>
          <a:p>
            <a:endParaRPr lang="en-US" dirty="0"/>
          </a:p>
        </p:txBody>
      </p:sp>
      <p:sp>
        <p:nvSpPr>
          <p:cNvPr id="5" name="Rectangle 4"/>
          <p:cNvSpPr/>
          <p:nvPr/>
        </p:nvSpPr>
        <p:spPr>
          <a:xfrm>
            <a:off x="2788274" y="4861214"/>
            <a:ext cx="2749488" cy="512618"/>
          </a:xfrm>
          <a:prstGeom prst="rect">
            <a:avLst/>
          </a:prstGeom>
          <a:pattFill prst="zigZag">
            <a:fgClr>
              <a:srgbClr val="00B050"/>
            </a:fgClr>
            <a:bgClr>
              <a:schemeClr val="bg1"/>
            </a:bgClr>
          </a:patt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558180" y="4861214"/>
            <a:ext cx="914400" cy="512618"/>
          </a:xfrm>
          <a:prstGeom prst="rect">
            <a:avLst/>
          </a:prstGeom>
          <a:pattFill prst="wdDn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710198" y="5880370"/>
            <a:ext cx="1939057" cy="430887"/>
          </a:xfrm>
          <a:prstGeom prst="rect">
            <a:avLst/>
          </a:prstGeom>
          <a:noFill/>
        </p:spPr>
        <p:txBody>
          <a:bodyPr wrap="none" rtlCol="0">
            <a:spAutoFit/>
          </a:bodyPr>
          <a:lstStyle/>
          <a:p>
            <a:pPr algn="ctr"/>
            <a:r>
              <a:rPr lang="en-US" sz="2200" dirty="0">
                <a:latin typeface="Calibri" panose="020F0502020204030204" pitchFamily="34" charset="0"/>
              </a:rPr>
              <a:t>Life Expectancy</a:t>
            </a:r>
          </a:p>
        </p:txBody>
      </p:sp>
      <p:grpSp>
        <p:nvGrpSpPr>
          <p:cNvPr id="15" name="Group 14"/>
          <p:cNvGrpSpPr/>
          <p:nvPr/>
        </p:nvGrpSpPr>
        <p:grpSpPr>
          <a:xfrm>
            <a:off x="2335880" y="5475664"/>
            <a:ext cx="4488767" cy="659785"/>
            <a:chOff x="2171947" y="5475663"/>
            <a:chExt cx="4488767" cy="659785"/>
          </a:xfrm>
        </p:grpSpPr>
        <p:grpSp>
          <p:nvGrpSpPr>
            <p:cNvPr id="12" name="Group 11"/>
            <p:cNvGrpSpPr/>
            <p:nvPr/>
          </p:nvGrpSpPr>
          <p:grpSpPr>
            <a:xfrm>
              <a:off x="2624342" y="5475663"/>
              <a:ext cx="3680660" cy="274320"/>
              <a:chOff x="2624342" y="5475663"/>
              <a:chExt cx="3680660" cy="274320"/>
            </a:xfrm>
          </p:grpSpPr>
          <p:cxnSp>
            <p:nvCxnSpPr>
              <p:cNvPr id="8" name="Straight Connector 7"/>
              <p:cNvCxnSpPr/>
              <p:nvPr/>
            </p:nvCxnSpPr>
            <p:spPr>
              <a:xfrm>
                <a:off x="2624342" y="5612823"/>
                <a:ext cx="3657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6167842" y="5612823"/>
                <a:ext cx="2743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487182" y="5612823"/>
                <a:ext cx="2743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2171947" y="5673783"/>
              <a:ext cx="715260" cy="461665"/>
            </a:xfrm>
            <a:prstGeom prst="rect">
              <a:avLst/>
            </a:prstGeom>
            <a:noFill/>
          </p:spPr>
          <p:txBody>
            <a:bodyPr wrap="none" rtlCol="0">
              <a:spAutoFit/>
            </a:bodyPr>
            <a:lstStyle/>
            <a:p>
              <a:r>
                <a:rPr lang="en-US" sz="2400" dirty="0">
                  <a:latin typeface="Calibri" panose="020F0502020204030204" pitchFamily="34" charset="0"/>
                </a:rPr>
                <a:t>30%</a:t>
              </a:r>
            </a:p>
          </p:txBody>
        </p:sp>
        <p:sp>
          <p:nvSpPr>
            <p:cNvPr id="14" name="TextBox 13"/>
            <p:cNvSpPr txBox="1"/>
            <p:nvPr/>
          </p:nvSpPr>
          <p:spPr>
            <a:xfrm>
              <a:off x="5945454" y="5673783"/>
              <a:ext cx="715260" cy="461665"/>
            </a:xfrm>
            <a:prstGeom prst="rect">
              <a:avLst/>
            </a:prstGeom>
            <a:noFill/>
          </p:spPr>
          <p:txBody>
            <a:bodyPr wrap="none" rtlCol="0">
              <a:spAutoFit/>
            </a:bodyPr>
            <a:lstStyle/>
            <a:p>
              <a:r>
                <a:rPr lang="en-US" sz="2400" dirty="0">
                  <a:latin typeface="Calibri" panose="020F0502020204030204" pitchFamily="34" charset="0"/>
                </a:rPr>
                <a:t>65%</a:t>
              </a:r>
            </a:p>
          </p:txBody>
        </p:sp>
      </p:grpSp>
      <p:grpSp>
        <p:nvGrpSpPr>
          <p:cNvPr id="16" name="Group 15"/>
          <p:cNvGrpSpPr/>
          <p:nvPr/>
        </p:nvGrpSpPr>
        <p:grpSpPr>
          <a:xfrm>
            <a:off x="1232528" y="4259702"/>
            <a:ext cx="1978154" cy="823124"/>
            <a:chOff x="866849" y="4753406"/>
            <a:chExt cx="2231266" cy="823124"/>
          </a:xfrm>
        </p:grpSpPr>
        <p:sp>
          <p:nvSpPr>
            <p:cNvPr id="17" name="TextBox 16"/>
            <p:cNvSpPr txBox="1"/>
            <p:nvPr/>
          </p:nvSpPr>
          <p:spPr>
            <a:xfrm>
              <a:off x="866849" y="4753406"/>
              <a:ext cx="2231266" cy="430887"/>
            </a:xfrm>
            <a:prstGeom prst="rect">
              <a:avLst/>
            </a:prstGeom>
            <a:noFill/>
          </p:spPr>
          <p:txBody>
            <a:bodyPr wrap="square" rtlCol="0">
              <a:spAutoFit/>
            </a:bodyPr>
            <a:lstStyle/>
            <a:p>
              <a:r>
                <a:rPr lang="en-US" sz="2200" dirty="0">
                  <a:latin typeface="Constantia"/>
                  <a:cs typeface="Constantia"/>
                </a:rPr>
                <a:t>‘Hospital Care’</a:t>
              </a:r>
            </a:p>
          </p:txBody>
        </p:sp>
        <p:cxnSp>
          <p:nvCxnSpPr>
            <p:cNvPr id="18" name="Straight Arrow Connector 17"/>
            <p:cNvCxnSpPr>
              <a:cxnSpLocks/>
              <a:stCxn id="17" idx="2"/>
            </p:cNvCxnSpPr>
            <p:nvPr/>
          </p:nvCxnSpPr>
          <p:spPr>
            <a:xfrm>
              <a:off x="1982482" y="5184293"/>
              <a:ext cx="629814" cy="392237"/>
            </a:xfrm>
            <a:prstGeom prst="straightConnector1">
              <a:avLst/>
            </a:prstGeom>
            <a:ln w="3810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6534274" y="4240378"/>
            <a:ext cx="1879355" cy="822849"/>
            <a:chOff x="1220480" y="4772456"/>
            <a:chExt cx="1879355" cy="822849"/>
          </a:xfrm>
        </p:grpSpPr>
        <p:sp>
          <p:nvSpPr>
            <p:cNvPr id="24" name="TextBox 23"/>
            <p:cNvSpPr txBox="1"/>
            <p:nvPr/>
          </p:nvSpPr>
          <p:spPr>
            <a:xfrm>
              <a:off x="1220480" y="4772456"/>
              <a:ext cx="1879355" cy="430887"/>
            </a:xfrm>
            <a:prstGeom prst="rect">
              <a:avLst/>
            </a:prstGeom>
            <a:noFill/>
          </p:spPr>
          <p:txBody>
            <a:bodyPr wrap="square" rtlCol="0">
              <a:spAutoFit/>
            </a:bodyPr>
            <a:lstStyle/>
            <a:p>
              <a:pPr algn="ctr"/>
              <a:r>
                <a:rPr lang="en-US" sz="2200" dirty="0">
                  <a:latin typeface="Constantia"/>
                  <a:cs typeface="Constantia"/>
                </a:rPr>
                <a:t>‘Primary care’</a:t>
              </a:r>
            </a:p>
          </p:txBody>
        </p:sp>
        <p:cxnSp>
          <p:nvCxnSpPr>
            <p:cNvPr id="25" name="Straight Arrow Connector 24"/>
            <p:cNvCxnSpPr>
              <a:cxnSpLocks/>
              <a:stCxn id="24" idx="2"/>
            </p:cNvCxnSpPr>
            <p:nvPr/>
          </p:nvCxnSpPr>
          <p:spPr>
            <a:xfrm flipH="1">
              <a:off x="1234988" y="5203343"/>
              <a:ext cx="925170" cy="391962"/>
            </a:xfrm>
            <a:prstGeom prst="straightConnector1">
              <a:avLst/>
            </a:prstGeom>
            <a:ln w="38100" cmpd="sng">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27" name="5-Point Star 26"/>
          <p:cNvSpPr/>
          <p:nvPr/>
        </p:nvSpPr>
        <p:spPr>
          <a:xfrm>
            <a:off x="3858958" y="4899652"/>
            <a:ext cx="400725" cy="376151"/>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8385829" y="6216556"/>
            <a:ext cx="2058750" cy="430887"/>
            <a:chOff x="6861829" y="6216555"/>
            <a:chExt cx="2058750" cy="430887"/>
          </a:xfrm>
        </p:grpSpPr>
        <p:sp>
          <p:nvSpPr>
            <p:cNvPr id="29" name="TextBox 28"/>
            <p:cNvSpPr txBox="1"/>
            <p:nvPr/>
          </p:nvSpPr>
          <p:spPr>
            <a:xfrm>
              <a:off x="7262554" y="6216555"/>
              <a:ext cx="1658025" cy="430887"/>
            </a:xfrm>
            <a:prstGeom prst="rect">
              <a:avLst/>
            </a:prstGeom>
            <a:noFill/>
          </p:spPr>
          <p:txBody>
            <a:bodyPr wrap="square" rtlCol="0">
              <a:spAutoFit/>
            </a:bodyPr>
            <a:lstStyle/>
            <a:p>
              <a:pPr algn="ctr"/>
              <a:r>
                <a:rPr lang="en-US" sz="2200" b="1" dirty="0">
                  <a:latin typeface="Constantia"/>
                  <a:cs typeface="Constantia"/>
                </a:rPr>
                <a:t>= Base case</a:t>
              </a:r>
            </a:p>
          </p:txBody>
        </p:sp>
        <p:sp>
          <p:nvSpPr>
            <p:cNvPr id="26" name="5-Point Star 25"/>
            <p:cNvSpPr/>
            <p:nvPr/>
          </p:nvSpPr>
          <p:spPr>
            <a:xfrm>
              <a:off x="6861829" y="6271291"/>
              <a:ext cx="400725" cy="376151"/>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1616579935"/>
      </p:ext>
    </p:extLst>
  </p:cSld>
  <p:clrMapOvr>
    <a:masterClrMapping/>
  </p:clrMapOvr>
  <mc:AlternateContent xmlns:mc="http://schemas.openxmlformats.org/markup-compatibility/2006" xmlns:p14="http://schemas.microsoft.com/office/powerpoint/2010/main">
    <mc:Choice Requires="p14">
      <p:transition spd="slow" p14:dur="2000" advTm="25482"/>
    </mc:Choice>
    <mc:Fallback xmlns="">
      <p:transition spd="slow" advTm="254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94576190-FF77-9642-964C-C52B6C484B61}"/>
              </a:ext>
            </a:extLst>
          </p:cNvPr>
          <p:cNvPicPr>
            <a:picLocks noChangeAspect="1"/>
          </p:cNvPicPr>
          <p:nvPr/>
        </p:nvPicPr>
        <p:blipFill>
          <a:blip r:embed="rId3"/>
          <a:stretch>
            <a:fillRect/>
          </a:stretch>
        </p:blipFill>
        <p:spPr>
          <a:xfrm>
            <a:off x="1253012" y="1235948"/>
            <a:ext cx="7496070" cy="5622053"/>
          </a:xfrm>
          <a:prstGeom prst="rect">
            <a:avLst/>
          </a:prstGeom>
        </p:spPr>
      </p:pic>
      <p:sp>
        <p:nvSpPr>
          <p:cNvPr id="2" name="Title 1"/>
          <p:cNvSpPr>
            <a:spLocks noGrp="1"/>
          </p:cNvSpPr>
          <p:nvPr>
            <p:ph type="title"/>
          </p:nvPr>
        </p:nvSpPr>
        <p:spPr/>
        <p:txBody>
          <a:bodyPr/>
          <a:lstStyle/>
          <a:p>
            <a:r>
              <a:rPr lang="en-US" dirty="0"/>
              <a:t>One-Way Sensitivity Analysis</a:t>
            </a:r>
          </a:p>
        </p:txBody>
      </p:sp>
    </p:spTree>
    <p:extLst>
      <p:ext uri="{BB962C8B-B14F-4D97-AF65-F5344CB8AC3E}">
        <p14:creationId xmlns:p14="http://schemas.microsoft.com/office/powerpoint/2010/main" val="3482985522"/>
      </p:ext>
    </p:extLst>
  </p:cSld>
  <p:clrMapOvr>
    <a:masterClrMapping/>
  </p:clrMapOvr>
  <mc:AlternateContent xmlns:mc="http://schemas.openxmlformats.org/markup-compatibility/2006" xmlns:p14="http://schemas.microsoft.com/office/powerpoint/2010/main">
    <mc:Choice Requires="p14">
      <p:transition spd="slow" p14:dur="2000" advTm="44847"/>
    </mc:Choice>
    <mc:Fallback xmlns="">
      <p:transition spd="slow" advTm="4484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Two-Way Sensitivity Analysis</a:t>
            </a:r>
          </a:p>
        </p:txBody>
      </p:sp>
      <p:sp>
        <p:nvSpPr>
          <p:cNvPr id="3" name="Content Placeholder 2"/>
          <p:cNvSpPr>
            <a:spLocks noGrp="1"/>
          </p:cNvSpPr>
          <p:nvPr>
            <p:ph idx="1"/>
          </p:nvPr>
        </p:nvSpPr>
        <p:spPr>
          <a:xfrm>
            <a:off x="1120576" y="1417638"/>
            <a:ext cx="8615095" cy="4983162"/>
          </a:xfrm>
        </p:spPr>
        <p:txBody>
          <a:bodyPr/>
          <a:lstStyle/>
          <a:p>
            <a:r>
              <a:rPr lang="en-US" dirty="0"/>
              <a:t>Systematically vary </a:t>
            </a:r>
            <a:r>
              <a:rPr lang="en-US" i="1" dirty="0"/>
              <a:t>two</a:t>
            </a:r>
            <a:r>
              <a:rPr lang="en-US" dirty="0"/>
              <a:t> parameters over range of uncertainty, keeping all others fixed</a:t>
            </a:r>
          </a:p>
          <a:p>
            <a:pPr marL="0" indent="0">
              <a:buNone/>
            </a:pPr>
            <a:r>
              <a:rPr lang="en-US" sz="2400" i="1" dirty="0">
                <a:latin typeface="Cambria" pitchFamily="18" charset="0"/>
              </a:rPr>
              <a:t>	</a:t>
            </a:r>
            <a:r>
              <a:rPr lang="en-US" sz="2400" dirty="0"/>
              <a:t> </a:t>
            </a:r>
            <a:r>
              <a:rPr lang="en-US" sz="2400" dirty="0" err="1"/>
              <a:t>p.PCed</a:t>
            </a:r>
            <a:r>
              <a:rPr lang="en-US" sz="2400" i="1" baseline="-25000" dirty="0">
                <a:latin typeface="Cambria" pitchFamily="18" charset="0"/>
              </a:rPr>
              <a:t> </a:t>
            </a:r>
            <a:r>
              <a:rPr lang="en-US" sz="2400" dirty="0">
                <a:latin typeface="Cambria" pitchFamily="18" charset="0"/>
              </a:rPr>
              <a:t>= 25%, </a:t>
            </a:r>
            <a:r>
              <a:rPr lang="en-US" sz="2400" dirty="0" err="1"/>
              <a:t>p.HCed</a:t>
            </a:r>
            <a:r>
              <a:rPr lang="en-US" sz="2400" i="1" baseline="-25000" dirty="0">
                <a:latin typeface="Cambria" pitchFamily="18" charset="0"/>
              </a:rPr>
              <a:t> </a:t>
            </a:r>
            <a:r>
              <a:rPr lang="en-US" sz="2400" dirty="0">
                <a:latin typeface="Cambria" pitchFamily="18" charset="0"/>
              </a:rPr>
              <a:t>= 30% </a:t>
            </a:r>
          </a:p>
          <a:p>
            <a:pPr marL="0" indent="0">
              <a:buNone/>
            </a:pPr>
            <a:r>
              <a:rPr lang="en-US" sz="2400" i="1" dirty="0">
                <a:latin typeface="Cambria" pitchFamily="18" charset="0"/>
              </a:rPr>
              <a:t>	</a:t>
            </a:r>
            <a:r>
              <a:rPr lang="en-US" sz="2400" dirty="0"/>
              <a:t> </a:t>
            </a:r>
            <a:r>
              <a:rPr lang="en-US" sz="2400" dirty="0" err="1"/>
              <a:t>p.PCed</a:t>
            </a:r>
            <a:r>
              <a:rPr lang="en-US" sz="2400" i="1" baseline="-25000" dirty="0">
                <a:latin typeface="Cambria" pitchFamily="18" charset="0"/>
              </a:rPr>
              <a:t> </a:t>
            </a:r>
            <a:r>
              <a:rPr lang="en-US" sz="2400" dirty="0">
                <a:latin typeface="Cambria" pitchFamily="18" charset="0"/>
              </a:rPr>
              <a:t>= 25%, </a:t>
            </a:r>
            <a:r>
              <a:rPr lang="en-US" sz="2400" dirty="0" err="1"/>
              <a:t>p.HCed</a:t>
            </a:r>
            <a:r>
              <a:rPr lang="en-US" sz="2400" i="1" baseline="-25000" dirty="0">
                <a:latin typeface="Cambria" pitchFamily="18" charset="0"/>
              </a:rPr>
              <a:t> </a:t>
            </a:r>
            <a:r>
              <a:rPr lang="en-US" sz="2400" dirty="0">
                <a:latin typeface="Cambria" pitchFamily="18" charset="0"/>
              </a:rPr>
              <a:t>= 40% </a:t>
            </a:r>
          </a:p>
          <a:p>
            <a:pPr marL="0" indent="0">
              <a:buNone/>
            </a:pPr>
            <a:r>
              <a:rPr lang="en-US" sz="2400" i="1" dirty="0">
                <a:latin typeface="Cambria" pitchFamily="18" charset="0"/>
              </a:rPr>
              <a:t>	</a:t>
            </a:r>
            <a:r>
              <a:rPr lang="en-US" sz="2400" dirty="0"/>
              <a:t> </a:t>
            </a:r>
            <a:r>
              <a:rPr lang="en-US" sz="2400" dirty="0" err="1"/>
              <a:t>p.PCed</a:t>
            </a:r>
            <a:r>
              <a:rPr lang="en-US" sz="2400" i="1" baseline="-25000" dirty="0">
                <a:latin typeface="Cambria" pitchFamily="18" charset="0"/>
              </a:rPr>
              <a:t> </a:t>
            </a:r>
            <a:r>
              <a:rPr lang="en-US" sz="2400" dirty="0">
                <a:latin typeface="Cambria" pitchFamily="18" charset="0"/>
              </a:rPr>
              <a:t>= 25%, </a:t>
            </a:r>
            <a:r>
              <a:rPr lang="en-US" sz="2400" dirty="0" err="1"/>
              <a:t>p.HCed</a:t>
            </a:r>
            <a:r>
              <a:rPr lang="en-US" sz="2400" i="1" baseline="-25000" dirty="0">
                <a:latin typeface="Cambria" pitchFamily="18" charset="0"/>
              </a:rPr>
              <a:t> </a:t>
            </a:r>
            <a:r>
              <a:rPr lang="en-US" sz="2400" dirty="0">
                <a:latin typeface="Cambria" pitchFamily="18" charset="0"/>
              </a:rPr>
              <a:t>= 50% </a:t>
            </a:r>
          </a:p>
          <a:p>
            <a:pPr marL="0" indent="0">
              <a:buNone/>
            </a:pPr>
            <a:r>
              <a:rPr lang="en-US" sz="2400" dirty="0">
                <a:latin typeface="Cambria" pitchFamily="18" charset="0"/>
              </a:rPr>
              <a:t>	</a:t>
            </a:r>
            <a:r>
              <a:rPr lang="en-US" sz="2400" dirty="0"/>
              <a:t> </a:t>
            </a:r>
            <a:r>
              <a:rPr lang="en-US" sz="2400" dirty="0" err="1"/>
              <a:t>p.PCed</a:t>
            </a:r>
            <a:r>
              <a:rPr lang="en-US" sz="2400" i="1" baseline="-25000" dirty="0">
                <a:latin typeface="Cambria" pitchFamily="18" charset="0"/>
              </a:rPr>
              <a:t> </a:t>
            </a:r>
            <a:r>
              <a:rPr lang="en-US" sz="2400" dirty="0">
                <a:latin typeface="Cambria" pitchFamily="18" charset="0"/>
              </a:rPr>
              <a:t>= 30%, </a:t>
            </a:r>
            <a:r>
              <a:rPr lang="en-US" sz="2400" dirty="0" err="1"/>
              <a:t>p.HCed</a:t>
            </a:r>
            <a:r>
              <a:rPr lang="en-US" sz="2400" i="1" baseline="-25000" dirty="0">
                <a:latin typeface="Cambria" pitchFamily="18" charset="0"/>
              </a:rPr>
              <a:t> </a:t>
            </a:r>
            <a:r>
              <a:rPr lang="en-US" sz="2400" dirty="0">
                <a:latin typeface="Cambria" pitchFamily="18" charset="0"/>
              </a:rPr>
              <a:t>= 30% </a:t>
            </a:r>
          </a:p>
          <a:p>
            <a:pPr marL="0" indent="0">
              <a:buNone/>
            </a:pPr>
            <a:r>
              <a:rPr lang="en-US" sz="2400" i="1" dirty="0">
                <a:latin typeface="Cambria" pitchFamily="18" charset="0"/>
              </a:rPr>
              <a:t>	</a:t>
            </a:r>
            <a:r>
              <a:rPr lang="en-US" sz="2400" dirty="0"/>
              <a:t> </a:t>
            </a:r>
            <a:r>
              <a:rPr lang="en-US" sz="2400" dirty="0" err="1"/>
              <a:t>p.PCed</a:t>
            </a:r>
            <a:r>
              <a:rPr lang="en-US" sz="2400" i="1" baseline="-25000" dirty="0">
                <a:latin typeface="Cambria" pitchFamily="18" charset="0"/>
              </a:rPr>
              <a:t> </a:t>
            </a:r>
            <a:r>
              <a:rPr lang="en-US" sz="2400" dirty="0">
                <a:latin typeface="Cambria" pitchFamily="18" charset="0"/>
              </a:rPr>
              <a:t>= 30%, </a:t>
            </a:r>
            <a:r>
              <a:rPr lang="en-US" sz="2400" dirty="0" err="1"/>
              <a:t>p.HCed</a:t>
            </a:r>
            <a:r>
              <a:rPr lang="en-US" sz="2400" i="1" baseline="-25000" dirty="0">
                <a:latin typeface="Cambria" pitchFamily="18" charset="0"/>
              </a:rPr>
              <a:t> </a:t>
            </a:r>
            <a:r>
              <a:rPr lang="en-US" sz="2400" dirty="0">
                <a:latin typeface="Cambria" pitchFamily="18" charset="0"/>
              </a:rPr>
              <a:t>= 40% </a:t>
            </a:r>
          </a:p>
          <a:p>
            <a:pPr marL="0" indent="0">
              <a:buNone/>
            </a:pPr>
            <a:r>
              <a:rPr lang="en-US" sz="2400" dirty="0"/>
              <a:t>	etc…</a:t>
            </a:r>
          </a:p>
          <a:p>
            <a:r>
              <a:rPr lang="en-US" dirty="0"/>
              <a:t>Particularly useful if one parameter influences the impact of the other on the optimal decision</a:t>
            </a:r>
          </a:p>
          <a:p>
            <a:endParaRPr lang="en-US" dirty="0"/>
          </a:p>
          <a:p>
            <a:endParaRPr lang="en-US" dirty="0"/>
          </a:p>
        </p:txBody>
      </p:sp>
    </p:spTree>
    <p:custDataLst>
      <p:tags r:id="rId1"/>
    </p:custDataLst>
    <p:extLst>
      <p:ext uri="{BB962C8B-B14F-4D97-AF65-F5344CB8AC3E}">
        <p14:creationId xmlns:p14="http://schemas.microsoft.com/office/powerpoint/2010/main" val="1373747161"/>
      </p:ext>
    </p:extLst>
  </p:cSld>
  <p:clrMapOvr>
    <a:masterClrMapping/>
  </p:clrMapOvr>
  <mc:AlternateContent xmlns:mc="http://schemas.openxmlformats.org/markup-compatibility/2006" xmlns:p14="http://schemas.microsoft.com/office/powerpoint/2010/main">
    <mc:Choice Requires="p14">
      <p:transition spd="slow" p14:dur="2000" advTm="115947"/>
    </mc:Choice>
    <mc:Fallback xmlns="">
      <p:transition spd="slow" advTm="1159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0.5|8.5|17|4.7|27.2"/>
</p:tagLst>
</file>

<file path=ppt/tags/tag2.xml><?xml version="1.0" encoding="utf-8"?>
<p:tagLst xmlns:a="http://schemas.openxmlformats.org/drawingml/2006/main" xmlns:r="http://schemas.openxmlformats.org/officeDocument/2006/relationships" xmlns:p="http://schemas.openxmlformats.org/presentationml/2006/main">
  <p:tag name="TIMING" val="|47.1|11.8"/>
</p:tagLst>
</file>

<file path=ppt/tags/tag3.xml><?xml version="1.0" encoding="utf-8"?>
<p:tagLst xmlns:a="http://schemas.openxmlformats.org/drawingml/2006/main" xmlns:r="http://schemas.openxmlformats.org/officeDocument/2006/relationships" xmlns:p="http://schemas.openxmlformats.org/presentationml/2006/main">
  <p:tag name="TIMING" val="|30.8|3.4|7.3|11.5|0.8"/>
</p:tagLst>
</file>

<file path=ppt/tags/tag4.xml><?xml version="1.0" encoding="utf-8"?>
<p:tagLst xmlns:a="http://schemas.openxmlformats.org/drawingml/2006/main" xmlns:r="http://schemas.openxmlformats.org/officeDocument/2006/relationships" xmlns:p="http://schemas.openxmlformats.org/presentationml/2006/main">
  <p:tag name="TIMING" val="|6.2|6.9|4.2|6.7"/>
</p:tagLst>
</file>

<file path=ppt/tags/tag5.xml><?xml version="1.0" encoding="utf-8"?>
<p:tagLst xmlns:a="http://schemas.openxmlformats.org/drawingml/2006/main" xmlns:r="http://schemas.openxmlformats.org/officeDocument/2006/relationships" xmlns:p="http://schemas.openxmlformats.org/presentationml/2006/main">
  <p:tag name="TIMING" val="|15.2|11.4|14.1|4.5|5.3|1.2|41.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DARTH">
  <a:themeElements>
    <a:clrScheme name="DARTH">
      <a:dk1>
        <a:sysClr val="windowText" lastClr="000000"/>
      </a:dk1>
      <a:lt1>
        <a:sysClr val="window" lastClr="FFFFFF"/>
      </a:lt1>
      <a:dk2>
        <a:srgbClr val="696367"/>
      </a:dk2>
      <a:lt2>
        <a:srgbClr val="D9CFC5"/>
      </a:lt2>
      <a:accent1>
        <a:srgbClr val="009999"/>
      </a:accent1>
      <a:accent2>
        <a:srgbClr val="64B636"/>
      </a:accent2>
      <a:accent3>
        <a:srgbClr val="004D99"/>
      </a:accent3>
      <a:accent4>
        <a:srgbClr val="378369"/>
      </a:accent4>
      <a:accent5>
        <a:srgbClr val="F7730B"/>
      </a:accent5>
      <a:accent6>
        <a:srgbClr val="C19859"/>
      </a:accent6>
      <a:hlink>
        <a:srgbClr val="6B9F25"/>
      </a:hlink>
      <a:folHlink>
        <a:srgbClr val="FDAD1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DARTH" id="{9AAB4819-0B17-CB4D-852A-5F76AF0F5A64}" vid="{72784F96-721B-7543-B42D-15A68327EA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ARTH">
    <a:dk1>
      <a:sysClr val="windowText" lastClr="000000"/>
    </a:dk1>
    <a:lt1>
      <a:sysClr val="window" lastClr="FFFFFF"/>
    </a:lt1>
    <a:dk2>
      <a:srgbClr val="696367"/>
    </a:dk2>
    <a:lt2>
      <a:srgbClr val="D9CFC5"/>
    </a:lt2>
    <a:accent1>
      <a:srgbClr val="009999"/>
    </a:accent1>
    <a:accent2>
      <a:srgbClr val="64B636"/>
    </a:accent2>
    <a:accent3>
      <a:srgbClr val="004D99"/>
    </a:accent3>
    <a:accent4>
      <a:srgbClr val="378369"/>
    </a:accent4>
    <a:accent5>
      <a:srgbClr val="F7730B"/>
    </a:accent5>
    <a:accent6>
      <a:srgbClr val="C19859"/>
    </a:accent6>
    <a:hlink>
      <a:srgbClr val="6B9F25"/>
    </a:hlink>
    <a:folHlink>
      <a:srgbClr val="FDAD1E"/>
    </a:folHlink>
  </a:clrScheme>
</a:themeOverride>
</file>

<file path=docProps/app.xml><?xml version="1.0" encoding="utf-8"?>
<Properties xmlns="http://schemas.openxmlformats.org/officeDocument/2006/extended-properties" xmlns:vt="http://schemas.openxmlformats.org/officeDocument/2006/docPropsVTypes">
  <Template>ThemeDARTH</Template>
  <TotalTime>3116</TotalTime>
  <Words>477</Words>
  <Application>Microsoft Office PowerPoint</Application>
  <PresentationFormat>Widescreen</PresentationFormat>
  <Paragraphs>124</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Cambria</vt:lpstr>
      <vt:lpstr>Constantia</vt:lpstr>
      <vt:lpstr>Verdana</vt:lpstr>
      <vt:lpstr>ThemeDARTH</vt:lpstr>
      <vt:lpstr>Sensitivity Analysis in R</vt:lpstr>
      <vt:lpstr>Sensitivity Analysis</vt:lpstr>
      <vt:lpstr>Deterministic Sensitivity Analysis</vt:lpstr>
      <vt:lpstr>One-Way Sensitivity Analysis</vt:lpstr>
      <vt:lpstr>One-Way Sensitivity Analysis</vt:lpstr>
      <vt:lpstr>One-Way Sensitivity Analysis</vt:lpstr>
      <vt:lpstr>One-Way Sensitivity Analysis</vt:lpstr>
      <vt:lpstr>One-Way Sensitivity Analysis</vt:lpstr>
      <vt:lpstr>Two-Way Sensitivity Analysis</vt:lpstr>
      <vt:lpstr>Two-Way Sensitivity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Cost-effectiveness and Decision Modeling</dc:title>
  <dc:creator>Eva Enns</dc:creator>
  <cp:lastModifiedBy>Petros Pechlivanoglou</cp:lastModifiedBy>
  <cp:revision>122</cp:revision>
  <dcterms:created xsi:type="dcterms:W3CDTF">2018-07-06T17:43:18Z</dcterms:created>
  <dcterms:modified xsi:type="dcterms:W3CDTF">2020-11-05T17:37:30Z</dcterms:modified>
</cp:coreProperties>
</file>