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61" r:id="rId4"/>
    <p:sldId id="263" r:id="rId5"/>
    <p:sldId id="451" r:id="rId6"/>
    <p:sldId id="453" r:id="rId7"/>
    <p:sldId id="454" r:id="rId8"/>
    <p:sldId id="456" r:id="rId9"/>
    <p:sldId id="455" r:id="rId10"/>
    <p:sldId id="457" r:id="rId11"/>
    <p:sldId id="460" r:id="rId12"/>
    <p:sldId id="459" r:id="rId13"/>
    <p:sldId id="464" r:id="rId14"/>
    <p:sldId id="465" r:id="rId15"/>
    <p:sldId id="462" r:id="rId16"/>
    <p:sldId id="463" r:id="rId17"/>
    <p:sldId id="260" r:id="rId18"/>
  </p:sldIdLst>
  <p:sldSz cx="9144000" cy="5143500" type="screen16x9"/>
  <p:notesSz cx="6858000" cy="9144000"/>
  <p:defaultTextStyle>
    <a:defPPr>
      <a:defRPr lang="en-US"/>
    </a:defPPr>
    <a:lvl1pPr marL="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AF3D"/>
    <a:srgbClr val="49AF3E"/>
    <a:srgbClr val="7A0019"/>
    <a:srgbClr val="DEDEDE"/>
    <a:srgbClr val="236192"/>
    <a:srgbClr val="000000"/>
    <a:srgbClr val="FFFFFF"/>
    <a:srgbClr val="FFFF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488" autoAdjust="0"/>
    <p:restoredTop sz="96395" autoAdjust="0"/>
  </p:normalViewPr>
  <p:slideViewPr>
    <p:cSldViewPr snapToGrid="0" snapToObjects="1">
      <p:cViewPr varScale="1">
        <p:scale>
          <a:sx n="129" d="100"/>
          <a:sy n="129" d="100"/>
        </p:scale>
        <p:origin x="208" y="680"/>
      </p:cViewPr>
      <p:guideLst>
        <p:guide orient="horz" pos="2160"/>
        <p:guide pos="3840"/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FAD446-DB86-964E-BA3E-FB5747F835B6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4B092-0716-2549-9FC3-361DBC424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9635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73D10-58F2-264C-B950-00EAA6BA971E}" type="datetimeFigureOut">
              <a:rPr lang="en-US" smtClean="0"/>
              <a:t>10/21/19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ED7C3A-3A48-564A-AB6C-2BBA3B686E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133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3429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oonBackroun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9" cy="5143500"/>
          </a:xfrm>
          <a:prstGeom prst="rect">
            <a:avLst/>
          </a:prstGeom>
        </p:spPr>
      </p:pic>
      <p:pic>
        <p:nvPicPr>
          <p:cNvPr id="3" name="Picture 2" descr="Logo_Title&amp;Closi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" y="0"/>
            <a:ext cx="9142519" cy="5143500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1" hasCustomPrompt="1"/>
          </p:nvPr>
        </p:nvSpPr>
        <p:spPr>
          <a:xfrm>
            <a:off x="429740" y="3161275"/>
            <a:ext cx="8229600" cy="39644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0" baseline="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Subtitle | Contact Information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57200" y="736288"/>
            <a:ext cx="8229600" cy="210061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700" cap="none" spc="15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8" name="Date Placeholder 10"/>
          <p:cNvSpPr>
            <a:spLocks noGrp="1"/>
          </p:cNvSpPr>
          <p:nvPr>
            <p:ph type="dt" sz="half" idx="12"/>
          </p:nvPr>
        </p:nvSpPr>
        <p:spPr>
          <a:xfrm>
            <a:off x="457200" y="4866842"/>
            <a:ext cx="4565650" cy="2114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[Insert Program/Unit Title or Delete]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A68F76-D81D-1D4E-9BE6-380C71CF70A1}"/>
              </a:ext>
            </a:extLst>
          </p:cNvPr>
          <p:cNvSpPr/>
          <p:nvPr userDrawn="1"/>
        </p:nvSpPr>
        <p:spPr>
          <a:xfrm>
            <a:off x="0" y="4676503"/>
            <a:ext cx="7201989" cy="466997"/>
          </a:xfrm>
          <a:prstGeom prst="rect">
            <a:avLst/>
          </a:prstGeom>
          <a:solidFill>
            <a:srgbClr val="7A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105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Column_Tria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angl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9" cy="5143500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" y="0"/>
            <a:ext cx="9142519" cy="51435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866842"/>
            <a:ext cx="6104352" cy="2114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[Insert Program/Unit Title or Delete]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1"/>
          </p:nvPr>
        </p:nvSpPr>
        <p:spPr>
          <a:xfrm>
            <a:off x="457201" y="1032691"/>
            <a:ext cx="5323016" cy="34260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457200" y="339876"/>
            <a:ext cx="8229600" cy="5203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82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9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66842"/>
            <a:ext cx="6104352" cy="2114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[Insert Program/Unit Title or Delete]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/>
          </p:nvPr>
        </p:nvSpPr>
        <p:spPr>
          <a:xfrm>
            <a:off x="457203" y="1032691"/>
            <a:ext cx="3881395" cy="34260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2"/>
          </p:nvPr>
        </p:nvSpPr>
        <p:spPr>
          <a:xfrm>
            <a:off x="4805408" y="1032691"/>
            <a:ext cx="3881395" cy="34260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457200" y="339876"/>
            <a:ext cx="8229600" cy="5203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391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yBackroun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9" cy="5143500"/>
          </a:xfrm>
          <a:prstGeom prst="rect">
            <a:avLst/>
          </a:prstGeom>
        </p:spPr>
      </p:pic>
      <p:pic>
        <p:nvPicPr>
          <p:cNvPr id="5" name="Picture 4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" y="0"/>
            <a:ext cx="9142519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66842"/>
            <a:ext cx="6104352" cy="2114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[Insert Program/Unit Title or Delete]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1"/>
          </p:nvPr>
        </p:nvSpPr>
        <p:spPr>
          <a:xfrm>
            <a:off x="457203" y="1032691"/>
            <a:ext cx="3881395" cy="3426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2"/>
          </p:nvPr>
        </p:nvSpPr>
        <p:spPr>
          <a:xfrm>
            <a:off x="4805408" y="1032691"/>
            <a:ext cx="3881395" cy="3426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457200" y="339876"/>
            <a:ext cx="8229600" cy="5203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2378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Column_Triang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angl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9" cy="5143500"/>
          </a:xfrm>
          <a:prstGeom prst="rect">
            <a:avLst/>
          </a:prstGeom>
        </p:spPr>
      </p:pic>
      <p:pic>
        <p:nvPicPr>
          <p:cNvPr id="5" name="Picture 4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9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66842"/>
            <a:ext cx="6104352" cy="2114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[Insert Program/Unit Title or Delete]</a:t>
            </a:r>
          </a:p>
        </p:txBody>
      </p:sp>
      <p:sp>
        <p:nvSpPr>
          <p:cNvPr id="12" name="Content Placeholder 8"/>
          <p:cNvSpPr>
            <a:spLocks noGrp="1"/>
          </p:cNvSpPr>
          <p:nvPr>
            <p:ph sz="quarter" idx="11"/>
          </p:nvPr>
        </p:nvSpPr>
        <p:spPr>
          <a:xfrm>
            <a:off x="457203" y="1032691"/>
            <a:ext cx="3881395" cy="34260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2"/>
          </p:nvPr>
        </p:nvSpPr>
        <p:spPr>
          <a:xfrm>
            <a:off x="4805408" y="1032691"/>
            <a:ext cx="3881395" cy="34260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Placeholder 1"/>
          <p:cNvSpPr>
            <a:spLocks noGrp="1"/>
          </p:cNvSpPr>
          <p:nvPr>
            <p:ph type="title"/>
          </p:nvPr>
        </p:nvSpPr>
        <p:spPr>
          <a:xfrm>
            <a:off x="457200" y="339876"/>
            <a:ext cx="8229600" cy="5203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460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" y="0"/>
            <a:ext cx="9142519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66842"/>
            <a:ext cx="6104352" cy="2114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[Insert Program/Unit Title or Delete]</a:t>
            </a:r>
          </a:p>
        </p:txBody>
      </p:sp>
      <p:sp>
        <p:nvSpPr>
          <p:cNvPr id="13" name="Content Placeholder 8"/>
          <p:cNvSpPr>
            <a:spLocks noGrp="1"/>
          </p:cNvSpPr>
          <p:nvPr>
            <p:ph sz="quarter" idx="11"/>
          </p:nvPr>
        </p:nvSpPr>
        <p:spPr>
          <a:xfrm>
            <a:off x="457203" y="1032691"/>
            <a:ext cx="2432908" cy="34260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2"/>
          </p:nvPr>
        </p:nvSpPr>
        <p:spPr>
          <a:xfrm>
            <a:off x="6253893" y="1032691"/>
            <a:ext cx="2432908" cy="34260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3"/>
          </p:nvPr>
        </p:nvSpPr>
        <p:spPr>
          <a:xfrm>
            <a:off x="3356919" y="1032691"/>
            <a:ext cx="2432908" cy="34260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457200" y="339876"/>
            <a:ext cx="8229600" cy="5203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4355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yBackroun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" y="0"/>
            <a:ext cx="9142519" cy="5143500"/>
          </a:xfrm>
          <a:prstGeom prst="rect">
            <a:avLst/>
          </a:prstGeom>
        </p:spPr>
      </p:pic>
      <p:pic>
        <p:nvPicPr>
          <p:cNvPr id="5" name="Picture 4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" y="0"/>
            <a:ext cx="9142519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66842"/>
            <a:ext cx="6104352" cy="2114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[Insert Program/Unit Title or Delete]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/>
          </p:nvPr>
        </p:nvSpPr>
        <p:spPr>
          <a:xfrm>
            <a:off x="457203" y="1032691"/>
            <a:ext cx="2432908" cy="3426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2"/>
          </p:nvPr>
        </p:nvSpPr>
        <p:spPr>
          <a:xfrm>
            <a:off x="6253893" y="1032691"/>
            <a:ext cx="2432908" cy="3426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3"/>
          </p:nvPr>
        </p:nvSpPr>
        <p:spPr>
          <a:xfrm>
            <a:off x="3356919" y="1032691"/>
            <a:ext cx="2432908" cy="3426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Placeholder 1"/>
          <p:cNvSpPr>
            <a:spLocks noGrp="1"/>
          </p:cNvSpPr>
          <p:nvPr>
            <p:ph type="title"/>
          </p:nvPr>
        </p:nvSpPr>
        <p:spPr>
          <a:xfrm>
            <a:off x="457200" y="339876"/>
            <a:ext cx="8229600" cy="5203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8926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Column_Triang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angl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" y="0"/>
            <a:ext cx="9142519" cy="5143500"/>
          </a:xfrm>
          <a:prstGeom prst="rect">
            <a:avLst/>
          </a:prstGeom>
        </p:spPr>
      </p:pic>
      <p:pic>
        <p:nvPicPr>
          <p:cNvPr id="5" name="Picture 4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9" cy="51435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866842"/>
            <a:ext cx="6104352" cy="2114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[Insert Program/Unit Title or Delete]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2"/>
          </p:nvPr>
        </p:nvSpPr>
        <p:spPr>
          <a:xfrm>
            <a:off x="6253893" y="1032691"/>
            <a:ext cx="2432908" cy="34260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8"/>
          <p:cNvSpPr>
            <a:spLocks noGrp="1"/>
          </p:cNvSpPr>
          <p:nvPr>
            <p:ph sz="quarter" idx="13"/>
          </p:nvPr>
        </p:nvSpPr>
        <p:spPr>
          <a:xfrm>
            <a:off x="3356919" y="1032691"/>
            <a:ext cx="2432908" cy="34260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8"/>
          <p:cNvSpPr>
            <a:spLocks noGrp="1"/>
          </p:cNvSpPr>
          <p:nvPr>
            <p:ph sz="quarter" idx="14"/>
          </p:nvPr>
        </p:nvSpPr>
        <p:spPr>
          <a:xfrm>
            <a:off x="457200" y="1032691"/>
            <a:ext cx="2432908" cy="34260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itle Placeholder 1"/>
          <p:cNvSpPr>
            <a:spLocks noGrp="1"/>
          </p:cNvSpPr>
          <p:nvPr>
            <p:ph type="title"/>
          </p:nvPr>
        </p:nvSpPr>
        <p:spPr>
          <a:xfrm>
            <a:off x="457200" y="339876"/>
            <a:ext cx="8229600" cy="5203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087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roonBackroun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" y="0"/>
            <a:ext cx="9142519" cy="5143500"/>
          </a:xfrm>
          <a:prstGeom prst="rect">
            <a:avLst/>
          </a:prstGeom>
        </p:spPr>
      </p:pic>
      <p:pic>
        <p:nvPicPr>
          <p:cNvPr id="3" name="Picture 2" descr="Logo_Title&amp;Closing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" y="0"/>
            <a:ext cx="9142519" cy="5143500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2"/>
          </p:nvPr>
        </p:nvSpPr>
        <p:spPr>
          <a:xfrm>
            <a:off x="457200" y="4866842"/>
            <a:ext cx="4565650" cy="211482"/>
          </a:xfrm>
          <a:prstGeom prst="rect">
            <a:avLst/>
          </a:prstGeom>
        </p:spPr>
        <p:txBody>
          <a:bodyPr/>
          <a:lstStyle>
            <a:lvl1pPr>
              <a:defRPr sz="500"/>
            </a:lvl1pPr>
          </a:lstStyle>
          <a:p>
            <a:r>
              <a:rPr lang="en-US" dirty="0"/>
              <a:t>© 2016 Regents of the University of Minnesota. All rights reserved. The University of Minnesota is an equal opportunity </a:t>
            </a:r>
            <a:br>
              <a:rPr lang="en-US" dirty="0"/>
            </a:br>
            <a:r>
              <a:rPr lang="en-US" dirty="0"/>
              <a:t>educator and employer. This material is available in alternative formats upon request. Direct requests to 612-624-6669.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>
            <a:off x="457200" y="736288"/>
            <a:ext cx="8229600" cy="90982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cap="none" spc="15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Questions &amp; Discussion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2032398"/>
            <a:ext cx="8229600" cy="1118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>
                <a:solidFill>
                  <a:srgbClr val="FFFFFF"/>
                </a:solidFill>
              </a:defRPr>
            </a:lvl1pPr>
            <a:lvl3pPr marL="685800" indent="0">
              <a:buNone/>
              <a:defRPr baseline="0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Acknowledgments or presenter contact information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3" y="3571057"/>
            <a:ext cx="8229599" cy="3268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 baseline="0">
                <a:solidFill>
                  <a:schemeClr val="bg2"/>
                </a:solidFill>
              </a:defRPr>
            </a:lvl1pPr>
            <a:lvl3pPr>
              <a:defRPr baseline="0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Learn more : </a:t>
            </a:r>
            <a:r>
              <a:rPr lang="en-US" dirty="0" err="1"/>
              <a:t>sph.umn.edu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067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um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9" cy="5143500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2"/>
          </p:nvPr>
        </p:nvSpPr>
        <p:spPr>
          <a:xfrm>
            <a:off x="457200" y="4866842"/>
            <a:ext cx="6104352" cy="2114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[Insert Program/Unit Title or Delete]</a:t>
            </a:r>
          </a:p>
        </p:txBody>
      </p:sp>
      <p:sp>
        <p:nvSpPr>
          <p:cNvPr id="8" name="Content Placeholder 8"/>
          <p:cNvSpPr>
            <a:spLocks noGrp="1"/>
          </p:cNvSpPr>
          <p:nvPr>
            <p:ph sz="quarter" idx="11"/>
          </p:nvPr>
        </p:nvSpPr>
        <p:spPr>
          <a:xfrm>
            <a:off x="457200" y="861237"/>
            <a:ext cx="8229600" cy="3597493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457200" y="339876"/>
            <a:ext cx="8229600" cy="5203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CC01E4-0009-8C4D-87F1-262F6B344D58}"/>
              </a:ext>
            </a:extLst>
          </p:cNvPr>
          <p:cNvSpPr/>
          <p:nvPr userDrawn="1"/>
        </p:nvSpPr>
        <p:spPr>
          <a:xfrm>
            <a:off x="0" y="4676503"/>
            <a:ext cx="7438768" cy="466997"/>
          </a:xfrm>
          <a:prstGeom prst="rect">
            <a:avLst/>
          </a:prstGeom>
          <a:solidFill>
            <a:srgbClr val="7A001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46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umn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yBackroun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9" cy="5143500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" y="0"/>
            <a:ext cx="9142519" cy="5143500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2"/>
          </p:nvPr>
        </p:nvSpPr>
        <p:spPr>
          <a:xfrm>
            <a:off x="457200" y="4866842"/>
            <a:ext cx="6104352" cy="2114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[Insert Program/Unit Title or Delete]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/>
          </p:nvPr>
        </p:nvSpPr>
        <p:spPr>
          <a:xfrm>
            <a:off x="457200" y="1032691"/>
            <a:ext cx="8229600" cy="3426039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339876"/>
            <a:ext cx="8229600" cy="5203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490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Col_Triang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riangl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9" cy="5143500"/>
          </a:xfrm>
          <a:prstGeom prst="rect">
            <a:avLst/>
          </a:prstGeom>
        </p:spPr>
      </p:pic>
      <p:pic>
        <p:nvPicPr>
          <p:cNvPr id="2" name="Picture 1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" y="0"/>
            <a:ext cx="9142519" cy="5143500"/>
          </a:xfrm>
          <a:prstGeom prst="rect">
            <a:avLst/>
          </a:prstGeom>
        </p:spPr>
      </p:pic>
      <p:sp>
        <p:nvSpPr>
          <p:cNvPr id="13" name="Date Placeholder 12"/>
          <p:cNvSpPr>
            <a:spLocks noGrp="1"/>
          </p:cNvSpPr>
          <p:nvPr>
            <p:ph type="dt" sz="half" idx="12"/>
          </p:nvPr>
        </p:nvSpPr>
        <p:spPr>
          <a:xfrm>
            <a:off x="457200" y="4866842"/>
            <a:ext cx="6104352" cy="2114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[Insert Program/Unit Title or Delete]</a:t>
            </a:r>
          </a:p>
        </p:txBody>
      </p:sp>
      <p:sp>
        <p:nvSpPr>
          <p:cNvPr id="16" name="Content Placeholder 8"/>
          <p:cNvSpPr>
            <a:spLocks noGrp="1"/>
          </p:cNvSpPr>
          <p:nvPr>
            <p:ph sz="quarter" idx="11"/>
          </p:nvPr>
        </p:nvSpPr>
        <p:spPr>
          <a:xfrm>
            <a:off x="457200" y="1032691"/>
            <a:ext cx="8229600" cy="3426039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57200" y="339876"/>
            <a:ext cx="8229600" cy="5203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116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Captio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" y="0"/>
            <a:ext cx="9142519" cy="5143500"/>
          </a:xfrm>
          <a:prstGeom prst="rect">
            <a:avLst/>
          </a:prstGeom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457200" y="4866842"/>
            <a:ext cx="6104352" cy="2114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[Insert Program/Unit Title or Delete]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75523"/>
            <a:ext cx="5330824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baseline="0">
                <a:solidFill>
                  <a:srgbClr val="000000"/>
                </a:solidFill>
              </a:defRPr>
            </a:lvl1pPr>
            <a:lvl3pPr>
              <a:defRPr baseline="0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Caption Text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57200" y="1032695"/>
            <a:ext cx="8229600" cy="2911174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457200" y="339876"/>
            <a:ext cx="8229600" cy="5203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457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Caption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yBackroun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" y="0"/>
            <a:ext cx="9142519" cy="5143500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9" cy="5143500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866842"/>
            <a:ext cx="6104352" cy="2114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[Insert Program/Unit Title or Delete]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75523"/>
            <a:ext cx="5330824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baseline="0">
                <a:solidFill>
                  <a:schemeClr val="tx1"/>
                </a:solidFill>
              </a:defRPr>
            </a:lvl1pPr>
            <a:lvl3pPr>
              <a:defRPr baseline="0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Caption Text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/>
          </p:nvPr>
        </p:nvSpPr>
        <p:spPr>
          <a:xfrm>
            <a:off x="457200" y="1032695"/>
            <a:ext cx="8229600" cy="2911174"/>
          </a:xfrm>
          <a:prstGeom prst="rect">
            <a:avLst/>
          </a:prstGeom>
        </p:spPr>
        <p:txBody>
          <a:bodyPr/>
          <a:lstStyle>
            <a:lvl1pPr>
              <a:buClr>
                <a:schemeClr val="tx2"/>
              </a:buClr>
              <a:defRPr b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Placeholder 1"/>
          <p:cNvSpPr>
            <a:spLocks noGrp="1"/>
          </p:cNvSpPr>
          <p:nvPr>
            <p:ph type="title"/>
          </p:nvPr>
        </p:nvSpPr>
        <p:spPr>
          <a:xfrm>
            <a:off x="457200" y="339876"/>
            <a:ext cx="8229600" cy="5203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107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Caption_Triang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iangles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9" cy="5143500"/>
          </a:xfrm>
          <a:prstGeom prst="rect">
            <a:avLst/>
          </a:prstGeom>
        </p:spPr>
      </p:pic>
      <p:pic>
        <p:nvPicPr>
          <p:cNvPr id="4" name="Picture 3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9" cy="51435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866842"/>
            <a:ext cx="6104352" cy="2114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[Insert Program/Unit Title or Delete]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4175523"/>
            <a:ext cx="5330824" cy="34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 b="0" baseline="0">
                <a:solidFill>
                  <a:srgbClr val="75787D"/>
                </a:solidFill>
              </a:defRPr>
            </a:lvl1pPr>
            <a:lvl3pPr>
              <a:defRPr baseline="0">
                <a:solidFill>
                  <a:srgbClr val="FFFFFF"/>
                </a:solidFill>
              </a:defRPr>
            </a:lvl3pPr>
          </a:lstStyle>
          <a:p>
            <a:pPr lvl="0"/>
            <a:r>
              <a:rPr lang="en-US" dirty="0"/>
              <a:t>Caption Text</a:t>
            </a:r>
          </a:p>
        </p:txBody>
      </p:sp>
      <p:sp>
        <p:nvSpPr>
          <p:cNvPr id="14" name="Content Placeholder 8"/>
          <p:cNvSpPr>
            <a:spLocks noGrp="1"/>
          </p:cNvSpPr>
          <p:nvPr>
            <p:ph sz="quarter" idx="11"/>
          </p:nvPr>
        </p:nvSpPr>
        <p:spPr>
          <a:xfrm>
            <a:off x="457200" y="1032695"/>
            <a:ext cx="8229600" cy="291117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457200" y="339876"/>
            <a:ext cx="8229600" cy="5203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361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Column_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" y="0"/>
            <a:ext cx="9142519" cy="51435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866842"/>
            <a:ext cx="6104352" cy="2114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[Insert Program/Unit Title or Delete]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57201" y="1032691"/>
            <a:ext cx="5323016" cy="34260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457200" y="339876"/>
            <a:ext cx="8229600" cy="5203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046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/3Column_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yBackround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2519" cy="5143500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" y="0"/>
            <a:ext cx="9142519" cy="514350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866842"/>
            <a:ext cx="6104352" cy="211482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[Insert Program/Unit Title or Delete]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57201" y="1032691"/>
            <a:ext cx="5323016" cy="34260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Placeholder 1"/>
          <p:cNvSpPr>
            <a:spLocks noGrp="1"/>
          </p:cNvSpPr>
          <p:nvPr>
            <p:ph type="title"/>
          </p:nvPr>
        </p:nvSpPr>
        <p:spPr>
          <a:xfrm>
            <a:off x="457200" y="339876"/>
            <a:ext cx="8229600" cy="5203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16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457200" y="1032691"/>
            <a:ext cx="8229600" cy="342848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457200" y="339876"/>
            <a:ext cx="8229600" cy="5203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07008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8" r:id="rId17"/>
  </p:sldLayoutIdLst>
  <p:hf sldNum="0" hdr="0" ftr="0"/>
  <p:txStyles>
    <p:titleStyle>
      <a:lvl1pPr algn="l" defTabSz="342900" rtl="0" eaLnBrk="1" latinLnBrk="0" hangingPunct="1">
        <a:spcBef>
          <a:spcPct val="0"/>
        </a:spcBef>
        <a:buNone/>
        <a:defRPr sz="3200" b="1" i="0" kern="1200" cap="none" spc="38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ts val="576"/>
        </a:spcBef>
        <a:buClr>
          <a:schemeClr val="tx2"/>
        </a:buClr>
        <a:buFont typeface="Arial"/>
        <a:buChar char="•"/>
        <a:defRPr sz="2800" b="0" i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00075" indent="-257175" algn="l" defTabSz="342900" rtl="0" eaLnBrk="1" latinLnBrk="0" hangingPunct="1">
        <a:spcBef>
          <a:spcPts val="504"/>
        </a:spcBef>
        <a:buClr>
          <a:schemeClr val="tx2"/>
        </a:buClr>
        <a:buFont typeface="Lucida Grande"/>
        <a:buChar char="-"/>
        <a:defRPr sz="2400" b="0" i="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57250" indent="-171450" algn="l" defTabSz="342900" rtl="0" eaLnBrk="1" latinLnBrk="0" hangingPunct="1">
        <a:spcBef>
          <a:spcPts val="432"/>
        </a:spcBef>
        <a:buClr>
          <a:schemeClr val="tx2"/>
        </a:buClr>
        <a:buFont typeface="Arial"/>
        <a:buChar char="•"/>
        <a:defRPr sz="2000" b="0" i="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85875" indent="-257175" algn="l" defTabSz="342900" rtl="0" eaLnBrk="1" latinLnBrk="0" hangingPunct="1">
        <a:spcBef>
          <a:spcPct val="20000"/>
        </a:spcBef>
        <a:buClr>
          <a:schemeClr val="tx2"/>
        </a:buClr>
        <a:buFont typeface="Lucida Grande"/>
        <a:buChar char="-"/>
        <a:defRPr sz="1600" b="0" i="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628775" indent="-257175" algn="l" defTabSz="3429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1400" kern="1200">
          <a:solidFill>
            <a:srgbClr val="000000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429739" y="2436825"/>
            <a:ext cx="8355031" cy="894229"/>
          </a:xfrm>
        </p:spPr>
        <p:txBody>
          <a:bodyPr>
            <a:noAutofit/>
          </a:bodyPr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Eva A. Enns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Caleb Easterly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Zoe Kao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Greg Knowlton</a:t>
            </a:r>
            <a:r>
              <a:rPr lang="en-US" sz="2200" baseline="30000" dirty="0"/>
              <a:t>1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Eline Krijkamp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Petros Pechlivanolgou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Hawre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Jalal</a:t>
            </a:r>
            <a:r>
              <a:rPr lang="en-US" sz="22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1" dirty="0">
                <a:latin typeface="Calibri" panose="020F0502020204030204" pitchFamily="34" charset="0"/>
                <a:cs typeface="Calibri" panose="020F0502020204030204" pitchFamily="34" charset="0"/>
              </a:rPr>
              <a:t>Fernando Alarid-Escudero</a:t>
            </a:r>
            <a:r>
              <a:rPr lang="en-US" sz="2200" b="1" baseline="300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  <a:endParaRPr lang="en-US" sz="2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33726"/>
            <a:ext cx="8229600" cy="2100618"/>
          </a:xfrm>
        </p:spPr>
        <p:txBody>
          <a:bodyPr>
            <a:noAutofit/>
          </a:bodyPr>
          <a:lstStyle/>
          <a:p>
            <a:r>
              <a:rPr lang="en-US" sz="3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dampack</a:t>
            </a:r>
            <a:r>
              <a:rPr lang="en-US" sz="3600" dirty="0"/>
              <a:t>: A flexible R package for analyzing and visualizing cost-effectiveness analysis results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29740" y="3702696"/>
            <a:ext cx="8229600" cy="91366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0" indent="0" algn="l" defTabSz="342900" rtl="0" eaLnBrk="1" latinLnBrk="0" hangingPunct="1">
              <a:spcBef>
                <a:spcPts val="576"/>
              </a:spcBef>
              <a:buClr>
                <a:schemeClr val="tx2"/>
              </a:buClr>
              <a:buFont typeface="Arial"/>
              <a:buNone/>
              <a:defRPr sz="2000" b="0" i="0" kern="1200" baseline="0">
                <a:solidFill>
                  <a:schemeClr val="bg2"/>
                </a:solidFill>
                <a:latin typeface="Arial"/>
                <a:ea typeface="+mn-ea"/>
                <a:cs typeface="+mn-cs"/>
              </a:defRPr>
            </a:lvl1pPr>
            <a:lvl2pPr marL="600075" indent="-257175" algn="l" defTabSz="342900" rtl="0" eaLnBrk="1" latinLnBrk="0" hangingPunct="1">
              <a:spcBef>
                <a:spcPts val="504"/>
              </a:spcBef>
              <a:buClr>
                <a:schemeClr val="tx2"/>
              </a:buClr>
              <a:buFont typeface="Lucida Grande"/>
              <a:buChar char="-"/>
              <a:defRPr sz="1800" b="0" i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2pPr>
            <a:lvl3pPr marL="857250" indent="-171450" algn="l" defTabSz="342900" rtl="0" eaLnBrk="1" latinLnBrk="0" hangingPunct="1">
              <a:spcBef>
                <a:spcPts val="432"/>
              </a:spcBef>
              <a:buClr>
                <a:schemeClr val="tx2"/>
              </a:buClr>
              <a:buFont typeface="Arial"/>
              <a:buChar char="•"/>
              <a:defRPr sz="1700" b="0" i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3pPr>
            <a:lvl4pPr marL="1285875" indent="-257175" algn="l" defTabSz="342900" rtl="0" eaLnBrk="1" latinLnBrk="0" hangingPunct="1">
              <a:spcBef>
                <a:spcPct val="20000"/>
              </a:spcBef>
              <a:buClr>
                <a:schemeClr val="tx2"/>
              </a:buClr>
              <a:buFont typeface="Lucida Grande"/>
              <a:buChar char="-"/>
              <a:defRPr sz="1500" b="0" i="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4pPr>
            <a:lvl5pPr marL="1628775" indent="-257175" algn="l" defTabSz="3429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500" kern="1200">
                <a:solidFill>
                  <a:srgbClr val="000000"/>
                </a:solidFill>
                <a:latin typeface="Arial"/>
                <a:ea typeface="+mn-ea"/>
                <a:cs typeface="Arial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1. University of Minnesota School of Public Health			2. University of North Carolina School of Medicine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3. Erasmus University Medical Center						4. The Hospital for Sick Children</a:t>
            </a:r>
          </a:p>
          <a:p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5. University of Pittsburgh Graduate School of Public Health		</a:t>
            </a:r>
            <a:r>
              <a:rPr lang="es-ES" sz="1200" dirty="0">
                <a:latin typeface="Calibri" panose="020F0502020204030204" pitchFamily="34" charset="0"/>
                <a:cs typeface="Calibri" panose="020F0502020204030204" pitchFamily="34" charset="0"/>
              </a:rPr>
              <a:t>6. Centro de Investigación y Docencia Económicas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47867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78281-88B3-BD43-A75B-F55D1213373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Two-way sensitivity analyses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5D1735-15CA-B444-B7CA-9AE632AE8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visualization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dampack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42EA0B-91BA-A44E-847E-0541A1D41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39" y="1393373"/>
            <a:ext cx="5147129" cy="323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45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3CAB-7720-B94D-90ED-86347323C40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Cost-effectiveness acceptability curve and frontier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14A4B5-DF2F-FB43-9FE0-CC08DACAE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analysis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dampack</a:t>
            </a:r>
            <a:r>
              <a:rPr lang="en-U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57AEF5B-7F8A-5646-A4A1-F5F8A9CC49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92" y="1388835"/>
            <a:ext cx="66929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4372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3CAB-7720-B94D-90ED-86347323C40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Expected loss curves and frontier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14A4B5-DF2F-FB43-9FE0-CC08DACAE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analysis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dampack</a:t>
            </a:r>
            <a:r>
              <a:rPr lang="en-US" dirty="0"/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45B11F-E1B8-D94C-AB97-FC3DD069C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192" y="1388835"/>
            <a:ext cx="6692900" cy="314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05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3CAB-7720-B94D-90ED-86347323C40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Expected value of perfect information (EVPI)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14A4B5-DF2F-FB43-9FE0-CC08DACAE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analysis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dampack</a:t>
            </a:r>
            <a:r>
              <a:rPr lang="en-US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C3AFF3-867C-A24A-B48A-8C8E5540D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63" y="1426029"/>
            <a:ext cx="5812065" cy="307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7229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33CAB-7720-B94D-90ED-86347323C40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Expected value of partial perfect information (EVPPI)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414A4B5-DF2F-FB43-9FE0-CC08DACAE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Uncertainty analysis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dampack</a:t>
            </a:r>
            <a:r>
              <a:rPr lang="en-US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945606-86B3-7548-9AE4-A90388531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63" y="1415143"/>
            <a:ext cx="5832628" cy="308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022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2103-6DD7-5F49-893C-C58781D4E86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Implementation of more advanced value of information analyses (EVPPI, EVSI)</a:t>
            </a:r>
          </a:p>
          <a:p>
            <a:r>
              <a:rPr lang="en-US" dirty="0"/>
              <a:t>Functionality to generate deterministic or probabilistic sensitivity analysis by calling a user-defined function</a:t>
            </a:r>
          </a:p>
          <a:p>
            <a:r>
              <a:rPr lang="en-US" dirty="0"/>
              <a:t>Functions to support sampling of parameters for PSA, including correlated parameters</a:t>
            </a:r>
          </a:p>
          <a:p>
            <a:r>
              <a:rPr lang="en-US" dirty="0"/>
              <a:t>Continued user testing of existing functionality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A11D224-73C4-0449-90BB-714D1F2A5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Continuing work</a:t>
            </a:r>
          </a:p>
        </p:txBody>
      </p:sp>
    </p:spTree>
    <p:extLst>
      <p:ext uri="{BB962C8B-B14F-4D97-AF65-F5344CB8AC3E}">
        <p14:creationId xmlns:p14="http://schemas.microsoft.com/office/powerpoint/2010/main" val="23466531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638519-AFE3-F949-A664-38C550ADB3F8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r>
              <a:rPr lang="en-US" dirty="0"/>
              <a:t>Download </a:t>
            </a:r>
            <a:r>
              <a:rPr lang="en-US" dirty="0" err="1">
                <a:latin typeface="Courier" pitchFamily="2" charset="0"/>
                <a:cs typeface="Courier New" panose="02070309020205020404" pitchFamily="49" charset="0"/>
              </a:rPr>
              <a:t>dampack</a:t>
            </a:r>
            <a:r>
              <a:rPr lang="en-US" dirty="0"/>
              <a:t> and try it out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User feedback is appreciated!</a:t>
            </a:r>
          </a:p>
          <a:p>
            <a:r>
              <a:rPr lang="en-US" dirty="0"/>
              <a:t>Submit issues or feature requests via </a:t>
            </a:r>
            <a:r>
              <a:rPr lang="en-US" dirty="0" err="1"/>
              <a:t>Github</a:t>
            </a:r>
            <a:r>
              <a:rPr lang="en-US" dirty="0"/>
              <a:t> or email </a:t>
            </a:r>
          </a:p>
          <a:p>
            <a:pPr lvl="1"/>
            <a:r>
              <a:rPr lang="en-US" dirty="0" err="1"/>
              <a:t>eenns@umn.edu</a:t>
            </a:r>
            <a:r>
              <a:rPr lang="en-US" dirty="0"/>
              <a:t>; </a:t>
            </a:r>
            <a:r>
              <a:rPr lang="en-US" dirty="0" err="1"/>
              <a:t>fernando.alarid@cide.edu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8F8B3DA-E1F4-1948-94C7-EAE5BAA43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you can help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738B1A-1023-4F4B-BEE2-EC3F3249C6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84" r="7989"/>
          <a:stretch/>
        </p:blipFill>
        <p:spPr>
          <a:xfrm>
            <a:off x="936172" y="1465943"/>
            <a:ext cx="4691744" cy="8853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390621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457200" y="2032397"/>
            <a:ext cx="8229600" cy="149457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Website: </a:t>
            </a:r>
            <a:r>
              <a:rPr lang="en-US" dirty="0" err="1"/>
              <a:t>darthworkgroup.com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Github</a:t>
            </a:r>
            <a:r>
              <a:rPr lang="en-US" dirty="0"/>
              <a:t>: 	</a:t>
            </a:r>
            <a:r>
              <a:rPr lang="en-US" dirty="0" err="1"/>
              <a:t>github.com</a:t>
            </a:r>
            <a:r>
              <a:rPr lang="en-US" dirty="0"/>
              <a:t>/DARTH-git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			</a:t>
            </a:r>
          </a:p>
        </p:txBody>
      </p:sp>
    </p:spTree>
    <p:extLst>
      <p:ext uri="{BB962C8B-B14F-4D97-AF65-F5344CB8AC3E}">
        <p14:creationId xmlns:p14="http://schemas.microsoft.com/office/powerpoint/2010/main" val="3759329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457200" y="1032691"/>
            <a:ext cx="8229600" cy="3564709"/>
          </a:xfrm>
        </p:spPr>
        <p:txBody>
          <a:bodyPr>
            <a:normAutofit fontScale="92500"/>
          </a:bodyPr>
          <a:lstStyle/>
          <a:p>
            <a:r>
              <a:rPr lang="en-US" dirty="0"/>
              <a:t>Funding provided by the National Institute of Allergy and Infectious Diseases of the National Institutes of Health</a:t>
            </a:r>
          </a:p>
          <a:p>
            <a:pPr lvl="1"/>
            <a:r>
              <a:rPr lang="en-US" dirty="0"/>
              <a:t>R01-AI38783 (PI: </a:t>
            </a:r>
            <a:r>
              <a:rPr lang="en-US" dirty="0" err="1"/>
              <a:t>Jenness</a:t>
            </a:r>
            <a:r>
              <a:rPr lang="en-US" dirty="0"/>
              <a:t>), K25-AI118476 (PI: Enns)</a:t>
            </a:r>
          </a:p>
          <a:p>
            <a:pPr lvl="1"/>
            <a:r>
              <a:rPr lang="en-US" dirty="0"/>
              <a:t>The content is solely the responsibility of the authors and does not represent the official views of the National Institutes of Health.</a:t>
            </a:r>
          </a:p>
          <a:p>
            <a:endParaRPr lang="en-US" dirty="0"/>
          </a:p>
          <a:p>
            <a:r>
              <a:rPr lang="en-US" dirty="0"/>
              <a:t>No conflicts of interest to disclose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Funding and Disclosures</a:t>
            </a:r>
          </a:p>
        </p:txBody>
      </p:sp>
    </p:spTree>
    <p:extLst>
      <p:ext uri="{BB962C8B-B14F-4D97-AF65-F5344CB8AC3E}">
        <p14:creationId xmlns:p14="http://schemas.microsoft.com/office/powerpoint/2010/main" val="5012937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ABDD8-B202-F745-8703-9C6BC1ED8615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Growing use of R for decision analytic modeling and cost-effectiveness analysis (CEA)</a:t>
            </a:r>
          </a:p>
          <a:p>
            <a:pPr lvl="1"/>
            <a:r>
              <a:rPr lang="en-US" dirty="0"/>
              <a:t>Computation efficiency</a:t>
            </a:r>
          </a:p>
          <a:p>
            <a:pPr lvl="1"/>
            <a:r>
              <a:rPr lang="en-US" dirty="0"/>
              <a:t>Transparency</a:t>
            </a:r>
          </a:p>
          <a:p>
            <a:pPr lvl="1"/>
            <a:r>
              <a:rPr lang="en-US" dirty="0"/>
              <a:t>Freely available</a:t>
            </a:r>
          </a:p>
          <a:p>
            <a:pPr lvl="3"/>
            <a:endParaRPr lang="en-US" dirty="0"/>
          </a:p>
          <a:p>
            <a:r>
              <a:rPr lang="en-US" dirty="0"/>
              <a:t>Unmet need for CEA visualization tools in 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D1FA63-E803-1A48-AD9C-9FC2AF30C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990669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ABDD8-B202-F745-8703-9C6BC1ED861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57200" y="882127"/>
            <a:ext cx="8229600" cy="3689873"/>
          </a:xfrm>
        </p:spPr>
        <p:txBody>
          <a:bodyPr>
            <a:normAutofit/>
          </a:bodyPr>
          <a:lstStyle/>
          <a:p>
            <a:r>
              <a:rPr lang="en-US" dirty="0"/>
              <a:t>R package available on GitHub: ‘DARTH-git/</a:t>
            </a:r>
            <a:r>
              <a:rPr lang="en-US" dirty="0" err="1"/>
              <a:t>dampack</a:t>
            </a:r>
            <a:r>
              <a:rPr lang="en-US" dirty="0"/>
              <a:t>’</a:t>
            </a:r>
          </a:p>
          <a:p>
            <a:r>
              <a:rPr lang="en-US" dirty="0"/>
              <a:t>Functionality:</a:t>
            </a:r>
          </a:p>
          <a:p>
            <a:pPr lvl="1"/>
            <a:r>
              <a:rPr lang="en-US" dirty="0"/>
              <a:t>Incremental cost-effectiveness analysis</a:t>
            </a:r>
          </a:p>
          <a:p>
            <a:pPr lvl="1"/>
            <a:r>
              <a:rPr lang="en-US" dirty="0"/>
              <a:t>One- and two-way sensitivity analyses visualization</a:t>
            </a:r>
          </a:p>
          <a:p>
            <a:pPr lvl="1"/>
            <a:r>
              <a:rPr lang="en-US" dirty="0"/>
              <a:t>Quantifying decision uncertainty (cost-effectiveness acceptability curve / expected loss curves)</a:t>
            </a:r>
          </a:p>
          <a:p>
            <a:pPr lvl="1"/>
            <a:r>
              <a:rPr lang="en-US" dirty="0"/>
              <a:t>Value of information analysis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AD1FA63-E803-1A48-AD9C-9FC2AF30C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Introducing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dampack</a:t>
            </a:r>
            <a:endParaRPr lang="en-US" dirty="0">
              <a:latin typeface="Trebuchet MS" panose="020B070302020209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880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B8BC04-F292-6A4F-8981-07B343FFB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Interfacing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dampack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E486F7-710D-6248-AE10-C0654758AADA}"/>
              </a:ext>
            </a:extLst>
          </p:cNvPr>
          <p:cNvSpPr/>
          <p:nvPr/>
        </p:nvSpPr>
        <p:spPr>
          <a:xfrm>
            <a:off x="3431684" y="1138633"/>
            <a:ext cx="1484556" cy="81153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chemeClr val="tx1"/>
                </a:solidFill>
                <a:latin typeface="Courier" pitchFamily="2" charset="0"/>
              </a:rPr>
              <a:t>dampack</a:t>
            </a:r>
            <a:endParaRPr lang="en-US" sz="22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42A4AB-6611-A246-A8A7-1138A44B2ECC}"/>
              </a:ext>
            </a:extLst>
          </p:cNvPr>
          <p:cNvSpPr txBox="1"/>
          <p:nvPr/>
        </p:nvSpPr>
        <p:spPr>
          <a:xfrm>
            <a:off x="215391" y="927997"/>
            <a:ext cx="2148840" cy="36933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Deterministic results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498A9B-5769-1A45-AFE0-614FA2AFD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87" y="1297713"/>
            <a:ext cx="2160066" cy="1671395"/>
          </a:xfrm>
          <a:prstGeom prst="rect">
            <a:avLst/>
          </a:prstGeom>
        </p:spPr>
      </p:pic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979BBA94-AFAA-8C4B-AF20-E7254086D1DC}"/>
              </a:ext>
            </a:extLst>
          </p:cNvPr>
          <p:cNvCxnSpPr>
            <a:cxnSpLocks/>
            <a:stCxn id="7" idx="3"/>
            <a:endCxn id="6" idx="1"/>
          </p:cNvCxnSpPr>
          <p:nvPr/>
        </p:nvCxnSpPr>
        <p:spPr>
          <a:xfrm>
            <a:off x="2364231" y="1112663"/>
            <a:ext cx="1067453" cy="431735"/>
          </a:xfrm>
          <a:prstGeom prst="curvedConnector3">
            <a:avLst>
              <a:gd name="adj1" fmla="val 50000"/>
            </a:avLst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4FBA023-0B7F-6A4F-BB2E-8AC5F6B4BF02}"/>
              </a:ext>
            </a:extLst>
          </p:cNvPr>
          <p:cNvSpPr txBox="1"/>
          <p:nvPr/>
        </p:nvSpPr>
        <p:spPr>
          <a:xfrm>
            <a:off x="2963847" y="2360554"/>
            <a:ext cx="2420230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Probabilistic sensitivity analysis (PSA) dataset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0ABDEDD-0CC2-8241-AB30-FAA8CBFDF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789" y="3033657"/>
            <a:ext cx="5607312" cy="1624403"/>
          </a:xfrm>
          <a:prstGeom prst="rect">
            <a:avLst/>
          </a:prstGeom>
        </p:spPr>
      </p:pic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F24CF149-CB5C-C149-A99E-6DD9ED30F346}"/>
              </a:ext>
            </a:extLst>
          </p:cNvPr>
          <p:cNvCxnSpPr>
            <a:cxnSpLocks/>
            <a:stCxn id="10" idx="0"/>
            <a:endCxn id="6" idx="2"/>
          </p:cNvCxnSpPr>
          <p:nvPr/>
        </p:nvCxnSpPr>
        <p:spPr>
          <a:xfrm flipV="1">
            <a:off x="4173962" y="1950163"/>
            <a:ext cx="0" cy="41039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>
            <a:extLst>
              <a:ext uri="{FF2B5EF4-FFF2-40B4-BE49-F238E27FC236}">
                <a16:creationId xmlns:a16="http://schemas.microsoft.com/office/drawing/2014/main" id="{D319C1DC-FADC-3841-9FB3-5177E7062A51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4916240" y="1544398"/>
            <a:ext cx="1118800" cy="0"/>
          </a:xfrm>
          <a:prstGeom prst="straightConnector1">
            <a:avLst/>
          </a:prstGeom>
          <a:ln w="38100">
            <a:solidFill>
              <a:schemeClr val="bg2">
                <a:lumMod val="50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B2F60204-6E0E-3641-8FF7-8E18B153D2E4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45798" y="322729"/>
            <a:ext cx="2915321" cy="2197409"/>
          </a:xfrm>
          <a:ln>
            <a:solidFill>
              <a:schemeClr val="tx1"/>
            </a:solidFill>
          </a:ln>
        </p:spPr>
        <p:txBody>
          <a:bodyPr tIns="109728" bIns="36576">
            <a:normAutofit fontScale="70000" lnSpcReduction="20000"/>
          </a:bodyPr>
          <a:lstStyle/>
          <a:p>
            <a:r>
              <a:rPr lang="en-US" dirty="0"/>
              <a:t>Results visualization</a:t>
            </a:r>
          </a:p>
          <a:p>
            <a:pPr lvl="1"/>
            <a:r>
              <a:rPr lang="en-US" i="1" dirty="0"/>
              <a:t>Deterministic or derived from PSA dataset</a:t>
            </a:r>
          </a:p>
          <a:p>
            <a:pPr lvl="1"/>
            <a:r>
              <a:rPr lang="en-US" dirty="0"/>
              <a:t>Incremental cost-effectiveness ratios</a:t>
            </a:r>
          </a:p>
          <a:p>
            <a:pPr lvl="1"/>
            <a:r>
              <a:rPr lang="en-US" dirty="0"/>
              <a:t>Cost-effectiveness plane</a:t>
            </a:r>
          </a:p>
          <a:p>
            <a:pPr lvl="1"/>
            <a:r>
              <a:rPr lang="en-US" dirty="0"/>
              <a:t>One-way and two-way sensitivity analysis</a:t>
            </a:r>
          </a:p>
          <a:p>
            <a:pPr lvl="1"/>
            <a:endParaRPr lang="en-US" dirty="0"/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0A648B20-B0CA-224B-8225-927CE471DE61}"/>
              </a:ext>
            </a:extLst>
          </p:cNvPr>
          <p:cNvSpPr txBox="1">
            <a:spLocks/>
          </p:cNvSpPr>
          <p:nvPr/>
        </p:nvSpPr>
        <p:spPr>
          <a:xfrm>
            <a:off x="6045798" y="2519079"/>
            <a:ext cx="2915321" cy="194998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68580" tIns="109728" rIns="73152" bIns="34290" rtlCol="0">
            <a:normAutofit fontScale="70000" lnSpcReduction="20000"/>
          </a:bodyPr>
          <a:lstStyle>
            <a:lvl1pPr marL="257175" indent="-257175" algn="l" defTabSz="342900" rtl="0" eaLnBrk="1" latinLnBrk="0" hangingPunct="1">
              <a:spcBef>
                <a:spcPts val="576"/>
              </a:spcBef>
              <a:buClr>
                <a:schemeClr val="tx2"/>
              </a:buClr>
              <a:buFont typeface="Arial"/>
              <a:buChar char="•"/>
              <a:defRPr sz="2800" b="0" i="0" kern="1200" baseline="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600075" indent="-257175" algn="l" defTabSz="342900" rtl="0" eaLnBrk="1" latinLnBrk="0" hangingPunct="1">
              <a:spcBef>
                <a:spcPts val="504"/>
              </a:spcBef>
              <a:buClr>
                <a:schemeClr val="tx2"/>
              </a:buClr>
              <a:buFont typeface="Lucida Grande"/>
              <a:buChar char="-"/>
              <a:defRPr sz="2400" b="0" i="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857250" indent="-171450" algn="l" defTabSz="342900" rtl="0" eaLnBrk="1" latinLnBrk="0" hangingPunct="1">
              <a:spcBef>
                <a:spcPts val="432"/>
              </a:spcBef>
              <a:buClr>
                <a:schemeClr val="tx2"/>
              </a:buClr>
              <a:buFont typeface="Arial"/>
              <a:buChar char="•"/>
              <a:defRPr sz="2000" b="0" i="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285875" indent="-257175" algn="l" defTabSz="342900" rtl="0" eaLnBrk="1" latinLnBrk="0" hangingPunct="1">
              <a:spcBef>
                <a:spcPct val="20000"/>
              </a:spcBef>
              <a:buClr>
                <a:schemeClr val="tx2"/>
              </a:buClr>
              <a:buFont typeface="Lucida Grande"/>
              <a:buChar char="-"/>
              <a:defRPr sz="1600" b="0" i="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1628775" indent="-257175" algn="l" defTabSz="3429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400" kern="1200">
                <a:solidFill>
                  <a:srgbClr val="000000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Uncertainty analysis </a:t>
            </a:r>
          </a:p>
          <a:p>
            <a:pPr lvl="1"/>
            <a:r>
              <a:rPr lang="en-US" i="1" dirty="0"/>
              <a:t>Requires PSA dataset</a:t>
            </a:r>
          </a:p>
          <a:p>
            <a:pPr lvl="1"/>
            <a:r>
              <a:rPr lang="en-US" dirty="0"/>
              <a:t>Cost-effectiveness acceptability curve</a:t>
            </a:r>
          </a:p>
          <a:p>
            <a:pPr lvl="1"/>
            <a:r>
              <a:rPr lang="en-US" dirty="0"/>
              <a:t>Expected loss curves</a:t>
            </a:r>
          </a:p>
          <a:p>
            <a:pPr lvl="1"/>
            <a:r>
              <a:rPr lang="en-US" dirty="0"/>
              <a:t>Value of information analysis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911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28" grpId="0" build="p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78281-88B3-BD43-A75B-F55D1213373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Cost-effectiveness table</a:t>
            </a:r>
          </a:p>
          <a:p>
            <a:pPr lvl="1"/>
            <a:r>
              <a:rPr lang="en-US" dirty="0"/>
              <a:t>Identification of dominated strategies</a:t>
            </a:r>
          </a:p>
          <a:p>
            <a:pPr lvl="1"/>
            <a:r>
              <a:rPr lang="en-US" dirty="0"/>
              <a:t>Calculation of incremental cost-effectiveness ratios (ICERs)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5D1735-15CA-B444-B7CA-9AE632AE8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visualization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dampack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422B86-C04F-7443-BB23-88B908C35A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5" t="1" b="24448"/>
          <a:stretch/>
        </p:blipFill>
        <p:spPr>
          <a:xfrm>
            <a:off x="962767" y="2304830"/>
            <a:ext cx="4383784" cy="2170507"/>
          </a:xfrm>
          <a:prstGeom prst="rect">
            <a:avLst/>
          </a:prstGeom>
          <a:ln>
            <a:solidFill>
              <a:schemeClr val="tx1"/>
            </a:solidFill>
          </a:ln>
          <a:effectLst>
            <a:softEdge rad="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3E3E41-EE2E-A044-B3FA-309F0441E86D}"/>
              </a:ext>
            </a:extLst>
          </p:cNvPr>
          <p:cNvSpPr txBox="1"/>
          <p:nvPr/>
        </p:nvSpPr>
        <p:spPr>
          <a:xfrm>
            <a:off x="5757134" y="3829723"/>
            <a:ext cx="29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Dominated strategies and type of dominance</a:t>
            </a:r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82BB682D-5437-3D4B-8D00-8894CA6AE535}"/>
              </a:ext>
            </a:extLst>
          </p:cNvPr>
          <p:cNvSpPr/>
          <p:nvPr/>
        </p:nvSpPr>
        <p:spPr>
          <a:xfrm>
            <a:off x="5432612" y="3700630"/>
            <a:ext cx="290456" cy="763793"/>
          </a:xfrm>
          <a:prstGeom prst="rightBrace">
            <a:avLst/>
          </a:prstGeom>
          <a:ln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DA9686-8FE8-C744-A67F-406A7260E558}"/>
              </a:ext>
            </a:extLst>
          </p:cNvPr>
          <p:cNvSpPr txBox="1"/>
          <p:nvPr/>
        </p:nvSpPr>
        <p:spPr>
          <a:xfrm>
            <a:off x="5757134" y="2841813"/>
            <a:ext cx="2975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Strategies on the efficient frontier and associated ICERs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47A7D986-8F70-E24A-9209-1BD1A6017C08}"/>
              </a:ext>
            </a:extLst>
          </p:cNvPr>
          <p:cNvSpPr/>
          <p:nvPr/>
        </p:nvSpPr>
        <p:spPr>
          <a:xfrm>
            <a:off x="5434405" y="2581836"/>
            <a:ext cx="290456" cy="1056042"/>
          </a:xfrm>
          <a:prstGeom prst="rightBrace">
            <a:avLst/>
          </a:prstGeom>
          <a:ln>
            <a:solidFill>
              <a:schemeClr val="accent3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62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78281-88B3-BD43-A75B-F55D1213373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Cost-effectiveness plane and efficient frontier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5D1735-15CA-B444-B7CA-9AE632AE8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visualization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dampack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204B5A-A3D6-5346-B3A6-A605435EC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537" y="1438155"/>
            <a:ext cx="4658061" cy="30641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DD65F7-8D7A-6347-9E42-D44921B08296}"/>
              </a:ext>
            </a:extLst>
          </p:cNvPr>
          <p:cNvSpPr txBox="1"/>
          <p:nvPr/>
        </p:nvSpPr>
        <p:spPr>
          <a:xfrm>
            <a:off x="5649686" y="1632858"/>
            <a:ext cx="29857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Run </a:t>
            </a:r>
            <a:r>
              <a:rPr lang="en-US" sz="1800" dirty="0" err="1">
                <a:latin typeface="Courier" pitchFamily="2" charset="0"/>
                <a:cs typeface="Calibri" panose="020F0502020204030204" pitchFamily="34" charset="0"/>
              </a:rPr>
              <a:t>calculate_icers</a:t>
            </a:r>
            <a:r>
              <a:rPr lang="en-US" sz="1800" dirty="0">
                <a:latin typeface="Courier" pitchFamily="2" charset="0"/>
                <a:cs typeface="Calibri" panose="020F0502020204030204" pitchFamily="34" charset="0"/>
              </a:rPr>
              <a:t>()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to create a data object of class </a:t>
            </a:r>
            <a:r>
              <a:rPr lang="en-US" sz="1800" dirty="0">
                <a:latin typeface="Courier" pitchFamily="2" charset="0"/>
                <a:cs typeface="Calibri" panose="020F0502020204030204" pitchFamily="34" charset="0"/>
              </a:rPr>
              <a:t>ICER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 Generated automatically by calling:</a:t>
            </a:r>
          </a:p>
          <a:p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</a:t>
            </a:r>
            <a:r>
              <a:rPr lang="en-US" sz="1800" dirty="0">
                <a:latin typeface="Courier" pitchFamily="2" charset="0"/>
                <a:cs typeface="Calibri" panose="020F0502020204030204" pitchFamily="34" charset="0"/>
                <a:sym typeface="Wingdings" pitchFamily="2" charset="2"/>
              </a:rPr>
              <a:t>plot(ICER object)</a:t>
            </a:r>
            <a:endParaRPr lang="en-US" sz="1800" dirty="0">
              <a:latin typeface="Courier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198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78281-88B3-BD43-A75B-F55D1213373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Deterministic sensitivity analyses</a:t>
            </a:r>
          </a:p>
          <a:p>
            <a:r>
              <a:rPr lang="en-US" dirty="0"/>
              <a:t>Direct input from user</a:t>
            </a:r>
          </a:p>
          <a:p>
            <a:pPr lvl="1"/>
            <a:r>
              <a:rPr lang="en-US" dirty="0"/>
              <a:t>Table of outcomes for each strategy as parameters vary</a:t>
            </a:r>
          </a:p>
          <a:p>
            <a:r>
              <a:rPr lang="en-US" dirty="0"/>
              <a:t>Derived from user-provided PSA dataset</a:t>
            </a:r>
          </a:p>
          <a:p>
            <a:pPr lvl="1"/>
            <a:r>
              <a:rPr lang="en-US" dirty="0"/>
              <a:t>Fit linear meta-model to PSA data</a:t>
            </a:r>
          </a:p>
          <a:p>
            <a:pPr lvl="1"/>
            <a:r>
              <a:rPr lang="en-US" dirty="0"/>
              <a:t>Reflects univariate and/or bivariate relationships between outcomes and parameters of interest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5D1735-15CA-B444-B7CA-9AE632AE8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Results visualization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dampack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1991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78281-88B3-BD43-A75B-F55D1213373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Deterministic one-way sensitivity analyses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5D1735-15CA-B444-B7CA-9AE632AE8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visualization with </a:t>
            </a:r>
            <a:r>
              <a:rPr lang="en-US" dirty="0" err="1">
                <a:latin typeface="Courier New" panose="02070309020205020404" pitchFamily="49" charset="0"/>
                <a:cs typeface="Courier New" panose="02070309020205020404" pitchFamily="49" charset="0"/>
              </a:rPr>
              <a:t>dampack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41B872-0175-DD49-A4D2-C6AB51257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95" y="1592202"/>
            <a:ext cx="4544984" cy="279691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2A3FBB2-F5E2-EF49-8289-91837156A1CB}"/>
              </a:ext>
            </a:extLst>
          </p:cNvPr>
          <p:cNvGrpSpPr/>
          <p:nvPr/>
        </p:nvGrpSpPr>
        <p:grpSpPr>
          <a:xfrm>
            <a:off x="4719309" y="1592203"/>
            <a:ext cx="4468235" cy="2721610"/>
            <a:chOff x="4675765" y="1559934"/>
            <a:chExt cx="4468235" cy="272161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67FFE4-71B1-5A48-8FF2-9BEF2350D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15214"/>
            <a:stretch/>
          </p:blipFill>
          <p:spPr>
            <a:xfrm>
              <a:off x="4675765" y="1559934"/>
              <a:ext cx="4326639" cy="272161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1D5C68A-D775-2D4E-B1C3-C023294DD35E}"/>
                </a:ext>
              </a:extLst>
            </p:cNvPr>
            <p:cNvSpPr txBox="1"/>
            <p:nvPr/>
          </p:nvSpPr>
          <p:spPr>
            <a:xfrm>
              <a:off x="8315659" y="2431232"/>
              <a:ext cx="828341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787F7A-DD1D-9C46-9393-DA5E07DE46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3949" t="25703" b="63143"/>
            <a:stretch/>
          </p:blipFill>
          <p:spPr>
            <a:xfrm>
              <a:off x="8337176" y="2409713"/>
              <a:ext cx="729530" cy="3119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75917523"/>
      </p:ext>
    </p:extLst>
  </p:cSld>
  <p:clrMapOvr>
    <a:masterClrMapping/>
  </p:clrMapOvr>
</p:sld>
</file>

<file path=ppt/theme/theme1.xml><?xml version="1.0" encoding="utf-8"?>
<a:theme xmlns:a="http://schemas.openxmlformats.org/drawingml/2006/main" name="sph-powerpoint-v1">
  <a:themeElements>
    <a:clrScheme name="Custom 3">
      <a:dk1>
        <a:srgbClr val="000000"/>
      </a:dk1>
      <a:lt1>
        <a:srgbClr val="FFFFFF"/>
      </a:lt1>
      <a:dk2>
        <a:srgbClr val="7A0019"/>
      </a:dk2>
      <a:lt2>
        <a:srgbClr val="FFCC3F"/>
      </a:lt2>
      <a:accent1>
        <a:srgbClr val="75787B"/>
      </a:accent1>
      <a:accent2>
        <a:srgbClr val="D0D0CE"/>
      </a:accent2>
      <a:accent3>
        <a:srgbClr val="236192"/>
      </a:accent3>
      <a:accent4>
        <a:srgbClr val="E04E39"/>
      </a:accent4>
      <a:accent5>
        <a:srgbClr val="006A52"/>
      </a:accent5>
      <a:accent6>
        <a:srgbClr val="D45D00"/>
      </a:accent6>
      <a:hlink>
        <a:srgbClr val="5BC2FF"/>
      </a:hlink>
      <a:folHlink>
        <a:srgbClr val="A4D65E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UMN_EnnsEdits" id="{C6F9526B-0A3A-3C4D-852A-A83A62D729E6}" vid="{B5463651-6536-4147-9481-C852F07D91C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18248</TotalTime>
  <Words>543</Words>
  <Application>Microsoft Macintosh PowerPoint</Application>
  <PresentationFormat>On-screen Show (16:9)</PresentationFormat>
  <Paragraphs>88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Courier</vt:lpstr>
      <vt:lpstr>Courier New</vt:lpstr>
      <vt:lpstr>Lucida Grande</vt:lpstr>
      <vt:lpstr>Trebuchet MS</vt:lpstr>
      <vt:lpstr>sph-powerpoint-v1</vt:lpstr>
      <vt:lpstr>dampack: A flexible R package for analyzing and visualizing cost-effectiveness analysis results</vt:lpstr>
      <vt:lpstr>Funding and Disclosures</vt:lpstr>
      <vt:lpstr>Motivation</vt:lpstr>
      <vt:lpstr>Introducing dampack</vt:lpstr>
      <vt:lpstr>Interfacing with dampack</vt:lpstr>
      <vt:lpstr>Results visualization with dampack</vt:lpstr>
      <vt:lpstr>Results visualization with dampack</vt:lpstr>
      <vt:lpstr>Results visualization with dampack</vt:lpstr>
      <vt:lpstr>Results visualization with dampack</vt:lpstr>
      <vt:lpstr>Results visualization with dampack</vt:lpstr>
      <vt:lpstr>Uncertainty analysis with dampack </vt:lpstr>
      <vt:lpstr>Uncertainty analysis with dampack </vt:lpstr>
      <vt:lpstr>Uncertainty analysis with dampack </vt:lpstr>
      <vt:lpstr>Uncertainty analysis with dampack </vt:lpstr>
      <vt:lpstr>Continuing work</vt:lpstr>
      <vt:lpstr>How you can help</vt:lpstr>
      <vt:lpstr>Questions?</vt:lpstr>
    </vt:vector>
  </TitlesOfParts>
  <Company>Capsule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Emma Rotilie</dc:creator>
  <cp:lastModifiedBy>Fernando Alarid</cp:lastModifiedBy>
  <cp:revision>281</cp:revision>
  <cp:lastPrinted>2017-04-20T21:11:45Z</cp:lastPrinted>
  <dcterms:created xsi:type="dcterms:W3CDTF">2016-11-04T16:45:12Z</dcterms:created>
  <dcterms:modified xsi:type="dcterms:W3CDTF">2019-10-21T23:41:16Z</dcterms:modified>
</cp:coreProperties>
</file>